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02" r:id="rId6"/>
    <p:sldMasterId id="2147484654" r:id="rId7"/>
  </p:sldMasterIdLst>
  <p:notesMasterIdLst>
    <p:notesMasterId r:id="rId55"/>
  </p:notesMasterIdLst>
  <p:handoutMasterIdLst>
    <p:handoutMasterId r:id="rId56"/>
  </p:handoutMasterIdLst>
  <p:sldIdLst>
    <p:sldId id="322" r:id="rId8"/>
    <p:sldId id="308" r:id="rId9"/>
    <p:sldId id="294" r:id="rId10"/>
    <p:sldId id="724" r:id="rId11"/>
    <p:sldId id="725" r:id="rId12"/>
    <p:sldId id="2146847390" r:id="rId13"/>
    <p:sldId id="2147473823" r:id="rId14"/>
    <p:sldId id="2146847392" r:id="rId15"/>
    <p:sldId id="2147473824" r:id="rId16"/>
    <p:sldId id="2146847394" r:id="rId17"/>
    <p:sldId id="2141412004" r:id="rId18"/>
    <p:sldId id="2146847396" r:id="rId19"/>
    <p:sldId id="2141412007" r:id="rId20"/>
    <p:sldId id="1145" r:id="rId21"/>
    <p:sldId id="2147473809" r:id="rId22"/>
    <p:sldId id="2147473804" r:id="rId23"/>
    <p:sldId id="2147473805" r:id="rId24"/>
    <p:sldId id="2147473825" r:id="rId25"/>
    <p:sldId id="2147473807" r:id="rId26"/>
    <p:sldId id="2146847347" r:id="rId27"/>
    <p:sldId id="2147473821" r:id="rId28"/>
    <p:sldId id="2147473830" r:id="rId29"/>
    <p:sldId id="2147473797" r:id="rId30"/>
    <p:sldId id="2147473826" r:id="rId31"/>
    <p:sldId id="2147473827" r:id="rId32"/>
    <p:sldId id="2147473799" r:id="rId33"/>
    <p:sldId id="2147473811" r:id="rId34"/>
    <p:sldId id="2146847353" r:id="rId35"/>
    <p:sldId id="2147473828" r:id="rId36"/>
    <p:sldId id="2147473813" r:id="rId37"/>
    <p:sldId id="2147473814" r:id="rId38"/>
    <p:sldId id="2147473815" r:id="rId39"/>
    <p:sldId id="2147473829" r:id="rId40"/>
    <p:sldId id="2146847359" r:id="rId41"/>
    <p:sldId id="2146847375" r:id="rId42"/>
    <p:sldId id="2147473819" r:id="rId43"/>
    <p:sldId id="2147473820" r:id="rId44"/>
    <p:sldId id="2146847378" r:id="rId45"/>
    <p:sldId id="2141411998" r:id="rId46"/>
    <p:sldId id="2147473817" r:id="rId47"/>
    <p:sldId id="2147473818" r:id="rId48"/>
    <p:sldId id="2146847368" r:id="rId49"/>
    <p:sldId id="2146847381" r:id="rId50"/>
    <p:sldId id="2146847382" r:id="rId51"/>
    <p:sldId id="2147473822" r:id="rId52"/>
    <p:sldId id="2146847388" r:id="rId53"/>
    <p:sldId id="318" r:id="rId54"/>
  </p:sldIdLst>
  <p:sldSz cx="12192000" cy="6858000"/>
  <p:notesSz cx="7315200" cy="9601200"/>
  <p:custDataLst>
    <p:tags r:id="rId57"/>
  </p:custDataLst>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b="1"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NMIBC" id="{197FE979-6CB9-42FC-B2E6-693407435DF0}">
          <p14:sldIdLst>
            <p14:sldId id="322"/>
            <p14:sldId id="308"/>
            <p14:sldId id="294"/>
            <p14:sldId id="724"/>
            <p14:sldId id="725"/>
            <p14:sldId id="2146847390"/>
            <p14:sldId id="2147473823"/>
            <p14:sldId id="2146847392"/>
            <p14:sldId id="2147473824"/>
            <p14:sldId id="2146847394"/>
            <p14:sldId id="2141412004"/>
            <p14:sldId id="2146847396"/>
            <p14:sldId id="2141412007"/>
            <p14:sldId id="1145"/>
            <p14:sldId id="2147473809"/>
            <p14:sldId id="2147473804"/>
            <p14:sldId id="2147473805"/>
            <p14:sldId id="2147473825"/>
            <p14:sldId id="2147473807"/>
            <p14:sldId id="2146847347"/>
          </p14:sldIdLst>
        </p14:section>
        <p14:section name="MIBC" id="{7621B192-D5FE-4A14-8FA4-BEF57F3C3237}">
          <p14:sldIdLst>
            <p14:sldId id="2147473821"/>
            <p14:sldId id="2147473830"/>
            <p14:sldId id="2147473797"/>
            <p14:sldId id="2147473826"/>
            <p14:sldId id="2147473827"/>
            <p14:sldId id="2147473799"/>
            <p14:sldId id="2147473811"/>
            <p14:sldId id="2146847353"/>
            <p14:sldId id="2147473828"/>
            <p14:sldId id="2147473813"/>
            <p14:sldId id="2147473814"/>
            <p14:sldId id="2147473815"/>
            <p14:sldId id="2147473829"/>
            <p14:sldId id="2146847359"/>
            <p14:sldId id="2146847375"/>
            <p14:sldId id="2147473819"/>
            <p14:sldId id="2147473820"/>
            <p14:sldId id="2146847378"/>
            <p14:sldId id="2141411998"/>
            <p14:sldId id="2147473817"/>
            <p14:sldId id="2147473818"/>
            <p14:sldId id="2146847368"/>
            <p14:sldId id="2146847381"/>
            <p14:sldId id="2146847382"/>
            <p14:sldId id="2147473822"/>
            <p14:sldId id="2146847388"/>
            <p14:sldId id="318"/>
          </p14:sldIdLst>
        </p14:section>
      </p14:sectionLst>
    </p:ext>
    <p:ext uri="{EFAFB233-063F-42B5-8137-9DF3F51BA10A}">
      <p15:sldGuideLst xmlns:p15="http://schemas.microsoft.com/office/powerpoint/2012/main">
        <p15:guide id="1" orient="horz" pos="4152" userDrawn="1">
          <p15:clr>
            <a:srgbClr val="A4A3A4"/>
          </p15:clr>
        </p15:guide>
        <p15:guide id="2" orient="horz" pos="1008" userDrawn="1">
          <p15:clr>
            <a:srgbClr val="A4A3A4"/>
          </p15:clr>
        </p15:guide>
        <p15:guide id="3" orient="horz" pos="4032" userDrawn="1">
          <p15:clr>
            <a:srgbClr val="A4A3A4"/>
          </p15:clr>
        </p15:guide>
        <p15:guide id="4" orient="horz" pos="151" userDrawn="1">
          <p15:clr>
            <a:srgbClr val="A4A3A4"/>
          </p15:clr>
        </p15:guide>
        <p15:guide id="5" orient="horz" pos="264" userDrawn="1">
          <p15:clr>
            <a:srgbClr val="A4A3A4"/>
          </p15:clr>
        </p15:guide>
        <p15:guide id="6" orient="horz" pos="3792" userDrawn="1">
          <p15:clr>
            <a:srgbClr val="A4A3A4"/>
          </p15:clr>
        </p15:guide>
        <p15:guide id="7" orient="horz" userDrawn="1">
          <p15:clr>
            <a:srgbClr val="A4A3A4"/>
          </p15:clr>
        </p15:guide>
        <p15:guide id="8" pos="329" userDrawn="1">
          <p15:clr>
            <a:srgbClr val="A4A3A4"/>
          </p15:clr>
        </p15:guide>
        <p15:guide id="9" pos="7407" userDrawn="1">
          <p15:clr>
            <a:srgbClr val="A4A3A4"/>
          </p15:clr>
        </p15:guide>
        <p15:guide id="10" pos="3864" userDrawn="1">
          <p15:clr>
            <a:srgbClr val="A4A3A4"/>
          </p15:clr>
        </p15:guide>
        <p15:guide id="11" pos="453" userDrawn="1">
          <p15:clr>
            <a:srgbClr val="A4A3A4"/>
          </p15:clr>
        </p15:guide>
        <p15:guide id="13" pos="7248"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yn Gross" initials="TG" lastIdx="2" clrIdx="6"/>
  <p:cmAuthor id="2" name="Melanie Couton" initials="MAC" lastIdx="4" clrIdx="3"/>
  <p:cmAuthor id="3" name="ralfieri" initials="ra" lastIdx="2" clrIdx="8"/>
  <p:cmAuthor id="4" name="Megan Capel" initials="MC" lastIdx="11" clrIdx="0"/>
  <p:cmAuthor id="5" name="Andrew Bowser" initials="AB" lastIdx="8" clrIdx="2"/>
  <p:cmAuthor id="6" name="mcalloway" initials="mc" lastIdx="1" clrIdx="4"/>
  <p:cmAuthor id="7" name="agoldman" initials="a" lastIdx="4" clrIdx="9"/>
  <p:cmAuthor id="8" name="Devin Overbey" initials="DO" lastIdx="6" clrIdx="7"/>
  <p:cmAuthor id="9" name="Erik Brady" initials="EB" lastIdx="2" clrIdx="5"/>
  <p:cmAuthor id="10" name=" " initials="MAC" lastIdx="21" clrIdx="1"/>
  <p:cmAuthor id="11" name="alison.heintz@gmail.com" initials="a" lastIdx="6" clrIdx="10">
    <p:extLst>
      <p:ext uri="{19B8F6BF-5375-455C-9EA6-DF929625EA0E}">
        <p15:presenceInfo xmlns:p15="http://schemas.microsoft.com/office/powerpoint/2012/main" userId="1e1cc34837a9f52c" providerId="Windows Live"/>
      </p:ext>
    </p:extLst>
  </p:cmAuthor>
  <p:cmAuthor id="12" name="Sophia Kelley" initials="SK" lastIdx="1" clrIdx="11">
    <p:extLst>
      <p:ext uri="{19B8F6BF-5375-455C-9EA6-DF929625EA0E}">
        <p15:presenceInfo xmlns:p15="http://schemas.microsoft.com/office/powerpoint/2012/main" userId="S::skelley@clinicaloptions.com::16bcb5eb-2eda-4b05-8f8e-003f962fc12c" providerId="AD"/>
      </p:ext>
    </p:extLst>
  </p:cmAuthor>
  <p:cmAuthor id="13" name="LT Fowler" initials="LF" lastIdx="9" clrIdx="12">
    <p:extLst>
      <p:ext uri="{19B8F6BF-5375-455C-9EA6-DF929625EA0E}">
        <p15:presenceInfo xmlns:p15="http://schemas.microsoft.com/office/powerpoint/2012/main" userId="S::lfowler@practicingclinicians.com::bdc4c4d6-9ded-467c-b80c-330a0ea8ffe4" providerId="AD"/>
      </p:ext>
    </p:extLst>
  </p:cmAuthor>
  <p:cmAuthor id="14" name="Melanie Couton" initials="MC" lastIdx="1" clrIdx="13">
    <p:extLst>
      <p:ext uri="{19B8F6BF-5375-455C-9EA6-DF929625EA0E}">
        <p15:presenceInfo xmlns:p15="http://schemas.microsoft.com/office/powerpoint/2012/main" userId="ef8730672ba86646" providerId="Windows Live"/>
      </p:ext>
    </p:extLst>
  </p:cmAuthor>
  <p:cmAuthor id="15" name="Jennifer Eimers" initials="JE" lastIdx="2" clrIdx="14">
    <p:extLst>
      <p:ext uri="{19B8F6BF-5375-455C-9EA6-DF929625EA0E}">
        <p15:presenceInfo xmlns:p15="http://schemas.microsoft.com/office/powerpoint/2012/main" userId="S::jeimers@clinicaloptions.com::e496f3f7-6a48-4339-9b0c-9f426a43f948" providerId="AD"/>
      </p:ext>
    </p:extLst>
  </p:cmAuthor>
  <p:cmAuthor id="16" name="nhanson" initials="n" lastIdx="4" clrIdx="15">
    <p:extLst>
      <p:ext uri="{19B8F6BF-5375-455C-9EA6-DF929625EA0E}">
        <p15:presenceInfo xmlns:p15="http://schemas.microsoft.com/office/powerpoint/2012/main" userId="nhanson" providerId="None"/>
      </p:ext>
    </p:extLst>
  </p:cmAuthor>
  <p:cmAuthor id="17" name="Marie Becker" initials="MB" lastIdx="22" clrIdx="16">
    <p:extLst>
      <p:ext uri="{19B8F6BF-5375-455C-9EA6-DF929625EA0E}">
        <p15:presenceInfo xmlns:p15="http://schemas.microsoft.com/office/powerpoint/2012/main" userId="S::mbecker@clinicaloptions.com::a16991b8-7bb5-4da5-98af-c360d036dd20" providerId="AD"/>
      </p:ext>
    </p:extLst>
  </p:cmAuthor>
  <p:cmAuthor id="18" name="CLINICALOPTIONS\mbecker" initials="C" lastIdx="108" clrIdx="17">
    <p:extLst>
      <p:ext uri="{19B8F6BF-5375-455C-9EA6-DF929625EA0E}">
        <p15:presenceInfo xmlns:p15="http://schemas.microsoft.com/office/powerpoint/2012/main" userId="CLINICALOPTIONS\mbecker" providerId="None"/>
      </p:ext>
    </p:extLst>
  </p:cmAuthor>
  <p:cmAuthor id="19" name="Nicola Hanson" initials="NH" lastIdx="2" clrIdx="18">
    <p:extLst>
      <p:ext uri="{19B8F6BF-5375-455C-9EA6-DF929625EA0E}">
        <p15:presenceInfo xmlns:p15="http://schemas.microsoft.com/office/powerpoint/2012/main" userId="S::nhanson@clinicaloptions.com::39599e68-50f4-4fbb-a55c-98dd65373d6e" providerId="AD"/>
      </p:ext>
    </p:extLst>
  </p:cmAuthor>
  <p:cmAuthor id="20" name="Jacky Olin" initials="JO" lastIdx="11" clrIdx="19">
    <p:extLst>
      <p:ext uri="{19B8F6BF-5375-455C-9EA6-DF929625EA0E}">
        <p15:presenceInfo xmlns:p15="http://schemas.microsoft.com/office/powerpoint/2012/main" userId="S::jolin@clinicaloptions.com::be962d7c-0694-47b7-a47b-05bea0d96ce0" providerId="AD"/>
      </p:ext>
    </p:extLst>
  </p:cmAuthor>
  <p:cmAuthor id="21" name="Shara Pantry" initials="SP" lastIdx="3" clrIdx="20">
    <p:extLst>
      <p:ext uri="{19B8F6BF-5375-455C-9EA6-DF929625EA0E}">
        <p15:presenceInfo xmlns:p15="http://schemas.microsoft.com/office/powerpoint/2012/main" userId="S::spantry@clinicaloptions.com::b31b0cc1-a6e1-4e53-95b1-b758f73efb3c" providerId="AD"/>
      </p:ext>
    </p:extLst>
  </p:cmAuthor>
  <p:cmAuthor id="22" name="Megan Cartwright" initials="MC" lastIdx="8" clrIdx="21">
    <p:extLst>
      <p:ext uri="{19B8F6BF-5375-455C-9EA6-DF929625EA0E}">
        <p15:presenceInfo xmlns:p15="http://schemas.microsoft.com/office/powerpoint/2012/main" userId="S::mcartwright@clinicaloptions.com::aaeaf566-570c-41b1-9c90-11c8d9ac162b" providerId="AD"/>
      </p:ext>
    </p:extLst>
  </p:cmAuthor>
  <p:cmAuthor id="23" name="Rachael Andrie" initials="RA" lastIdx="15" clrIdx="22">
    <p:extLst>
      <p:ext uri="{19B8F6BF-5375-455C-9EA6-DF929625EA0E}">
        <p15:presenceInfo xmlns:p15="http://schemas.microsoft.com/office/powerpoint/2012/main" userId="S::randrie@clinicaloptions.com::311027c1-cf79-416d-b346-5f38dcd95c11" providerId="AD"/>
      </p:ext>
    </p:extLst>
  </p:cmAuthor>
  <p:cmAuthor id="24" name="Christy Seals" initials="CS" lastIdx="13" clrIdx="23">
    <p:extLst>
      <p:ext uri="{19B8F6BF-5375-455C-9EA6-DF929625EA0E}">
        <p15:presenceInfo xmlns:p15="http://schemas.microsoft.com/office/powerpoint/2012/main" userId="S::cseals@clinicaloptions.com::0852e532-1f9e-4bbf-9b56-be19a9543a31" providerId="AD"/>
      </p:ext>
    </p:extLst>
  </p:cmAuthor>
  <p:cmAuthor id="25" name="Jaime Flores" initials="JF" lastIdx="6" clrIdx="24">
    <p:extLst>
      <p:ext uri="{19B8F6BF-5375-455C-9EA6-DF929625EA0E}">
        <p15:presenceInfo xmlns:p15="http://schemas.microsoft.com/office/powerpoint/2012/main" userId="S::jaime@jaime-flores.com::8b2dc643-5a6a-415b-b6b2-7c918b013c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E1471D"/>
    <a:srgbClr val="00823B"/>
    <a:srgbClr val="015873"/>
    <a:srgbClr val="046376"/>
    <a:srgbClr val="013763"/>
    <a:srgbClr val="033453"/>
    <a:srgbClr val="006264"/>
    <a:srgbClr val="FDB338"/>
    <a:srgbClr val="682E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EB64BB-A748-43F9-B254-AC3037712E5A}" v="39" dt="2023-04-14T19:06:00.339"/>
  </p1510:revLst>
</p1510:revInfo>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92791" autoAdjust="0"/>
  </p:normalViewPr>
  <p:slideViewPr>
    <p:cSldViewPr snapToGrid="0" showGuides="1">
      <p:cViewPr varScale="1">
        <p:scale>
          <a:sx n="117" d="100"/>
          <a:sy n="117" d="100"/>
        </p:scale>
        <p:origin x="414" y="102"/>
      </p:cViewPr>
      <p:guideLst>
        <p:guide orient="horz" pos="4152"/>
        <p:guide orient="horz" pos="1008"/>
        <p:guide orient="horz" pos="4032"/>
        <p:guide orient="horz" pos="151"/>
        <p:guide orient="horz" pos="264"/>
        <p:guide orient="horz" pos="3792"/>
        <p:guide orient="horz"/>
        <p:guide pos="329"/>
        <p:guide pos="7407"/>
        <p:guide pos="3864"/>
        <p:guide pos="453"/>
        <p:guide pos="724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92"/>
    </p:cViewPr>
  </p:sorterViewPr>
  <p:notesViewPr>
    <p:cSldViewPr snapToGrid="0" showGuides="1">
      <p:cViewPr varScale="1">
        <p:scale>
          <a:sx n="84" d="100"/>
          <a:sy n="84" d="100"/>
        </p:scale>
        <p:origin x="3708" y="6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notesMaster" Target="notesMasters/notesMaster1.xml"/><Relationship Id="rId63" Type="http://schemas.microsoft.com/office/2016/11/relationships/changesInfo" Target="changesInfos/changesInfo1.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handoutMaster" Target="handoutMasters/handoutMaster1.xml"/><Relationship Id="rId64" Type="http://schemas.microsoft.com/office/2015/10/relationships/revisionInfo" Target="revisionInfo.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presProps" Target="pres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ags" Target="tags/tag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Eimers" userId="e496f3f7-6a48-4339-9b0c-9f426a43f948" providerId="ADAL" clId="{F7EB64BB-A748-43F9-B254-AC3037712E5A}"/>
    <pc:docChg chg="custSel modSld modMainMaster">
      <pc:chgData name="Jennifer Eimers" userId="e496f3f7-6a48-4339-9b0c-9f426a43f948" providerId="ADAL" clId="{F7EB64BB-A748-43F9-B254-AC3037712E5A}" dt="2023-04-14T19:06:10.931" v="47" actId="1035"/>
      <pc:docMkLst>
        <pc:docMk/>
      </pc:docMkLst>
      <pc:sldChg chg="modSp mod">
        <pc:chgData name="Jennifer Eimers" userId="e496f3f7-6a48-4339-9b0c-9f426a43f948" providerId="ADAL" clId="{F7EB64BB-A748-43F9-B254-AC3037712E5A}" dt="2023-04-14T19:04:26.733" v="3" actId="20577"/>
        <pc:sldMkLst>
          <pc:docMk/>
          <pc:sldMk cId="0" sldId="294"/>
        </pc:sldMkLst>
        <pc:spChg chg="mod">
          <ac:chgData name="Jennifer Eimers" userId="e496f3f7-6a48-4339-9b0c-9f426a43f948" providerId="ADAL" clId="{F7EB64BB-A748-43F9-B254-AC3037712E5A}" dt="2023-04-14T19:04:26.733" v="3" actId="20577"/>
          <ac:spMkLst>
            <pc:docMk/>
            <pc:sldMk cId="0" sldId="294"/>
            <ac:spMk id="38915" creationId="{EA720D22-EB1C-493A-8B56-A0FAB8B53180}"/>
          </ac:spMkLst>
        </pc:spChg>
      </pc:sldChg>
      <pc:sldChg chg="addSp delSp modSp">
        <pc:chgData name="Jennifer Eimers" userId="e496f3f7-6a48-4339-9b0c-9f426a43f948" providerId="ADAL" clId="{F7EB64BB-A748-43F9-B254-AC3037712E5A}" dt="2023-04-14T19:00:49.255" v="1"/>
        <pc:sldMkLst>
          <pc:docMk/>
          <pc:sldMk cId="0" sldId="322"/>
        </pc:sldMkLst>
        <pc:spChg chg="del">
          <ac:chgData name="Jennifer Eimers" userId="e496f3f7-6a48-4339-9b0c-9f426a43f948" providerId="ADAL" clId="{F7EB64BB-A748-43F9-B254-AC3037712E5A}" dt="2023-04-14T19:00:24.981" v="0" actId="478"/>
          <ac:spMkLst>
            <pc:docMk/>
            <pc:sldMk cId="0" sldId="322"/>
            <ac:spMk id="2" creationId="{0DEE3952-CDC0-6E20-57CC-42077FD0A637}"/>
          </ac:spMkLst>
        </pc:spChg>
        <pc:spChg chg="add mod">
          <ac:chgData name="Jennifer Eimers" userId="e496f3f7-6a48-4339-9b0c-9f426a43f948" providerId="ADAL" clId="{F7EB64BB-A748-43F9-B254-AC3037712E5A}" dt="2023-04-14T19:00:49.255" v="1"/>
          <ac:spMkLst>
            <pc:docMk/>
            <pc:sldMk cId="0" sldId="322"/>
            <ac:spMk id="3" creationId="{9DFD3646-BB5F-1472-CAFB-3401E3E841EB}"/>
          </ac:spMkLst>
        </pc:spChg>
      </pc:sldChg>
      <pc:sldChg chg="modSp mod">
        <pc:chgData name="Jennifer Eimers" userId="e496f3f7-6a48-4339-9b0c-9f426a43f948" providerId="ADAL" clId="{F7EB64BB-A748-43F9-B254-AC3037712E5A}" dt="2023-04-14T19:06:05.286" v="44" actId="1038"/>
        <pc:sldMkLst>
          <pc:docMk/>
          <pc:sldMk cId="1789166340" sldId="2147473811"/>
        </pc:sldMkLst>
        <pc:spChg chg="mod">
          <ac:chgData name="Jennifer Eimers" userId="e496f3f7-6a48-4339-9b0c-9f426a43f948" providerId="ADAL" clId="{F7EB64BB-A748-43F9-B254-AC3037712E5A}" dt="2023-04-14T19:06:05.286" v="44" actId="1038"/>
          <ac:spMkLst>
            <pc:docMk/>
            <pc:sldMk cId="1789166340" sldId="2147473811"/>
            <ac:spMk id="578" creationId="{82F140F2-E958-2E89-3DF1-CA88CBAF47CA}"/>
          </ac:spMkLst>
        </pc:spChg>
      </pc:sldChg>
      <pc:sldChg chg="modSp">
        <pc:chgData name="Jennifer Eimers" userId="e496f3f7-6a48-4339-9b0c-9f426a43f948" providerId="ADAL" clId="{F7EB64BB-A748-43F9-B254-AC3037712E5A}" dt="2023-04-14T19:05:19.594" v="23" actId="1036"/>
        <pc:sldMkLst>
          <pc:docMk/>
          <pc:sldMk cId="216200815" sldId="2147473813"/>
        </pc:sldMkLst>
        <pc:spChg chg="mod">
          <ac:chgData name="Jennifer Eimers" userId="e496f3f7-6a48-4339-9b0c-9f426a43f948" providerId="ADAL" clId="{F7EB64BB-A748-43F9-B254-AC3037712E5A}" dt="2023-04-14T19:05:19.594" v="23" actId="1036"/>
          <ac:spMkLst>
            <pc:docMk/>
            <pc:sldMk cId="216200815" sldId="2147473813"/>
            <ac:spMk id="3" creationId="{49550815-90CE-79D3-3C70-8985302FE2A1}"/>
          </ac:spMkLst>
        </pc:spChg>
        <pc:spChg chg="mod">
          <ac:chgData name="Jennifer Eimers" userId="e496f3f7-6a48-4339-9b0c-9f426a43f948" providerId="ADAL" clId="{F7EB64BB-A748-43F9-B254-AC3037712E5A}" dt="2023-04-14T19:05:19.594" v="23" actId="1036"/>
          <ac:spMkLst>
            <pc:docMk/>
            <pc:sldMk cId="216200815" sldId="2147473813"/>
            <ac:spMk id="11" creationId="{45A23079-C4BE-44DB-A3DA-08FD652836FF}"/>
          </ac:spMkLst>
        </pc:spChg>
        <pc:graphicFrameChg chg="mod">
          <ac:chgData name="Jennifer Eimers" userId="e496f3f7-6a48-4339-9b0c-9f426a43f948" providerId="ADAL" clId="{F7EB64BB-A748-43F9-B254-AC3037712E5A}" dt="2023-04-14T19:05:19.594" v="23" actId="1036"/>
          <ac:graphicFrameMkLst>
            <pc:docMk/>
            <pc:sldMk cId="216200815" sldId="2147473813"/>
            <ac:graphicFrameMk id="10" creationId="{AAF1ACFD-5808-44EF-A2CE-D972E361A108}"/>
          </ac:graphicFrameMkLst>
        </pc:graphicFrameChg>
        <pc:graphicFrameChg chg="mod">
          <ac:chgData name="Jennifer Eimers" userId="e496f3f7-6a48-4339-9b0c-9f426a43f948" providerId="ADAL" clId="{F7EB64BB-A748-43F9-B254-AC3037712E5A}" dt="2023-04-14T19:05:19.594" v="23" actId="1036"/>
          <ac:graphicFrameMkLst>
            <pc:docMk/>
            <pc:sldMk cId="216200815" sldId="2147473813"/>
            <ac:graphicFrameMk id="14" creationId="{0D6F233F-BB47-4DAC-BC81-DCDAD018941A}"/>
          </ac:graphicFrameMkLst>
        </pc:graphicFrameChg>
      </pc:sldChg>
      <pc:sldChg chg="modSp mod">
        <pc:chgData name="Jennifer Eimers" userId="e496f3f7-6a48-4339-9b0c-9f426a43f948" providerId="ADAL" clId="{F7EB64BB-A748-43F9-B254-AC3037712E5A}" dt="2023-04-14T19:06:10.931" v="47" actId="1035"/>
        <pc:sldMkLst>
          <pc:docMk/>
          <pc:sldMk cId="3531084439" sldId="2147473820"/>
        </pc:sldMkLst>
        <pc:spChg chg="mod">
          <ac:chgData name="Jennifer Eimers" userId="e496f3f7-6a48-4339-9b0c-9f426a43f948" providerId="ADAL" clId="{F7EB64BB-A748-43F9-B254-AC3037712E5A}" dt="2023-04-14T19:06:10.931" v="47" actId="1035"/>
          <ac:spMkLst>
            <pc:docMk/>
            <pc:sldMk cId="3531084439" sldId="2147473820"/>
            <ac:spMk id="16" creationId="{00000000-0000-0000-0000-000000000000}"/>
          </ac:spMkLst>
        </pc:spChg>
      </pc:sldChg>
      <pc:sldChg chg="modSp">
        <pc:chgData name="Jennifer Eimers" userId="e496f3f7-6a48-4339-9b0c-9f426a43f948" providerId="ADAL" clId="{F7EB64BB-A748-43F9-B254-AC3037712E5A}" dt="2023-04-14T19:05:48.846" v="31" actId="1036"/>
        <pc:sldMkLst>
          <pc:docMk/>
          <pc:sldMk cId="2542687924" sldId="2147473824"/>
        </pc:sldMkLst>
        <pc:spChg chg="mod">
          <ac:chgData name="Jennifer Eimers" userId="e496f3f7-6a48-4339-9b0c-9f426a43f948" providerId="ADAL" clId="{F7EB64BB-A748-43F9-B254-AC3037712E5A}" dt="2023-04-14T19:05:48.846" v="31" actId="1036"/>
          <ac:spMkLst>
            <pc:docMk/>
            <pc:sldMk cId="2542687924" sldId="2147473824"/>
            <ac:spMk id="2" creationId="{25D68AE1-42AB-8EFD-D9CC-D4914B186108}"/>
          </ac:spMkLst>
        </pc:spChg>
        <pc:spChg chg="mod">
          <ac:chgData name="Jennifer Eimers" userId="e496f3f7-6a48-4339-9b0c-9f426a43f948" providerId="ADAL" clId="{F7EB64BB-A748-43F9-B254-AC3037712E5A}" dt="2023-04-14T19:04:54.129" v="13" actId="1036"/>
          <ac:spMkLst>
            <pc:docMk/>
            <pc:sldMk cId="2542687924" sldId="2147473824"/>
            <ac:spMk id="8" creationId="{0ECCBB82-E253-E085-1702-270FC2D0E175}"/>
          </ac:spMkLst>
        </pc:spChg>
      </pc:sldChg>
      <pc:sldChg chg="modSp">
        <pc:chgData name="Jennifer Eimers" userId="e496f3f7-6a48-4339-9b0c-9f426a43f948" providerId="ADAL" clId="{F7EB64BB-A748-43F9-B254-AC3037712E5A}" dt="2023-04-14T19:05:54.088" v="33" actId="1035"/>
        <pc:sldMkLst>
          <pc:docMk/>
          <pc:sldMk cId="3356690283" sldId="2147473825"/>
        </pc:sldMkLst>
        <pc:spChg chg="mod">
          <ac:chgData name="Jennifer Eimers" userId="e496f3f7-6a48-4339-9b0c-9f426a43f948" providerId="ADAL" clId="{F7EB64BB-A748-43F9-B254-AC3037712E5A}" dt="2023-04-14T19:05:54.088" v="33" actId="1035"/>
          <ac:spMkLst>
            <pc:docMk/>
            <pc:sldMk cId="3356690283" sldId="2147473825"/>
            <ac:spMk id="5" creationId="{5882DF1F-012B-4435-82DA-B40212A4BCD9}"/>
          </ac:spMkLst>
        </pc:spChg>
      </pc:sldChg>
      <pc:sldChg chg="modSp">
        <pc:chgData name="Jennifer Eimers" userId="e496f3f7-6a48-4339-9b0c-9f426a43f948" providerId="ADAL" clId="{F7EB64BB-A748-43F9-B254-AC3037712E5A}" dt="2023-04-14T19:06:00.339" v="39" actId="1037"/>
        <pc:sldMkLst>
          <pc:docMk/>
          <pc:sldMk cId="3527804526" sldId="2147473827"/>
        </pc:sldMkLst>
        <pc:spChg chg="mod">
          <ac:chgData name="Jennifer Eimers" userId="e496f3f7-6a48-4339-9b0c-9f426a43f948" providerId="ADAL" clId="{F7EB64BB-A748-43F9-B254-AC3037712E5A}" dt="2023-04-14T19:06:00.339" v="39" actId="1037"/>
          <ac:spMkLst>
            <pc:docMk/>
            <pc:sldMk cId="3527804526" sldId="2147473827"/>
            <ac:spMk id="16" creationId="{62C9A2A5-4251-F633-BAFB-7E0653B35BB0}"/>
          </ac:spMkLst>
        </pc:spChg>
      </pc:sldChg>
      <pc:sldMasterChg chg="modSldLayout">
        <pc:chgData name="Jennifer Eimers" userId="e496f3f7-6a48-4339-9b0c-9f426a43f948" providerId="ADAL" clId="{F7EB64BB-A748-43F9-B254-AC3037712E5A}" dt="2023-04-14T19:04:20.515" v="2" actId="478"/>
        <pc:sldMasterMkLst>
          <pc:docMk/>
          <pc:sldMasterMk cId="746456762" sldId="2147484702"/>
        </pc:sldMasterMkLst>
        <pc:sldLayoutChg chg="delSp mod">
          <pc:chgData name="Jennifer Eimers" userId="e496f3f7-6a48-4339-9b0c-9f426a43f948" providerId="ADAL" clId="{F7EB64BB-A748-43F9-B254-AC3037712E5A}" dt="2023-04-14T19:04:20.515" v="2" actId="478"/>
          <pc:sldLayoutMkLst>
            <pc:docMk/>
            <pc:sldMasterMk cId="746456762" sldId="2147484702"/>
            <pc:sldLayoutMk cId="3648581721" sldId="2147484703"/>
          </pc:sldLayoutMkLst>
          <pc:picChg chg="del">
            <ac:chgData name="Jennifer Eimers" userId="e496f3f7-6a48-4339-9b0c-9f426a43f948" providerId="ADAL" clId="{F7EB64BB-A748-43F9-B254-AC3037712E5A}" dt="2023-04-14T19:04:20.515" v="2" actId="478"/>
            <ac:picMkLst>
              <pc:docMk/>
              <pc:sldMasterMk cId="746456762" sldId="2147484702"/>
              <pc:sldLayoutMk cId="3648581721" sldId="2147484703"/>
              <ac:picMk id="7" creationId="{F9C4C1FC-4DA7-8D6C-D8A2-6D71BDDA43CB}"/>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871FC-330E-4CE6-A8E8-2A8C44F539EF}"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6930F4E-61F0-4B2F-822E-A53AADDB0415}">
      <dgm:prSet>
        <dgm:style>
          <a:lnRef idx="3">
            <a:schemeClr val="lt1"/>
          </a:lnRef>
          <a:fillRef idx="1">
            <a:schemeClr val="accent4"/>
          </a:fillRef>
          <a:effectRef idx="1">
            <a:schemeClr val="accent4"/>
          </a:effectRef>
          <a:fontRef idx="minor">
            <a:schemeClr val="lt1"/>
          </a:fontRef>
        </dgm:style>
      </dgm:prSet>
      <dgm:spPr>
        <a:solidFill>
          <a:srgbClr val="015873"/>
        </a:solidFill>
        <a:ln>
          <a:noFill/>
        </a:ln>
      </dgm:spPr>
      <dgm:t>
        <a:bodyPr/>
        <a:lstStyle/>
        <a:p>
          <a:pPr rtl="0"/>
          <a:r>
            <a:rPr lang="en-US" dirty="0">
              <a:solidFill>
                <a:schemeClr val="tx1"/>
              </a:solidFill>
            </a:rPr>
            <a:t>Meta-analyses show an absolute 5-yr OS improvement of 5%-8% with NAC</a:t>
          </a:r>
        </a:p>
      </dgm:t>
    </dgm:pt>
    <dgm:pt modelId="{64C1328B-9454-4159-AF36-1EE44A07D2CF}" type="parTrans" cxnId="{A5AAF5BD-19CA-4B80-8170-A16F7FC67078}">
      <dgm:prSet/>
      <dgm:spPr/>
      <dgm:t>
        <a:bodyPr/>
        <a:lstStyle/>
        <a:p>
          <a:endParaRPr lang="en-US"/>
        </a:p>
      </dgm:t>
    </dgm:pt>
    <dgm:pt modelId="{22018D42-21B8-4BD6-A501-211446C2D08F}" type="sibTrans" cxnId="{A5AAF5BD-19CA-4B80-8170-A16F7FC67078}">
      <dgm:prSet/>
      <dgm:spPr/>
      <dgm:t>
        <a:bodyPr/>
        <a:lstStyle/>
        <a:p>
          <a:endParaRPr lang="en-US"/>
        </a:p>
      </dgm:t>
    </dgm:pt>
    <dgm:pt modelId="{743B94B2-6046-4D34-83E7-3F345B06771F}">
      <dgm:prSet>
        <dgm:style>
          <a:lnRef idx="3">
            <a:schemeClr val="lt1"/>
          </a:lnRef>
          <a:fillRef idx="1">
            <a:schemeClr val="accent4"/>
          </a:fillRef>
          <a:effectRef idx="1">
            <a:schemeClr val="accent4"/>
          </a:effectRef>
          <a:fontRef idx="minor">
            <a:schemeClr val="lt1"/>
          </a:fontRef>
        </dgm:style>
      </dgm:prSet>
      <dgm:spPr>
        <a:solidFill>
          <a:srgbClr val="015873"/>
        </a:solidFill>
        <a:ln>
          <a:noFill/>
        </a:ln>
      </dgm:spPr>
      <dgm:t>
        <a:bodyPr/>
        <a:lstStyle/>
        <a:p>
          <a:pPr rtl="0"/>
          <a:r>
            <a:rPr lang="en-US" dirty="0">
              <a:solidFill>
                <a:schemeClr val="tx1"/>
              </a:solidFill>
            </a:rPr>
            <a:t>High risk of recurrence despite NAC and surgery</a:t>
          </a:r>
        </a:p>
      </dgm:t>
    </dgm:pt>
    <dgm:pt modelId="{E9F26948-538C-4ED1-BDF0-7782F43C9322}" type="parTrans" cxnId="{9FEC961F-1D80-4D80-8F58-59927D0DBA67}">
      <dgm:prSet/>
      <dgm:spPr/>
      <dgm:t>
        <a:bodyPr/>
        <a:lstStyle/>
        <a:p>
          <a:endParaRPr lang="en-US"/>
        </a:p>
      </dgm:t>
    </dgm:pt>
    <dgm:pt modelId="{B2E7528C-4067-4479-9C5E-9662ED3715E3}" type="sibTrans" cxnId="{9FEC961F-1D80-4D80-8F58-59927D0DBA67}">
      <dgm:prSet/>
      <dgm:spPr/>
      <dgm:t>
        <a:bodyPr/>
        <a:lstStyle/>
        <a:p>
          <a:endParaRPr lang="en-US"/>
        </a:p>
      </dgm:t>
    </dgm:pt>
    <dgm:pt modelId="{86301CE3-F76B-4709-9931-8BB4B3A5701D}">
      <dgm:prSet>
        <dgm:style>
          <a:lnRef idx="3">
            <a:schemeClr val="lt1"/>
          </a:lnRef>
          <a:fillRef idx="1">
            <a:schemeClr val="accent4"/>
          </a:fillRef>
          <a:effectRef idx="1">
            <a:schemeClr val="accent4"/>
          </a:effectRef>
          <a:fontRef idx="minor">
            <a:schemeClr val="lt1"/>
          </a:fontRef>
        </dgm:style>
      </dgm:prSet>
      <dgm:spPr>
        <a:solidFill>
          <a:srgbClr val="015873"/>
        </a:solidFill>
        <a:ln>
          <a:noFill/>
        </a:ln>
      </dgm:spPr>
      <dgm:t>
        <a:bodyPr/>
        <a:lstStyle/>
        <a:p>
          <a:pPr rtl="0"/>
          <a:r>
            <a:rPr lang="en-US" dirty="0">
              <a:solidFill>
                <a:schemeClr val="tx1"/>
              </a:solidFill>
            </a:rPr>
            <a:t>50% of patients deemed ineligible for NAC, 30% refuse NAC</a:t>
          </a:r>
        </a:p>
      </dgm:t>
    </dgm:pt>
    <dgm:pt modelId="{7B534EC8-E13A-4845-96E2-FF18A257B4D3}" type="parTrans" cxnId="{5C4D6E76-5FFA-4336-90C7-CF65C005498A}">
      <dgm:prSet/>
      <dgm:spPr/>
      <dgm:t>
        <a:bodyPr/>
        <a:lstStyle/>
        <a:p>
          <a:endParaRPr lang="en-US"/>
        </a:p>
      </dgm:t>
    </dgm:pt>
    <dgm:pt modelId="{564C4F55-F2E0-48A8-8CA0-1812AF568042}" type="sibTrans" cxnId="{5C4D6E76-5FFA-4336-90C7-CF65C005498A}">
      <dgm:prSet/>
      <dgm:spPr/>
      <dgm:t>
        <a:bodyPr/>
        <a:lstStyle/>
        <a:p>
          <a:endParaRPr lang="en-US"/>
        </a:p>
      </dgm:t>
    </dgm:pt>
    <dgm:pt modelId="{A182D740-692F-4787-8291-F8A44BCB120A}">
      <dgm:prSet>
        <dgm:style>
          <a:lnRef idx="3">
            <a:schemeClr val="lt1"/>
          </a:lnRef>
          <a:fillRef idx="1">
            <a:schemeClr val="accent4"/>
          </a:fillRef>
          <a:effectRef idx="1">
            <a:schemeClr val="accent4"/>
          </a:effectRef>
          <a:fontRef idx="minor">
            <a:schemeClr val="lt1"/>
          </a:fontRef>
        </dgm:style>
      </dgm:prSet>
      <dgm:spPr>
        <a:solidFill>
          <a:srgbClr val="015873"/>
        </a:solidFill>
        <a:ln>
          <a:noFill/>
        </a:ln>
      </dgm:spPr>
      <dgm:t>
        <a:bodyPr/>
        <a:lstStyle/>
        <a:p>
          <a:pPr rtl="0"/>
          <a:r>
            <a:rPr lang="en-US" dirty="0">
              <a:solidFill>
                <a:schemeClr val="tx1"/>
              </a:solidFill>
            </a:rPr>
            <a:t>Lack of neoadjuvant treatment options for cisplatin-ineligible patients with MIBC  </a:t>
          </a:r>
        </a:p>
      </dgm:t>
    </dgm:pt>
    <dgm:pt modelId="{D0F46C50-8685-4839-9445-39EA4AF47E87}" type="parTrans" cxnId="{87A70FB6-6348-45DA-AA46-D9DABBC116E9}">
      <dgm:prSet/>
      <dgm:spPr/>
      <dgm:t>
        <a:bodyPr/>
        <a:lstStyle/>
        <a:p>
          <a:endParaRPr lang="en-US"/>
        </a:p>
      </dgm:t>
    </dgm:pt>
    <dgm:pt modelId="{4B536696-446A-4FCE-8E81-08AFC347BCB1}" type="sibTrans" cxnId="{87A70FB6-6348-45DA-AA46-D9DABBC116E9}">
      <dgm:prSet/>
      <dgm:spPr/>
      <dgm:t>
        <a:bodyPr/>
        <a:lstStyle/>
        <a:p>
          <a:endParaRPr lang="en-US"/>
        </a:p>
      </dgm:t>
    </dgm:pt>
    <dgm:pt modelId="{B73A4CAF-1346-4DC6-BED6-F8BD8028E0F6}">
      <dgm:prSet>
        <dgm:style>
          <a:lnRef idx="3">
            <a:schemeClr val="lt1"/>
          </a:lnRef>
          <a:fillRef idx="1">
            <a:schemeClr val="accent4"/>
          </a:fillRef>
          <a:effectRef idx="1">
            <a:schemeClr val="accent4"/>
          </a:effectRef>
          <a:fontRef idx="minor">
            <a:schemeClr val="lt1"/>
          </a:fontRef>
        </dgm:style>
      </dgm:prSet>
      <dgm:spPr>
        <a:solidFill>
          <a:schemeClr val="accent1"/>
        </a:solidFill>
        <a:ln>
          <a:noFill/>
        </a:ln>
      </dgm:spPr>
      <dgm:t>
        <a:bodyPr/>
        <a:lstStyle/>
        <a:p>
          <a:pPr rtl="0"/>
          <a:r>
            <a:rPr lang="en-US" dirty="0">
              <a:solidFill>
                <a:schemeClr val="tx1"/>
              </a:solidFill>
            </a:rPr>
            <a:t>dd-M-VAC and GC are both standard options </a:t>
          </a:r>
        </a:p>
      </dgm:t>
    </dgm:pt>
    <dgm:pt modelId="{64B9270F-6966-49D7-AE04-5A0A1FC312E6}" type="parTrans" cxnId="{956878E4-12AD-43CC-B59D-2E6EEFE03641}">
      <dgm:prSet/>
      <dgm:spPr/>
      <dgm:t>
        <a:bodyPr/>
        <a:lstStyle/>
        <a:p>
          <a:endParaRPr lang="en-US"/>
        </a:p>
      </dgm:t>
    </dgm:pt>
    <dgm:pt modelId="{DC3175C1-ECB8-410A-A9B0-D92E2DB5CA54}" type="sibTrans" cxnId="{956878E4-12AD-43CC-B59D-2E6EEFE03641}">
      <dgm:prSet/>
      <dgm:spPr/>
      <dgm:t>
        <a:bodyPr/>
        <a:lstStyle/>
        <a:p>
          <a:endParaRPr lang="en-US"/>
        </a:p>
      </dgm:t>
    </dgm:pt>
    <dgm:pt modelId="{0F0C5F3F-6DE1-4710-8A3F-D8D339023D65}" type="pres">
      <dgm:prSet presAssocID="{ABA871FC-330E-4CE6-A8E8-2A8C44F539EF}" presName="Name0" presStyleCnt="0">
        <dgm:presLayoutVars>
          <dgm:chMax val="7"/>
          <dgm:chPref val="7"/>
          <dgm:dir/>
        </dgm:presLayoutVars>
      </dgm:prSet>
      <dgm:spPr/>
    </dgm:pt>
    <dgm:pt modelId="{79AB4A6F-291F-4075-854B-3EEBAAA4793D}" type="pres">
      <dgm:prSet presAssocID="{ABA871FC-330E-4CE6-A8E8-2A8C44F539EF}" presName="Name1" presStyleCnt="0"/>
      <dgm:spPr/>
    </dgm:pt>
    <dgm:pt modelId="{98844E05-DC68-4F36-9FA0-324CAA45D362}" type="pres">
      <dgm:prSet presAssocID="{ABA871FC-330E-4CE6-A8E8-2A8C44F539EF}" presName="cycle" presStyleCnt="0"/>
      <dgm:spPr/>
    </dgm:pt>
    <dgm:pt modelId="{A7FFA03C-3C05-4906-B36B-D92CC27A374E}" type="pres">
      <dgm:prSet presAssocID="{ABA871FC-330E-4CE6-A8E8-2A8C44F539EF}" presName="srcNode" presStyleLbl="node1" presStyleIdx="0" presStyleCnt="5"/>
      <dgm:spPr/>
    </dgm:pt>
    <dgm:pt modelId="{9E0D43F0-3106-46BF-8DD4-0F661141765B}" type="pres">
      <dgm:prSet presAssocID="{ABA871FC-330E-4CE6-A8E8-2A8C44F539EF}" presName="conn" presStyleLbl="parChTrans1D2" presStyleIdx="0" presStyleCnt="1" custLinFactNeighborX="492" custLinFactNeighborY="-1104"/>
      <dgm:spPr/>
    </dgm:pt>
    <dgm:pt modelId="{D832A83F-8730-4C31-B9DD-CAA6C02553AD}" type="pres">
      <dgm:prSet presAssocID="{ABA871FC-330E-4CE6-A8E8-2A8C44F539EF}" presName="extraNode" presStyleLbl="node1" presStyleIdx="0" presStyleCnt="5"/>
      <dgm:spPr/>
    </dgm:pt>
    <dgm:pt modelId="{FC417EFA-F320-4D02-AAF5-2827C51E508E}" type="pres">
      <dgm:prSet presAssocID="{ABA871FC-330E-4CE6-A8E8-2A8C44F539EF}" presName="dstNode" presStyleLbl="node1" presStyleIdx="0" presStyleCnt="5"/>
      <dgm:spPr/>
    </dgm:pt>
    <dgm:pt modelId="{DC79361D-565C-4B7A-87B0-2605192D10F3}" type="pres">
      <dgm:prSet presAssocID="{16930F4E-61F0-4B2F-822E-A53AADDB0415}" presName="text_1" presStyleLbl="node1" presStyleIdx="0" presStyleCnt="5">
        <dgm:presLayoutVars>
          <dgm:bulletEnabled val="1"/>
        </dgm:presLayoutVars>
      </dgm:prSet>
      <dgm:spPr/>
    </dgm:pt>
    <dgm:pt modelId="{6162BF47-CBEB-4508-9FA4-D1B2C7B241EC}" type="pres">
      <dgm:prSet presAssocID="{16930F4E-61F0-4B2F-822E-A53AADDB0415}" presName="accent_1" presStyleCnt="0"/>
      <dgm:spPr/>
    </dgm:pt>
    <dgm:pt modelId="{3E2FBD49-B8A9-43BF-877D-23B35CD5806F}" type="pres">
      <dgm:prSet presAssocID="{16930F4E-61F0-4B2F-822E-A53AADDB0415}" presName="accentRepeatNode" presStyleLbl="solidFgAcc1" presStyleIdx="0" presStyleCnt="5"/>
      <dgm:spPr>
        <a:solidFill>
          <a:schemeClr val="accent5"/>
        </a:solidFill>
        <a:ln w="57150">
          <a:solidFill>
            <a:schemeClr val="accent1"/>
          </a:solidFill>
        </a:ln>
      </dgm:spPr>
    </dgm:pt>
    <dgm:pt modelId="{4214F1C7-F3BC-4AC1-8138-270270411E79}" type="pres">
      <dgm:prSet presAssocID="{B73A4CAF-1346-4DC6-BED6-F8BD8028E0F6}" presName="text_2" presStyleLbl="node1" presStyleIdx="1" presStyleCnt="5">
        <dgm:presLayoutVars>
          <dgm:bulletEnabled val="1"/>
        </dgm:presLayoutVars>
      </dgm:prSet>
      <dgm:spPr/>
    </dgm:pt>
    <dgm:pt modelId="{50FE6E9E-C2AA-49E8-A329-E78F5368DC36}" type="pres">
      <dgm:prSet presAssocID="{B73A4CAF-1346-4DC6-BED6-F8BD8028E0F6}" presName="accent_2" presStyleCnt="0"/>
      <dgm:spPr/>
    </dgm:pt>
    <dgm:pt modelId="{27DEB829-63A4-403F-9B03-481A671A630A}" type="pres">
      <dgm:prSet presAssocID="{B73A4CAF-1346-4DC6-BED6-F8BD8028E0F6}" presName="accentRepeatNode" presStyleLbl="solidFgAcc1" presStyleIdx="1" presStyleCnt="5"/>
      <dgm:spPr>
        <a:solidFill>
          <a:schemeClr val="accent5"/>
        </a:solidFill>
        <a:ln w="57150">
          <a:solidFill>
            <a:srgbClr val="015873"/>
          </a:solidFill>
        </a:ln>
      </dgm:spPr>
    </dgm:pt>
    <dgm:pt modelId="{E719325E-7F20-488A-B321-DAF543D9C762}" type="pres">
      <dgm:prSet presAssocID="{743B94B2-6046-4D34-83E7-3F345B06771F}" presName="text_3" presStyleLbl="node1" presStyleIdx="2" presStyleCnt="5">
        <dgm:presLayoutVars>
          <dgm:bulletEnabled val="1"/>
        </dgm:presLayoutVars>
      </dgm:prSet>
      <dgm:spPr/>
    </dgm:pt>
    <dgm:pt modelId="{4BDA867A-9176-4253-8666-F46A23ED2CE4}" type="pres">
      <dgm:prSet presAssocID="{743B94B2-6046-4D34-83E7-3F345B06771F}" presName="accent_3" presStyleCnt="0"/>
      <dgm:spPr/>
    </dgm:pt>
    <dgm:pt modelId="{CC0092EC-B362-4F57-8E1A-559CC47FEE19}" type="pres">
      <dgm:prSet presAssocID="{743B94B2-6046-4D34-83E7-3F345B06771F}" presName="accentRepeatNode" presStyleLbl="solidFgAcc1" presStyleIdx="2" presStyleCnt="5"/>
      <dgm:spPr>
        <a:solidFill>
          <a:schemeClr val="accent5"/>
        </a:solidFill>
        <a:ln w="57150">
          <a:solidFill>
            <a:srgbClr val="015873"/>
          </a:solidFill>
        </a:ln>
      </dgm:spPr>
    </dgm:pt>
    <dgm:pt modelId="{6FBFC0F0-0736-4BD9-94FE-BE7E9B1A1DAE}" type="pres">
      <dgm:prSet presAssocID="{86301CE3-F76B-4709-9931-8BB4B3A5701D}" presName="text_4" presStyleLbl="node1" presStyleIdx="3" presStyleCnt="5">
        <dgm:presLayoutVars>
          <dgm:bulletEnabled val="1"/>
        </dgm:presLayoutVars>
      </dgm:prSet>
      <dgm:spPr/>
    </dgm:pt>
    <dgm:pt modelId="{0EFB5CDC-F6B8-4FA9-9A85-649F5E538CF4}" type="pres">
      <dgm:prSet presAssocID="{86301CE3-F76B-4709-9931-8BB4B3A5701D}" presName="accent_4" presStyleCnt="0"/>
      <dgm:spPr/>
    </dgm:pt>
    <dgm:pt modelId="{0FA1E8D4-127A-4475-B306-7691C0B2C300}" type="pres">
      <dgm:prSet presAssocID="{86301CE3-F76B-4709-9931-8BB4B3A5701D}" presName="accentRepeatNode" presStyleLbl="solidFgAcc1" presStyleIdx="3" presStyleCnt="5"/>
      <dgm:spPr>
        <a:solidFill>
          <a:schemeClr val="accent5"/>
        </a:solidFill>
        <a:ln w="57150">
          <a:solidFill>
            <a:srgbClr val="015873"/>
          </a:solidFill>
        </a:ln>
      </dgm:spPr>
    </dgm:pt>
    <dgm:pt modelId="{20D2FD3C-12F4-4E97-BCDD-C5ECBED29B31}" type="pres">
      <dgm:prSet presAssocID="{A182D740-692F-4787-8291-F8A44BCB120A}" presName="text_5" presStyleLbl="node1" presStyleIdx="4" presStyleCnt="5">
        <dgm:presLayoutVars>
          <dgm:bulletEnabled val="1"/>
        </dgm:presLayoutVars>
      </dgm:prSet>
      <dgm:spPr/>
    </dgm:pt>
    <dgm:pt modelId="{3C8DFD6D-F806-43D6-950F-8360460B3A61}" type="pres">
      <dgm:prSet presAssocID="{A182D740-692F-4787-8291-F8A44BCB120A}" presName="accent_5" presStyleCnt="0"/>
      <dgm:spPr/>
    </dgm:pt>
    <dgm:pt modelId="{034EE89E-663E-45B0-9BB1-F478CA6A4F06}" type="pres">
      <dgm:prSet presAssocID="{A182D740-692F-4787-8291-F8A44BCB120A}" presName="accentRepeatNode" presStyleLbl="solidFgAcc1" presStyleIdx="4" presStyleCnt="5"/>
      <dgm:spPr>
        <a:solidFill>
          <a:schemeClr val="accent5"/>
        </a:solidFill>
        <a:ln w="57150">
          <a:solidFill>
            <a:srgbClr val="015873"/>
          </a:solidFill>
        </a:ln>
      </dgm:spPr>
    </dgm:pt>
  </dgm:ptLst>
  <dgm:cxnLst>
    <dgm:cxn modelId="{32180501-37AA-4B58-A32E-4681B68CF439}" type="presOf" srcId="{743B94B2-6046-4D34-83E7-3F345B06771F}" destId="{E719325E-7F20-488A-B321-DAF543D9C762}" srcOrd="0" destOrd="0" presId="urn:microsoft.com/office/officeart/2008/layout/VerticalCurvedList"/>
    <dgm:cxn modelId="{0A86C80B-02C7-425D-8598-F9F06A94A42B}" type="presOf" srcId="{A182D740-692F-4787-8291-F8A44BCB120A}" destId="{20D2FD3C-12F4-4E97-BCDD-C5ECBED29B31}" srcOrd="0" destOrd="0" presId="urn:microsoft.com/office/officeart/2008/layout/VerticalCurvedList"/>
    <dgm:cxn modelId="{9FEC961F-1D80-4D80-8F58-59927D0DBA67}" srcId="{ABA871FC-330E-4CE6-A8E8-2A8C44F539EF}" destId="{743B94B2-6046-4D34-83E7-3F345B06771F}" srcOrd="2" destOrd="0" parTransId="{E9F26948-538C-4ED1-BDF0-7782F43C9322}" sibTransId="{B2E7528C-4067-4479-9C5E-9662ED3715E3}"/>
    <dgm:cxn modelId="{63A43B70-19B9-4C8D-8B50-4CED12E6DE93}" type="presOf" srcId="{16930F4E-61F0-4B2F-822E-A53AADDB0415}" destId="{DC79361D-565C-4B7A-87B0-2605192D10F3}" srcOrd="0" destOrd="0" presId="urn:microsoft.com/office/officeart/2008/layout/VerticalCurvedList"/>
    <dgm:cxn modelId="{5C4D6E76-5FFA-4336-90C7-CF65C005498A}" srcId="{ABA871FC-330E-4CE6-A8E8-2A8C44F539EF}" destId="{86301CE3-F76B-4709-9931-8BB4B3A5701D}" srcOrd="3" destOrd="0" parTransId="{7B534EC8-E13A-4845-96E2-FF18A257B4D3}" sibTransId="{564C4F55-F2E0-48A8-8CA0-1812AF568042}"/>
    <dgm:cxn modelId="{44663379-1FE0-4C36-9B9D-93C30D884DE4}" type="presOf" srcId="{86301CE3-F76B-4709-9931-8BB4B3A5701D}" destId="{6FBFC0F0-0736-4BD9-94FE-BE7E9B1A1DAE}" srcOrd="0" destOrd="0" presId="urn:microsoft.com/office/officeart/2008/layout/VerticalCurvedList"/>
    <dgm:cxn modelId="{CED40E89-A117-4D99-9FE7-45BD5F30D6AD}" type="presOf" srcId="{B73A4CAF-1346-4DC6-BED6-F8BD8028E0F6}" destId="{4214F1C7-F3BC-4AC1-8138-270270411E79}" srcOrd="0" destOrd="0" presId="urn:microsoft.com/office/officeart/2008/layout/VerticalCurvedList"/>
    <dgm:cxn modelId="{F87BF98C-7554-4526-890F-4741BA03842D}" type="presOf" srcId="{22018D42-21B8-4BD6-A501-211446C2D08F}" destId="{9E0D43F0-3106-46BF-8DD4-0F661141765B}" srcOrd="0" destOrd="0" presId="urn:microsoft.com/office/officeart/2008/layout/VerticalCurvedList"/>
    <dgm:cxn modelId="{87A70FB6-6348-45DA-AA46-D9DABBC116E9}" srcId="{ABA871FC-330E-4CE6-A8E8-2A8C44F539EF}" destId="{A182D740-692F-4787-8291-F8A44BCB120A}" srcOrd="4" destOrd="0" parTransId="{D0F46C50-8685-4839-9445-39EA4AF47E87}" sibTransId="{4B536696-446A-4FCE-8E81-08AFC347BCB1}"/>
    <dgm:cxn modelId="{A5AAF5BD-19CA-4B80-8170-A16F7FC67078}" srcId="{ABA871FC-330E-4CE6-A8E8-2A8C44F539EF}" destId="{16930F4E-61F0-4B2F-822E-A53AADDB0415}" srcOrd="0" destOrd="0" parTransId="{64C1328B-9454-4159-AF36-1EE44A07D2CF}" sibTransId="{22018D42-21B8-4BD6-A501-211446C2D08F}"/>
    <dgm:cxn modelId="{956878E4-12AD-43CC-B59D-2E6EEFE03641}" srcId="{ABA871FC-330E-4CE6-A8E8-2A8C44F539EF}" destId="{B73A4CAF-1346-4DC6-BED6-F8BD8028E0F6}" srcOrd="1" destOrd="0" parTransId="{64B9270F-6966-49D7-AE04-5A0A1FC312E6}" sibTransId="{DC3175C1-ECB8-410A-A9B0-D92E2DB5CA54}"/>
    <dgm:cxn modelId="{1E2324E9-4AC9-47DF-A710-1EABD7A382B5}" type="presOf" srcId="{ABA871FC-330E-4CE6-A8E8-2A8C44F539EF}" destId="{0F0C5F3F-6DE1-4710-8A3F-D8D339023D65}" srcOrd="0" destOrd="0" presId="urn:microsoft.com/office/officeart/2008/layout/VerticalCurvedList"/>
    <dgm:cxn modelId="{71A8E563-2B44-45FF-A3B1-D9BC4ACC5618}" type="presParOf" srcId="{0F0C5F3F-6DE1-4710-8A3F-D8D339023D65}" destId="{79AB4A6F-291F-4075-854B-3EEBAAA4793D}" srcOrd="0" destOrd="0" presId="urn:microsoft.com/office/officeart/2008/layout/VerticalCurvedList"/>
    <dgm:cxn modelId="{E14E93F7-FBCB-4BFB-B835-664BE2384EE5}" type="presParOf" srcId="{79AB4A6F-291F-4075-854B-3EEBAAA4793D}" destId="{98844E05-DC68-4F36-9FA0-324CAA45D362}" srcOrd="0" destOrd="0" presId="urn:microsoft.com/office/officeart/2008/layout/VerticalCurvedList"/>
    <dgm:cxn modelId="{45622773-0943-4C04-95EC-98C065141FC8}" type="presParOf" srcId="{98844E05-DC68-4F36-9FA0-324CAA45D362}" destId="{A7FFA03C-3C05-4906-B36B-D92CC27A374E}" srcOrd="0" destOrd="0" presId="urn:microsoft.com/office/officeart/2008/layout/VerticalCurvedList"/>
    <dgm:cxn modelId="{AFC3CC58-18D5-4212-A690-67729F7DC0DD}" type="presParOf" srcId="{98844E05-DC68-4F36-9FA0-324CAA45D362}" destId="{9E0D43F0-3106-46BF-8DD4-0F661141765B}" srcOrd="1" destOrd="0" presId="urn:microsoft.com/office/officeart/2008/layout/VerticalCurvedList"/>
    <dgm:cxn modelId="{FA4921D9-BBF9-454C-B39B-70B26BFEE79B}" type="presParOf" srcId="{98844E05-DC68-4F36-9FA0-324CAA45D362}" destId="{D832A83F-8730-4C31-B9DD-CAA6C02553AD}" srcOrd="2" destOrd="0" presId="urn:microsoft.com/office/officeart/2008/layout/VerticalCurvedList"/>
    <dgm:cxn modelId="{6B4314F3-AEFB-4E77-9CAB-2DBF5FC15FF5}" type="presParOf" srcId="{98844E05-DC68-4F36-9FA0-324CAA45D362}" destId="{FC417EFA-F320-4D02-AAF5-2827C51E508E}" srcOrd="3" destOrd="0" presId="urn:microsoft.com/office/officeart/2008/layout/VerticalCurvedList"/>
    <dgm:cxn modelId="{181B274C-A482-4FC8-B6BE-BC6576209394}" type="presParOf" srcId="{79AB4A6F-291F-4075-854B-3EEBAAA4793D}" destId="{DC79361D-565C-4B7A-87B0-2605192D10F3}" srcOrd="1" destOrd="0" presId="urn:microsoft.com/office/officeart/2008/layout/VerticalCurvedList"/>
    <dgm:cxn modelId="{B2C9BE0B-58BB-43E4-AC84-767EBB31C9D8}" type="presParOf" srcId="{79AB4A6F-291F-4075-854B-3EEBAAA4793D}" destId="{6162BF47-CBEB-4508-9FA4-D1B2C7B241EC}" srcOrd="2" destOrd="0" presId="urn:microsoft.com/office/officeart/2008/layout/VerticalCurvedList"/>
    <dgm:cxn modelId="{3D6388BA-A1AE-4CA9-81C1-8E2A2F8912F9}" type="presParOf" srcId="{6162BF47-CBEB-4508-9FA4-D1B2C7B241EC}" destId="{3E2FBD49-B8A9-43BF-877D-23B35CD5806F}" srcOrd="0" destOrd="0" presId="urn:microsoft.com/office/officeart/2008/layout/VerticalCurvedList"/>
    <dgm:cxn modelId="{20E79178-F715-4A0B-9016-2CE0E6F19DF9}" type="presParOf" srcId="{79AB4A6F-291F-4075-854B-3EEBAAA4793D}" destId="{4214F1C7-F3BC-4AC1-8138-270270411E79}" srcOrd="3" destOrd="0" presId="urn:microsoft.com/office/officeart/2008/layout/VerticalCurvedList"/>
    <dgm:cxn modelId="{01BFBA93-1707-4BDD-993B-CE4DEB458308}" type="presParOf" srcId="{79AB4A6F-291F-4075-854B-3EEBAAA4793D}" destId="{50FE6E9E-C2AA-49E8-A329-E78F5368DC36}" srcOrd="4" destOrd="0" presId="urn:microsoft.com/office/officeart/2008/layout/VerticalCurvedList"/>
    <dgm:cxn modelId="{60FB2EE3-F6FD-4EAA-B482-F7DCC0EA7CD3}" type="presParOf" srcId="{50FE6E9E-C2AA-49E8-A329-E78F5368DC36}" destId="{27DEB829-63A4-403F-9B03-481A671A630A}" srcOrd="0" destOrd="0" presId="urn:microsoft.com/office/officeart/2008/layout/VerticalCurvedList"/>
    <dgm:cxn modelId="{0B93C287-4C78-4CD7-8AEB-68D9C708EAA7}" type="presParOf" srcId="{79AB4A6F-291F-4075-854B-3EEBAAA4793D}" destId="{E719325E-7F20-488A-B321-DAF543D9C762}" srcOrd="5" destOrd="0" presId="urn:microsoft.com/office/officeart/2008/layout/VerticalCurvedList"/>
    <dgm:cxn modelId="{9B4867FF-CEA1-4C56-A7FF-9BC650F30478}" type="presParOf" srcId="{79AB4A6F-291F-4075-854B-3EEBAAA4793D}" destId="{4BDA867A-9176-4253-8666-F46A23ED2CE4}" srcOrd="6" destOrd="0" presId="urn:microsoft.com/office/officeart/2008/layout/VerticalCurvedList"/>
    <dgm:cxn modelId="{6AA7F0E9-9F49-441C-B769-E7D1A1F265B9}" type="presParOf" srcId="{4BDA867A-9176-4253-8666-F46A23ED2CE4}" destId="{CC0092EC-B362-4F57-8E1A-559CC47FEE19}" srcOrd="0" destOrd="0" presId="urn:microsoft.com/office/officeart/2008/layout/VerticalCurvedList"/>
    <dgm:cxn modelId="{2F44EE34-4C1B-491D-B0D5-A50BA9489D1D}" type="presParOf" srcId="{79AB4A6F-291F-4075-854B-3EEBAAA4793D}" destId="{6FBFC0F0-0736-4BD9-94FE-BE7E9B1A1DAE}" srcOrd="7" destOrd="0" presId="urn:microsoft.com/office/officeart/2008/layout/VerticalCurvedList"/>
    <dgm:cxn modelId="{2226A53E-09D7-4E35-BF19-21CCFFBE005C}" type="presParOf" srcId="{79AB4A6F-291F-4075-854B-3EEBAAA4793D}" destId="{0EFB5CDC-F6B8-4FA9-9A85-649F5E538CF4}" srcOrd="8" destOrd="0" presId="urn:microsoft.com/office/officeart/2008/layout/VerticalCurvedList"/>
    <dgm:cxn modelId="{42B3BF77-FC90-43CC-8F10-D2F86B1492ED}" type="presParOf" srcId="{0EFB5CDC-F6B8-4FA9-9A85-649F5E538CF4}" destId="{0FA1E8D4-127A-4475-B306-7691C0B2C300}" srcOrd="0" destOrd="0" presId="urn:microsoft.com/office/officeart/2008/layout/VerticalCurvedList"/>
    <dgm:cxn modelId="{AA0C73E6-4D70-46A9-B32D-37A8F7C390CA}" type="presParOf" srcId="{79AB4A6F-291F-4075-854B-3EEBAAA4793D}" destId="{20D2FD3C-12F4-4E97-BCDD-C5ECBED29B31}" srcOrd="9" destOrd="0" presId="urn:microsoft.com/office/officeart/2008/layout/VerticalCurvedList"/>
    <dgm:cxn modelId="{32624710-B951-442C-B4CB-AC0CF8AB8B3B}" type="presParOf" srcId="{79AB4A6F-291F-4075-854B-3EEBAAA4793D}" destId="{3C8DFD6D-F806-43D6-950F-8360460B3A61}" srcOrd="10" destOrd="0" presId="urn:microsoft.com/office/officeart/2008/layout/VerticalCurvedList"/>
    <dgm:cxn modelId="{5F920D0A-E086-425A-8540-215B40B32186}" type="presParOf" srcId="{3C8DFD6D-F806-43D6-950F-8360460B3A61}" destId="{034EE89E-663E-45B0-9BB1-F478CA6A4F0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9B093-F1A0-493E-A620-7850A64EFA9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037CAF9-9449-4624-B5FA-24E95BA1B97C}">
      <dgm:prSet/>
      <dgm:spPr/>
      <dgm:t>
        <a:bodyPr/>
        <a:lstStyle/>
        <a:p>
          <a:pPr rtl="0"/>
          <a:r>
            <a:rPr lang="en-US" dirty="0"/>
            <a:t>TMT is a valid option for bladder preservation in patients with MIBC as an alternative to historical gold standard of RC</a:t>
          </a:r>
        </a:p>
      </dgm:t>
    </dgm:pt>
    <dgm:pt modelId="{BF6A8583-7D97-472C-BA76-886A6F67EF02}" type="parTrans" cxnId="{CE0EFF47-C7DA-48BF-8BC3-65C3DF1F9AFA}">
      <dgm:prSet/>
      <dgm:spPr/>
      <dgm:t>
        <a:bodyPr/>
        <a:lstStyle/>
        <a:p>
          <a:endParaRPr lang="en-US"/>
        </a:p>
      </dgm:t>
    </dgm:pt>
    <dgm:pt modelId="{E2BF466F-21B0-4445-AA73-DF263B015E95}" type="sibTrans" cxnId="{CE0EFF47-C7DA-48BF-8BC3-65C3DF1F9AFA}">
      <dgm:prSet/>
      <dgm:spPr/>
      <dgm:t>
        <a:bodyPr/>
        <a:lstStyle/>
        <a:p>
          <a:endParaRPr lang="en-US"/>
        </a:p>
      </dgm:t>
    </dgm:pt>
    <dgm:pt modelId="{F8F9E250-7809-4C03-95BA-054052D3F1A9}">
      <dgm:prSet/>
      <dgm:spPr/>
      <dgm:t>
        <a:bodyPr/>
        <a:lstStyle/>
        <a:p>
          <a:pPr rtl="0"/>
          <a:r>
            <a:rPr lang="en-US" dirty="0"/>
            <a:t>Absence of randomized trials comparing TMT vs RC, but in cohort analyses and a meta-analysis, long-term survival appears similar</a:t>
          </a:r>
        </a:p>
      </dgm:t>
    </dgm:pt>
    <dgm:pt modelId="{FE8611E0-6919-4AB3-8B1C-8F22CD7257F9}" type="parTrans" cxnId="{2F0E96D6-F769-4D23-8D47-9992154A3071}">
      <dgm:prSet/>
      <dgm:spPr/>
      <dgm:t>
        <a:bodyPr/>
        <a:lstStyle/>
        <a:p>
          <a:endParaRPr lang="en-US"/>
        </a:p>
      </dgm:t>
    </dgm:pt>
    <dgm:pt modelId="{7485D5C3-7F06-4434-8F38-B9DF4DC45034}" type="sibTrans" cxnId="{2F0E96D6-F769-4D23-8D47-9992154A3071}">
      <dgm:prSet/>
      <dgm:spPr/>
      <dgm:t>
        <a:bodyPr/>
        <a:lstStyle/>
        <a:p>
          <a:endParaRPr lang="en-US"/>
        </a:p>
      </dgm:t>
    </dgm:pt>
    <dgm:pt modelId="{B362D219-B8E5-498A-B958-8984FE116885}">
      <dgm:prSet/>
      <dgm:spPr/>
      <dgm:t>
        <a:bodyPr/>
        <a:lstStyle/>
        <a:p>
          <a:pPr rtl="0"/>
          <a:r>
            <a:rPr lang="en-US" dirty="0"/>
            <a:t>5-yr DSS can approach 80% to 85% in patients who are optimal TMT candidates</a:t>
          </a:r>
        </a:p>
      </dgm:t>
    </dgm:pt>
    <dgm:pt modelId="{A9BB98C3-02C7-46D1-BB8D-929A3F04033E}" type="parTrans" cxnId="{A641836F-2272-4900-9B4E-27EC31A782A8}">
      <dgm:prSet/>
      <dgm:spPr/>
      <dgm:t>
        <a:bodyPr/>
        <a:lstStyle/>
        <a:p>
          <a:endParaRPr lang="en-US"/>
        </a:p>
      </dgm:t>
    </dgm:pt>
    <dgm:pt modelId="{192DEE27-917E-4710-8D18-406E33302D18}" type="sibTrans" cxnId="{A641836F-2272-4900-9B4E-27EC31A782A8}">
      <dgm:prSet/>
      <dgm:spPr/>
      <dgm:t>
        <a:bodyPr/>
        <a:lstStyle/>
        <a:p>
          <a:endParaRPr lang="en-US"/>
        </a:p>
      </dgm:t>
    </dgm:pt>
    <dgm:pt modelId="{F6BA0308-0FC2-4BDE-BEF0-84EC19D5DC18}">
      <dgm:prSet/>
      <dgm:spPr/>
      <dgm:t>
        <a:bodyPr/>
        <a:lstStyle/>
        <a:p>
          <a:pPr rtl="0"/>
          <a:r>
            <a:rPr lang="en-US" dirty="0"/>
            <a:t>Neoadjuvant chemotherapy prior to TMT is being explored   </a:t>
          </a:r>
        </a:p>
      </dgm:t>
    </dgm:pt>
    <dgm:pt modelId="{464086C9-D3D7-4FAD-B0AB-937059BAFD77}" type="parTrans" cxnId="{8B69CDBB-B022-4C58-BD4A-3176BC997D7B}">
      <dgm:prSet/>
      <dgm:spPr/>
      <dgm:t>
        <a:bodyPr/>
        <a:lstStyle/>
        <a:p>
          <a:endParaRPr lang="en-US"/>
        </a:p>
      </dgm:t>
    </dgm:pt>
    <dgm:pt modelId="{5C77CC36-E565-43E7-B508-47B388A69B2A}" type="sibTrans" cxnId="{8B69CDBB-B022-4C58-BD4A-3176BC997D7B}">
      <dgm:prSet/>
      <dgm:spPr/>
      <dgm:t>
        <a:bodyPr/>
        <a:lstStyle/>
        <a:p>
          <a:endParaRPr lang="en-US"/>
        </a:p>
      </dgm:t>
    </dgm:pt>
    <dgm:pt modelId="{95CAC913-602B-414F-B8D1-F494579350CC}" type="pres">
      <dgm:prSet presAssocID="{A6E9B093-F1A0-493E-A620-7850A64EFA95}" presName="Name0" presStyleCnt="0">
        <dgm:presLayoutVars>
          <dgm:chMax val="7"/>
          <dgm:chPref val="7"/>
          <dgm:dir/>
        </dgm:presLayoutVars>
      </dgm:prSet>
      <dgm:spPr/>
    </dgm:pt>
    <dgm:pt modelId="{956A87B2-4C48-46F7-A91F-C0146B0CE2CF}" type="pres">
      <dgm:prSet presAssocID="{A6E9B093-F1A0-493E-A620-7850A64EFA95}" presName="Name1" presStyleCnt="0"/>
      <dgm:spPr/>
    </dgm:pt>
    <dgm:pt modelId="{EEA9DD1E-FEAD-4158-A095-09E0FCD42283}" type="pres">
      <dgm:prSet presAssocID="{A6E9B093-F1A0-493E-A620-7850A64EFA95}" presName="cycle" presStyleCnt="0"/>
      <dgm:spPr/>
    </dgm:pt>
    <dgm:pt modelId="{8DDAB698-DAE9-43D5-8FE7-D91FE86436DA}" type="pres">
      <dgm:prSet presAssocID="{A6E9B093-F1A0-493E-A620-7850A64EFA95}" presName="srcNode" presStyleLbl="node1" presStyleIdx="0" presStyleCnt="4"/>
      <dgm:spPr/>
    </dgm:pt>
    <dgm:pt modelId="{AD986669-F707-46F2-B9F2-2056BAC6A26A}" type="pres">
      <dgm:prSet presAssocID="{A6E9B093-F1A0-493E-A620-7850A64EFA95}" presName="conn" presStyleLbl="parChTrans1D2" presStyleIdx="0" presStyleCnt="1"/>
      <dgm:spPr/>
    </dgm:pt>
    <dgm:pt modelId="{DFB76043-6DB3-49DF-BD9B-D1CF798A143C}" type="pres">
      <dgm:prSet presAssocID="{A6E9B093-F1A0-493E-A620-7850A64EFA95}" presName="extraNode" presStyleLbl="node1" presStyleIdx="0" presStyleCnt="4"/>
      <dgm:spPr/>
    </dgm:pt>
    <dgm:pt modelId="{EBF14906-8717-48C2-92A5-BF0E4A06BB91}" type="pres">
      <dgm:prSet presAssocID="{A6E9B093-F1A0-493E-A620-7850A64EFA95}" presName="dstNode" presStyleLbl="node1" presStyleIdx="0" presStyleCnt="4"/>
      <dgm:spPr/>
    </dgm:pt>
    <dgm:pt modelId="{1A2B29DD-5E33-45CE-8BC6-F3032D16B139}" type="pres">
      <dgm:prSet presAssocID="{8037CAF9-9449-4624-B5FA-24E95BA1B97C}" presName="text_1" presStyleLbl="node1" presStyleIdx="0" presStyleCnt="4">
        <dgm:presLayoutVars>
          <dgm:bulletEnabled val="1"/>
        </dgm:presLayoutVars>
      </dgm:prSet>
      <dgm:spPr/>
    </dgm:pt>
    <dgm:pt modelId="{3EFCC036-0207-424A-86E9-A7703486B969}" type="pres">
      <dgm:prSet presAssocID="{8037CAF9-9449-4624-B5FA-24E95BA1B97C}" presName="accent_1" presStyleCnt="0"/>
      <dgm:spPr/>
    </dgm:pt>
    <dgm:pt modelId="{5EA49596-82DD-4435-996B-AD3F3BCDD11D}" type="pres">
      <dgm:prSet presAssocID="{8037CAF9-9449-4624-B5FA-24E95BA1B97C}" presName="accentRepeatNode" presStyleLbl="solidFgAcc1" presStyleIdx="0" presStyleCnt="4"/>
      <dgm:spPr>
        <a:solidFill>
          <a:schemeClr val="accent2"/>
        </a:solidFill>
      </dgm:spPr>
    </dgm:pt>
    <dgm:pt modelId="{99E568A3-3B85-4B58-A4BB-94DC2AAE84B4}" type="pres">
      <dgm:prSet presAssocID="{F8F9E250-7809-4C03-95BA-054052D3F1A9}" presName="text_2" presStyleLbl="node1" presStyleIdx="1" presStyleCnt="4">
        <dgm:presLayoutVars>
          <dgm:bulletEnabled val="1"/>
        </dgm:presLayoutVars>
      </dgm:prSet>
      <dgm:spPr/>
    </dgm:pt>
    <dgm:pt modelId="{5E076962-52C8-41EB-A01C-67D5A9197925}" type="pres">
      <dgm:prSet presAssocID="{F8F9E250-7809-4C03-95BA-054052D3F1A9}" presName="accent_2" presStyleCnt="0"/>
      <dgm:spPr/>
    </dgm:pt>
    <dgm:pt modelId="{1ED63516-1FDC-40F0-BC96-4902EB0BFA1E}" type="pres">
      <dgm:prSet presAssocID="{F8F9E250-7809-4C03-95BA-054052D3F1A9}" presName="accentRepeatNode" presStyleLbl="solidFgAcc1" presStyleIdx="1" presStyleCnt="4"/>
      <dgm:spPr>
        <a:solidFill>
          <a:schemeClr val="accent2"/>
        </a:solidFill>
      </dgm:spPr>
    </dgm:pt>
    <dgm:pt modelId="{CAF2A1A6-AE7F-4A37-96AF-ACEB42EBC3D9}" type="pres">
      <dgm:prSet presAssocID="{B362D219-B8E5-498A-B958-8984FE116885}" presName="text_3" presStyleLbl="node1" presStyleIdx="2" presStyleCnt="4">
        <dgm:presLayoutVars>
          <dgm:bulletEnabled val="1"/>
        </dgm:presLayoutVars>
      </dgm:prSet>
      <dgm:spPr/>
    </dgm:pt>
    <dgm:pt modelId="{DE4E9265-5F3D-4740-8AE0-BBE78BF7B402}" type="pres">
      <dgm:prSet presAssocID="{B362D219-B8E5-498A-B958-8984FE116885}" presName="accent_3" presStyleCnt="0"/>
      <dgm:spPr/>
    </dgm:pt>
    <dgm:pt modelId="{AA5B613E-F9A7-4EEC-A98C-3459EC50E653}" type="pres">
      <dgm:prSet presAssocID="{B362D219-B8E5-498A-B958-8984FE116885}" presName="accentRepeatNode" presStyleLbl="solidFgAcc1" presStyleIdx="2" presStyleCnt="4"/>
      <dgm:spPr>
        <a:solidFill>
          <a:schemeClr val="accent2"/>
        </a:solidFill>
      </dgm:spPr>
    </dgm:pt>
    <dgm:pt modelId="{DD432DDF-82AA-4B9E-90EB-59A8585717B4}" type="pres">
      <dgm:prSet presAssocID="{F6BA0308-0FC2-4BDE-BEF0-84EC19D5DC18}" presName="text_4" presStyleLbl="node1" presStyleIdx="3" presStyleCnt="4">
        <dgm:presLayoutVars>
          <dgm:bulletEnabled val="1"/>
        </dgm:presLayoutVars>
      </dgm:prSet>
      <dgm:spPr/>
    </dgm:pt>
    <dgm:pt modelId="{1CA4DEFB-4E41-41D5-86AE-2C440D63FB67}" type="pres">
      <dgm:prSet presAssocID="{F6BA0308-0FC2-4BDE-BEF0-84EC19D5DC18}" presName="accent_4" presStyleCnt="0"/>
      <dgm:spPr/>
    </dgm:pt>
    <dgm:pt modelId="{60A018D9-77DF-496F-9588-DA11E3B5FBF8}" type="pres">
      <dgm:prSet presAssocID="{F6BA0308-0FC2-4BDE-BEF0-84EC19D5DC18}" presName="accentRepeatNode" presStyleLbl="solidFgAcc1" presStyleIdx="3" presStyleCnt="4"/>
      <dgm:spPr>
        <a:solidFill>
          <a:schemeClr val="accent2"/>
        </a:solidFill>
      </dgm:spPr>
    </dgm:pt>
  </dgm:ptLst>
  <dgm:cxnLst>
    <dgm:cxn modelId="{96A10E05-FC8E-403D-B2CB-F5E1D93A0903}" type="presOf" srcId="{B362D219-B8E5-498A-B958-8984FE116885}" destId="{CAF2A1A6-AE7F-4A37-96AF-ACEB42EBC3D9}" srcOrd="0" destOrd="0" presId="urn:microsoft.com/office/officeart/2008/layout/VerticalCurvedList"/>
    <dgm:cxn modelId="{B3A02007-102B-4970-81CF-25137490858B}" type="presOf" srcId="{F6BA0308-0FC2-4BDE-BEF0-84EC19D5DC18}" destId="{DD432DDF-82AA-4B9E-90EB-59A8585717B4}" srcOrd="0" destOrd="0" presId="urn:microsoft.com/office/officeart/2008/layout/VerticalCurvedList"/>
    <dgm:cxn modelId="{242B811B-672D-4F07-AED2-C5C386C29377}" type="presOf" srcId="{E2BF466F-21B0-4445-AA73-DF263B015E95}" destId="{AD986669-F707-46F2-B9F2-2056BAC6A26A}" srcOrd="0" destOrd="0" presId="urn:microsoft.com/office/officeart/2008/layout/VerticalCurvedList"/>
    <dgm:cxn modelId="{CE0EFF47-C7DA-48BF-8BC3-65C3DF1F9AFA}" srcId="{A6E9B093-F1A0-493E-A620-7850A64EFA95}" destId="{8037CAF9-9449-4624-B5FA-24E95BA1B97C}" srcOrd="0" destOrd="0" parTransId="{BF6A8583-7D97-472C-BA76-886A6F67EF02}" sibTransId="{E2BF466F-21B0-4445-AA73-DF263B015E95}"/>
    <dgm:cxn modelId="{A641836F-2272-4900-9B4E-27EC31A782A8}" srcId="{A6E9B093-F1A0-493E-A620-7850A64EFA95}" destId="{B362D219-B8E5-498A-B958-8984FE116885}" srcOrd="2" destOrd="0" parTransId="{A9BB98C3-02C7-46D1-BB8D-929A3F04033E}" sibTransId="{192DEE27-917E-4710-8D18-406E33302D18}"/>
    <dgm:cxn modelId="{06680291-67FB-4AA4-AB44-E6CEE8A9847F}" type="presOf" srcId="{8037CAF9-9449-4624-B5FA-24E95BA1B97C}" destId="{1A2B29DD-5E33-45CE-8BC6-F3032D16B139}" srcOrd="0" destOrd="0" presId="urn:microsoft.com/office/officeart/2008/layout/VerticalCurvedList"/>
    <dgm:cxn modelId="{72128FA1-333B-4632-96B4-5180C3AA9738}" type="presOf" srcId="{F8F9E250-7809-4C03-95BA-054052D3F1A9}" destId="{99E568A3-3B85-4B58-A4BB-94DC2AAE84B4}" srcOrd="0" destOrd="0" presId="urn:microsoft.com/office/officeart/2008/layout/VerticalCurvedList"/>
    <dgm:cxn modelId="{295297A6-3667-4463-AD1C-AA0057EB2586}" type="presOf" srcId="{A6E9B093-F1A0-493E-A620-7850A64EFA95}" destId="{95CAC913-602B-414F-B8D1-F494579350CC}" srcOrd="0" destOrd="0" presId="urn:microsoft.com/office/officeart/2008/layout/VerticalCurvedList"/>
    <dgm:cxn modelId="{8B69CDBB-B022-4C58-BD4A-3176BC997D7B}" srcId="{A6E9B093-F1A0-493E-A620-7850A64EFA95}" destId="{F6BA0308-0FC2-4BDE-BEF0-84EC19D5DC18}" srcOrd="3" destOrd="0" parTransId="{464086C9-D3D7-4FAD-B0AB-937059BAFD77}" sibTransId="{5C77CC36-E565-43E7-B508-47B388A69B2A}"/>
    <dgm:cxn modelId="{2F0E96D6-F769-4D23-8D47-9992154A3071}" srcId="{A6E9B093-F1A0-493E-A620-7850A64EFA95}" destId="{F8F9E250-7809-4C03-95BA-054052D3F1A9}" srcOrd="1" destOrd="0" parTransId="{FE8611E0-6919-4AB3-8B1C-8F22CD7257F9}" sibTransId="{7485D5C3-7F06-4434-8F38-B9DF4DC45034}"/>
    <dgm:cxn modelId="{2B8A3177-933B-4530-BA3C-7E8FFE2C5DF7}" type="presParOf" srcId="{95CAC913-602B-414F-B8D1-F494579350CC}" destId="{956A87B2-4C48-46F7-A91F-C0146B0CE2CF}" srcOrd="0" destOrd="0" presId="urn:microsoft.com/office/officeart/2008/layout/VerticalCurvedList"/>
    <dgm:cxn modelId="{C057B973-1B61-49B8-BCE4-8E64DC2BD673}" type="presParOf" srcId="{956A87B2-4C48-46F7-A91F-C0146B0CE2CF}" destId="{EEA9DD1E-FEAD-4158-A095-09E0FCD42283}" srcOrd="0" destOrd="0" presId="urn:microsoft.com/office/officeart/2008/layout/VerticalCurvedList"/>
    <dgm:cxn modelId="{45A105A6-9CB1-4AD8-8F8A-839B94D66A74}" type="presParOf" srcId="{EEA9DD1E-FEAD-4158-A095-09E0FCD42283}" destId="{8DDAB698-DAE9-43D5-8FE7-D91FE86436DA}" srcOrd="0" destOrd="0" presId="urn:microsoft.com/office/officeart/2008/layout/VerticalCurvedList"/>
    <dgm:cxn modelId="{89B904D8-5054-4AFD-ADA1-ADC279AE4741}" type="presParOf" srcId="{EEA9DD1E-FEAD-4158-A095-09E0FCD42283}" destId="{AD986669-F707-46F2-B9F2-2056BAC6A26A}" srcOrd="1" destOrd="0" presId="urn:microsoft.com/office/officeart/2008/layout/VerticalCurvedList"/>
    <dgm:cxn modelId="{39270C24-2C5E-46DF-A220-C1D5C5D8FBE8}" type="presParOf" srcId="{EEA9DD1E-FEAD-4158-A095-09E0FCD42283}" destId="{DFB76043-6DB3-49DF-BD9B-D1CF798A143C}" srcOrd="2" destOrd="0" presId="urn:microsoft.com/office/officeart/2008/layout/VerticalCurvedList"/>
    <dgm:cxn modelId="{1A731A2E-2864-4FB8-A34F-0FFEC3B1D0EF}" type="presParOf" srcId="{EEA9DD1E-FEAD-4158-A095-09E0FCD42283}" destId="{EBF14906-8717-48C2-92A5-BF0E4A06BB91}" srcOrd="3" destOrd="0" presId="urn:microsoft.com/office/officeart/2008/layout/VerticalCurvedList"/>
    <dgm:cxn modelId="{F810236A-CB49-483D-BDA7-C3E2013754C3}" type="presParOf" srcId="{956A87B2-4C48-46F7-A91F-C0146B0CE2CF}" destId="{1A2B29DD-5E33-45CE-8BC6-F3032D16B139}" srcOrd="1" destOrd="0" presId="urn:microsoft.com/office/officeart/2008/layout/VerticalCurvedList"/>
    <dgm:cxn modelId="{2818FE09-E518-4A92-95B7-39A1ACC11E7D}" type="presParOf" srcId="{956A87B2-4C48-46F7-A91F-C0146B0CE2CF}" destId="{3EFCC036-0207-424A-86E9-A7703486B969}" srcOrd="2" destOrd="0" presId="urn:microsoft.com/office/officeart/2008/layout/VerticalCurvedList"/>
    <dgm:cxn modelId="{D9979D6D-583A-419D-8073-72401311658B}" type="presParOf" srcId="{3EFCC036-0207-424A-86E9-A7703486B969}" destId="{5EA49596-82DD-4435-996B-AD3F3BCDD11D}" srcOrd="0" destOrd="0" presId="urn:microsoft.com/office/officeart/2008/layout/VerticalCurvedList"/>
    <dgm:cxn modelId="{302EC18E-CC36-4DAC-B846-BD73498C6884}" type="presParOf" srcId="{956A87B2-4C48-46F7-A91F-C0146B0CE2CF}" destId="{99E568A3-3B85-4B58-A4BB-94DC2AAE84B4}" srcOrd="3" destOrd="0" presId="urn:microsoft.com/office/officeart/2008/layout/VerticalCurvedList"/>
    <dgm:cxn modelId="{7E05BD63-6F6F-434C-80CD-271A84E4F543}" type="presParOf" srcId="{956A87B2-4C48-46F7-A91F-C0146B0CE2CF}" destId="{5E076962-52C8-41EB-A01C-67D5A9197925}" srcOrd="4" destOrd="0" presId="urn:microsoft.com/office/officeart/2008/layout/VerticalCurvedList"/>
    <dgm:cxn modelId="{6E7E759A-FE9F-458A-8205-DF67AA6E4FE6}" type="presParOf" srcId="{5E076962-52C8-41EB-A01C-67D5A9197925}" destId="{1ED63516-1FDC-40F0-BC96-4902EB0BFA1E}" srcOrd="0" destOrd="0" presId="urn:microsoft.com/office/officeart/2008/layout/VerticalCurvedList"/>
    <dgm:cxn modelId="{FCEF5858-46BA-4A16-9625-B748C7B82428}" type="presParOf" srcId="{956A87B2-4C48-46F7-A91F-C0146B0CE2CF}" destId="{CAF2A1A6-AE7F-4A37-96AF-ACEB42EBC3D9}" srcOrd="5" destOrd="0" presId="urn:microsoft.com/office/officeart/2008/layout/VerticalCurvedList"/>
    <dgm:cxn modelId="{F991F918-9DBB-4E85-936F-3E26A0E2566D}" type="presParOf" srcId="{956A87B2-4C48-46F7-A91F-C0146B0CE2CF}" destId="{DE4E9265-5F3D-4740-8AE0-BBE78BF7B402}" srcOrd="6" destOrd="0" presId="urn:microsoft.com/office/officeart/2008/layout/VerticalCurvedList"/>
    <dgm:cxn modelId="{E9A48874-BEFE-4AE9-89E4-33AA3ABE087E}" type="presParOf" srcId="{DE4E9265-5F3D-4740-8AE0-BBE78BF7B402}" destId="{AA5B613E-F9A7-4EEC-A98C-3459EC50E653}" srcOrd="0" destOrd="0" presId="urn:microsoft.com/office/officeart/2008/layout/VerticalCurvedList"/>
    <dgm:cxn modelId="{2D3220E0-8A04-4D84-B568-D1B65F69696E}" type="presParOf" srcId="{956A87B2-4C48-46F7-A91F-C0146B0CE2CF}" destId="{DD432DDF-82AA-4B9E-90EB-59A8585717B4}" srcOrd="7" destOrd="0" presId="urn:microsoft.com/office/officeart/2008/layout/VerticalCurvedList"/>
    <dgm:cxn modelId="{ACDDBE42-FA3E-4880-940F-EECCF465E394}" type="presParOf" srcId="{956A87B2-4C48-46F7-A91F-C0146B0CE2CF}" destId="{1CA4DEFB-4E41-41D5-86AE-2C440D63FB67}" srcOrd="8" destOrd="0" presId="urn:microsoft.com/office/officeart/2008/layout/VerticalCurvedList"/>
    <dgm:cxn modelId="{8BD52F8F-AB6F-4189-96AE-637454D60206}" type="presParOf" srcId="{1CA4DEFB-4E41-41D5-86AE-2C440D63FB67}" destId="{60A018D9-77DF-496F-9588-DA11E3B5FBF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0D43F0-3106-46BF-8DD4-0F661141765B}">
      <dsp:nvSpPr>
        <dsp:cNvPr id="0" name=""/>
        <dsp:cNvSpPr/>
      </dsp:nvSpPr>
      <dsp:spPr>
        <a:xfrm>
          <a:off x="-5228070" y="-874571"/>
          <a:ext cx="6262248" cy="6262248"/>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9361D-565C-4B7A-87B0-2605192D10F3}">
      <dsp:nvSpPr>
        <dsp:cNvPr id="0" name=""/>
        <dsp:cNvSpPr/>
      </dsp:nvSpPr>
      <dsp:spPr>
        <a:xfrm>
          <a:off x="438815" y="290617"/>
          <a:ext cx="10374271" cy="581607"/>
        </a:xfrm>
        <a:prstGeom prst="rect">
          <a:avLst/>
        </a:prstGeom>
        <a:solidFill>
          <a:srgbClr val="015873"/>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6165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Meta-analyses show an absolute 5-yr OS improvement of 5%-8% with NAC</a:t>
          </a:r>
        </a:p>
      </dsp:txBody>
      <dsp:txXfrm>
        <a:off x="438815" y="290617"/>
        <a:ext cx="10374271" cy="581607"/>
      </dsp:txXfrm>
    </dsp:sp>
    <dsp:sp modelId="{3E2FBD49-B8A9-43BF-877D-23B35CD5806F}">
      <dsp:nvSpPr>
        <dsp:cNvPr id="0" name=""/>
        <dsp:cNvSpPr/>
      </dsp:nvSpPr>
      <dsp:spPr>
        <a:xfrm>
          <a:off x="75310" y="217916"/>
          <a:ext cx="727009" cy="727009"/>
        </a:xfrm>
        <a:prstGeom prst="ellipse">
          <a:avLst/>
        </a:prstGeom>
        <a:solidFill>
          <a:schemeClr val="accent5"/>
        </a:solidFill>
        <a:ln w="57150" cap="flat" cmpd="sng" algn="ctr">
          <a:solidFill>
            <a:schemeClr val="accent1"/>
          </a:solidFill>
          <a:prstDash val="solid"/>
        </a:ln>
        <a:effectLst/>
      </dsp:spPr>
      <dsp:style>
        <a:lnRef idx="2">
          <a:scrgbClr r="0" g="0" b="0"/>
        </a:lnRef>
        <a:fillRef idx="1">
          <a:scrgbClr r="0" g="0" b="0"/>
        </a:fillRef>
        <a:effectRef idx="0">
          <a:scrgbClr r="0" g="0" b="0"/>
        </a:effectRef>
        <a:fontRef idx="minor"/>
      </dsp:style>
    </dsp:sp>
    <dsp:sp modelId="{4214F1C7-F3BC-4AC1-8138-270270411E79}">
      <dsp:nvSpPr>
        <dsp:cNvPr id="0" name=""/>
        <dsp:cNvSpPr/>
      </dsp:nvSpPr>
      <dsp:spPr>
        <a:xfrm>
          <a:off x="855578" y="1162750"/>
          <a:ext cx="9957508" cy="581607"/>
        </a:xfrm>
        <a:prstGeom prst="rect">
          <a:avLst/>
        </a:prstGeom>
        <a:solidFill>
          <a:schemeClr val="accent1"/>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6165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dd-M-VAC and GC are both standard options </a:t>
          </a:r>
        </a:p>
      </dsp:txBody>
      <dsp:txXfrm>
        <a:off x="855578" y="1162750"/>
        <a:ext cx="9957508" cy="581607"/>
      </dsp:txXfrm>
    </dsp:sp>
    <dsp:sp modelId="{27DEB829-63A4-403F-9B03-481A671A630A}">
      <dsp:nvSpPr>
        <dsp:cNvPr id="0" name=""/>
        <dsp:cNvSpPr/>
      </dsp:nvSpPr>
      <dsp:spPr>
        <a:xfrm>
          <a:off x="492073" y="1090049"/>
          <a:ext cx="727009" cy="727009"/>
        </a:xfrm>
        <a:prstGeom prst="ellipse">
          <a:avLst/>
        </a:prstGeom>
        <a:solidFill>
          <a:schemeClr val="accent5"/>
        </a:solidFill>
        <a:ln w="57150" cap="flat" cmpd="sng" algn="ctr">
          <a:solidFill>
            <a:srgbClr val="015873"/>
          </a:solidFill>
          <a:prstDash val="solid"/>
        </a:ln>
        <a:effectLst/>
      </dsp:spPr>
      <dsp:style>
        <a:lnRef idx="2">
          <a:scrgbClr r="0" g="0" b="0"/>
        </a:lnRef>
        <a:fillRef idx="1">
          <a:scrgbClr r="0" g="0" b="0"/>
        </a:fillRef>
        <a:effectRef idx="0">
          <a:scrgbClr r="0" g="0" b="0"/>
        </a:effectRef>
        <a:fontRef idx="minor"/>
      </dsp:style>
    </dsp:sp>
    <dsp:sp modelId="{E719325E-7F20-488A-B321-DAF543D9C762}">
      <dsp:nvSpPr>
        <dsp:cNvPr id="0" name=""/>
        <dsp:cNvSpPr/>
      </dsp:nvSpPr>
      <dsp:spPr>
        <a:xfrm>
          <a:off x="983491" y="2034883"/>
          <a:ext cx="9829595" cy="581607"/>
        </a:xfrm>
        <a:prstGeom prst="rect">
          <a:avLst/>
        </a:prstGeom>
        <a:solidFill>
          <a:srgbClr val="015873"/>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6165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High risk of recurrence despite NAC and surgery</a:t>
          </a:r>
        </a:p>
      </dsp:txBody>
      <dsp:txXfrm>
        <a:off x="983491" y="2034883"/>
        <a:ext cx="9829595" cy="581607"/>
      </dsp:txXfrm>
    </dsp:sp>
    <dsp:sp modelId="{CC0092EC-B362-4F57-8E1A-559CC47FEE19}">
      <dsp:nvSpPr>
        <dsp:cNvPr id="0" name=""/>
        <dsp:cNvSpPr/>
      </dsp:nvSpPr>
      <dsp:spPr>
        <a:xfrm>
          <a:off x="619986" y="1962182"/>
          <a:ext cx="727009" cy="727009"/>
        </a:xfrm>
        <a:prstGeom prst="ellipse">
          <a:avLst/>
        </a:prstGeom>
        <a:solidFill>
          <a:schemeClr val="accent5"/>
        </a:solidFill>
        <a:ln w="57150" cap="flat" cmpd="sng" algn="ctr">
          <a:solidFill>
            <a:srgbClr val="015873"/>
          </a:solidFill>
          <a:prstDash val="solid"/>
        </a:ln>
        <a:effectLst/>
      </dsp:spPr>
      <dsp:style>
        <a:lnRef idx="2">
          <a:scrgbClr r="0" g="0" b="0"/>
        </a:lnRef>
        <a:fillRef idx="1">
          <a:scrgbClr r="0" g="0" b="0"/>
        </a:fillRef>
        <a:effectRef idx="0">
          <a:scrgbClr r="0" g="0" b="0"/>
        </a:effectRef>
        <a:fontRef idx="minor"/>
      </dsp:style>
    </dsp:sp>
    <dsp:sp modelId="{6FBFC0F0-0736-4BD9-94FE-BE7E9B1A1DAE}">
      <dsp:nvSpPr>
        <dsp:cNvPr id="0" name=""/>
        <dsp:cNvSpPr/>
      </dsp:nvSpPr>
      <dsp:spPr>
        <a:xfrm>
          <a:off x="855578" y="2907016"/>
          <a:ext cx="9957508" cy="581607"/>
        </a:xfrm>
        <a:prstGeom prst="rect">
          <a:avLst/>
        </a:prstGeom>
        <a:solidFill>
          <a:srgbClr val="015873"/>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6165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50% of patients deemed ineligible for NAC, 30% refuse NAC</a:t>
          </a:r>
        </a:p>
      </dsp:txBody>
      <dsp:txXfrm>
        <a:off x="855578" y="2907016"/>
        <a:ext cx="9957508" cy="581607"/>
      </dsp:txXfrm>
    </dsp:sp>
    <dsp:sp modelId="{0FA1E8D4-127A-4475-B306-7691C0B2C300}">
      <dsp:nvSpPr>
        <dsp:cNvPr id="0" name=""/>
        <dsp:cNvSpPr/>
      </dsp:nvSpPr>
      <dsp:spPr>
        <a:xfrm>
          <a:off x="492073" y="2834315"/>
          <a:ext cx="727009" cy="727009"/>
        </a:xfrm>
        <a:prstGeom prst="ellipse">
          <a:avLst/>
        </a:prstGeom>
        <a:solidFill>
          <a:schemeClr val="accent5"/>
        </a:solidFill>
        <a:ln w="57150" cap="flat" cmpd="sng" algn="ctr">
          <a:solidFill>
            <a:srgbClr val="015873"/>
          </a:solidFill>
          <a:prstDash val="solid"/>
        </a:ln>
        <a:effectLst/>
      </dsp:spPr>
      <dsp:style>
        <a:lnRef idx="2">
          <a:scrgbClr r="0" g="0" b="0"/>
        </a:lnRef>
        <a:fillRef idx="1">
          <a:scrgbClr r="0" g="0" b="0"/>
        </a:fillRef>
        <a:effectRef idx="0">
          <a:scrgbClr r="0" g="0" b="0"/>
        </a:effectRef>
        <a:fontRef idx="minor"/>
      </dsp:style>
    </dsp:sp>
    <dsp:sp modelId="{20D2FD3C-12F4-4E97-BCDD-C5ECBED29B31}">
      <dsp:nvSpPr>
        <dsp:cNvPr id="0" name=""/>
        <dsp:cNvSpPr/>
      </dsp:nvSpPr>
      <dsp:spPr>
        <a:xfrm>
          <a:off x="438815" y="3779149"/>
          <a:ext cx="10374271" cy="581607"/>
        </a:xfrm>
        <a:prstGeom prst="rect">
          <a:avLst/>
        </a:prstGeom>
        <a:solidFill>
          <a:srgbClr val="015873"/>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61651" tIns="58420" rIns="58420" bIns="5842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chemeClr val="tx1"/>
              </a:solidFill>
            </a:rPr>
            <a:t>Lack of neoadjuvant treatment options for cisplatin-ineligible patients with MIBC  </a:t>
          </a:r>
        </a:p>
      </dsp:txBody>
      <dsp:txXfrm>
        <a:off x="438815" y="3779149"/>
        <a:ext cx="10374271" cy="581607"/>
      </dsp:txXfrm>
    </dsp:sp>
    <dsp:sp modelId="{034EE89E-663E-45B0-9BB1-F478CA6A4F06}">
      <dsp:nvSpPr>
        <dsp:cNvPr id="0" name=""/>
        <dsp:cNvSpPr/>
      </dsp:nvSpPr>
      <dsp:spPr>
        <a:xfrm>
          <a:off x="75310" y="3706448"/>
          <a:ext cx="727009" cy="727009"/>
        </a:xfrm>
        <a:prstGeom prst="ellipse">
          <a:avLst/>
        </a:prstGeom>
        <a:solidFill>
          <a:schemeClr val="accent5"/>
        </a:solidFill>
        <a:ln w="57150" cap="flat" cmpd="sng" algn="ctr">
          <a:solidFill>
            <a:srgbClr val="015873"/>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86669-F707-46F2-B9F2-2056BAC6A26A}">
      <dsp:nvSpPr>
        <dsp:cNvPr id="0" name=""/>
        <dsp:cNvSpPr/>
      </dsp:nvSpPr>
      <dsp:spPr>
        <a:xfrm>
          <a:off x="-5258881" y="-805436"/>
          <a:ext cx="6262248" cy="6262248"/>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2B29DD-5E33-45CE-8BC6-F3032D16B139}">
      <dsp:nvSpPr>
        <dsp:cNvPr id="0" name=""/>
        <dsp:cNvSpPr/>
      </dsp:nvSpPr>
      <dsp:spPr>
        <a:xfrm>
          <a:off x="525330" y="357597"/>
          <a:ext cx="10287755" cy="7155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82"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t>TMT is a valid option for bladder preservation in patients with MIBC as an alternative to historical gold standard of RC</a:t>
          </a:r>
        </a:p>
      </dsp:txBody>
      <dsp:txXfrm>
        <a:off x="525330" y="357597"/>
        <a:ext cx="10287755" cy="715567"/>
      </dsp:txXfrm>
    </dsp:sp>
    <dsp:sp modelId="{5EA49596-82DD-4435-996B-AD3F3BCDD11D}">
      <dsp:nvSpPr>
        <dsp:cNvPr id="0" name=""/>
        <dsp:cNvSpPr/>
      </dsp:nvSpPr>
      <dsp:spPr>
        <a:xfrm>
          <a:off x="78101" y="268151"/>
          <a:ext cx="894459" cy="894459"/>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E568A3-3B85-4B58-A4BB-94DC2AAE84B4}">
      <dsp:nvSpPr>
        <dsp:cNvPr id="0" name=""/>
        <dsp:cNvSpPr/>
      </dsp:nvSpPr>
      <dsp:spPr>
        <a:xfrm>
          <a:off x="935582" y="1431135"/>
          <a:ext cx="9877504" cy="7155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82"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t>Absence of randomized trials comparing TMT vs RC, but in cohort analyses and a meta-analysis, long-term survival appears similar</a:t>
          </a:r>
        </a:p>
      </dsp:txBody>
      <dsp:txXfrm>
        <a:off x="935582" y="1431135"/>
        <a:ext cx="9877504" cy="715567"/>
      </dsp:txXfrm>
    </dsp:sp>
    <dsp:sp modelId="{1ED63516-1FDC-40F0-BC96-4902EB0BFA1E}">
      <dsp:nvSpPr>
        <dsp:cNvPr id="0" name=""/>
        <dsp:cNvSpPr/>
      </dsp:nvSpPr>
      <dsp:spPr>
        <a:xfrm>
          <a:off x="488352" y="1341689"/>
          <a:ext cx="894459" cy="894459"/>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2A1A6-AE7F-4A37-96AF-ACEB42EBC3D9}">
      <dsp:nvSpPr>
        <dsp:cNvPr id="0" name=""/>
        <dsp:cNvSpPr/>
      </dsp:nvSpPr>
      <dsp:spPr>
        <a:xfrm>
          <a:off x="935582" y="2504672"/>
          <a:ext cx="9877504" cy="7155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82"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t>5-yr DSS can approach 80% to 85% in patients who are optimal TMT candidates</a:t>
          </a:r>
        </a:p>
      </dsp:txBody>
      <dsp:txXfrm>
        <a:off x="935582" y="2504672"/>
        <a:ext cx="9877504" cy="715567"/>
      </dsp:txXfrm>
    </dsp:sp>
    <dsp:sp modelId="{AA5B613E-F9A7-4EEC-A98C-3459EC50E653}">
      <dsp:nvSpPr>
        <dsp:cNvPr id="0" name=""/>
        <dsp:cNvSpPr/>
      </dsp:nvSpPr>
      <dsp:spPr>
        <a:xfrm>
          <a:off x="488352" y="2415226"/>
          <a:ext cx="894459" cy="894459"/>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432DDF-82AA-4B9E-90EB-59A8585717B4}">
      <dsp:nvSpPr>
        <dsp:cNvPr id="0" name=""/>
        <dsp:cNvSpPr/>
      </dsp:nvSpPr>
      <dsp:spPr>
        <a:xfrm>
          <a:off x="525330" y="3578209"/>
          <a:ext cx="10287755" cy="71556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982" tIns="53340" rIns="53340" bIns="53340" numCol="1" spcCol="1270" anchor="ctr" anchorCtr="0">
          <a:noAutofit/>
        </a:bodyPr>
        <a:lstStyle/>
        <a:p>
          <a:pPr marL="0" lvl="0" indent="0" algn="l" defTabSz="933450" rtl="0">
            <a:lnSpc>
              <a:spcPct val="90000"/>
            </a:lnSpc>
            <a:spcBef>
              <a:spcPct val="0"/>
            </a:spcBef>
            <a:spcAft>
              <a:spcPct val="35000"/>
            </a:spcAft>
            <a:buNone/>
          </a:pPr>
          <a:r>
            <a:rPr lang="en-US" sz="2100" kern="1200" dirty="0"/>
            <a:t>Neoadjuvant chemotherapy prior to TMT is being explored   </a:t>
          </a:r>
        </a:p>
      </dsp:txBody>
      <dsp:txXfrm>
        <a:off x="525330" y="3578209"/>
        <a:ext cx="10287755" cy="715567"/>
      </dsp:txXfrm>
    </dsp:sp>
    <dsp:sp modelId="{60A018D9-77DF-496F-9588-DA11E3B5FBF8}">
      <dsp:nvSpPr>
        <dsp:cNvPr id="0" name=""/>
        <dsp:cNvSpPr/>
      </dsp:nvSpPr>
      <dsp:spPr>
        <a:xfrm>
          <a:off x="78101" y="3488763"/>
          <a:ext cx="894459" cy="894459"/>
        </a:xfrm>
        <a:prstGeom prst="ellipse">
          <a:avLst/>
        </a:prstGeom>
        <a:solidFill>
          <a:schemeClr val="accent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7" name="Rectangle 5">
            <a:extLst>
              <a:ext uri="{FF2B5EF4-FFF2-40B4-BE49-F238E27FC236}">
                <a16:creationId xmlns:a16="http://schemas.microsoft.com/office/drawing/2014/main" id="{E716B656-43AE-41BF-A9E6-BDC9338EEE72}"/>
              </a:ext>
            </a:extLst>
          </p:cNvPr>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A101DA4B-1035-4FD7-BAE8-D36163A25DF6}" type="slidenum">
              <a:rPr lang="en-US" altLang="en-US"/>
              <a:pPr>
                <a:defRPr/>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CE45961-8EBC-4ABB-A06F-A2AB0FB72820}"/>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40963" name="Rectangle 3">
            <a:extLst>
              <a:ext uri="{FF2B5EF4-FFF2-40B4-BE49-F238E27FC236}">
                <a16:creationId xmlns:a16="http://schemas.microsoft.com/office/drawing/2014/main" id="{69A9B635-F3A6-4A6C-A2A7-3BE84F317E1C}"/>
              </a:ext>
            </a:extLst>
          </p:cNvPr>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eaLnBrk="1" hangingPunct="1">
              <a:lnSpc>
                <a:spcPct val="100000"/>
              </a:lnSpc>
              <a:spcBef>
                <a:spcPct val="0"/>
              </a:spcBef>
              <a:spcAft>
                <a:spcPct val="0"/>
              </a:spcAft>
              <a:buClrTx/>
              <a:buFontTx/>
              <a:buNone/>
              <a:defRPr sz="1200" b="0">
                <a:latin typeface="Arial" charset="0"/>
                <a:cs typeface="+mn-cs"/>
              </a:defRPr>
            </a:lvl1pPr>
          </a:lstStyle>
          <a:p>
            <a:pPr>
              <a:defRPr/>
            </a:pPr>
            <a:endParaRPr lang="en-US" dirty="0"/>
          </a:p>
        </p:txBody>
      </p:sp>
      <p:sp>
        <p:nvSpPr>
          <p:cNvPr id="5124" name="Rectangle 4">
            <a:extLst>
              <a:ext uri="{FF2B5EF4-FFF2-40B4-BE49-F238E27FC236}">
                <a16:creationId xmlns:a16="http://schemas.microsoft.com/office/drawing/2014/main" id="{3F91814F-6E8B-4495-875C-BBC65746A25E}"/>
              </a:ext>
            </a:extLst>
          </p:cNvPr>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5" name="Rectangle 5">
            <a:extLst>
              <a:ext uri="{FF2B5EF4-FFF2-40B4-BE49-F238E27FC236}">
                <a16:creationId xmlns:a16="http://schemas.microsoft.com/office/drawing/2014/main" id="{3575FA76-5996-41B2-807C-74C521B1881C}"/>
              </a:ext>
            </a:extLst>
          </p:cNvPr>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966" name="Rectangle 6">
            <a:extLst>
              <a:ext uri="{FF2B5EF4-FFF2-40B4-BE49-F238E27FC236}">
                <a16:creationId xmlns:a16="http://schemas.microsoft.com/office/drawing/2014/main" id="{EE30801C-5D2D-4989-97AF-1BB6980EDA53}"/>
              </a:ext>
            </a:extLst>
          </p:cNvPr>
          <p:cNvSpPr>
            <a:spLocks noGrp="1" noChangeArrowheads="1"/>
          </p:cNvSpPr>
          <p:nvPr>
            <p:ph type="ftr" sz="quarter" idx="4"/>
          </p:nvPr>
        </p:nvSpPr>
        <p:spPr bwMode="auto">
          <a:xfrm>
            <a:off x="0" y="9120188"/>
            <a:ext cx="3503613"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eaLnBrk="1" hangingPunct="1">
              <a:lnSpc>
                <a:spcPct val="100000"/>
              </a:lnSpc>
              <a:spcBef>
                <a:spcPct val="0"/>
              </a:spcBef>
              <a:spcAft>
                <a:spcPct val="0"/>
              </a:spcAft>
              <a:buClrTx/>
              <a:buFontTx/>
              <a:buNone/>
              <a:defRPr sz="1000" b="0">
                <a:latin typeface="Arial" charset="0"/>
                <a:cs typeface="+mn-cs"/>
              </a:defRPr>
            </a:lvl1pPr>
          </a:lstStyle>
          <a:p>
            <a:pPr>
              <a:defRPr/>
            </a:pPr>
            <a:r>
              <a:rPr lang="en-US" dirty="0"/>
              <a:t>©2012 Clinical Care Options, LLC. All rights reserved</a:t>
            </a:r>
          </a:p>
        </p:txBody>
      </p:sp>
      <p:sp>
        <p:nvSpPr>
          <p:cNvPr id="40967" name="Rectangle 7">
            <a:extLst>
              <a:ext uri="{FF2B5EF4-FFF2-40B4-BE49-F238E27FC236}">
                <a16:creationId xmlns:a16="http://schemas.microsoft.com/office/drawing/2014/main" id="{83D8BBC4-4244-4B4D-899A-EE5002DAC7CD}"/>
              </a:ext>
            </a:extLst>
          </p:cNvPr>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eaLnBrk="1" hangingPunct="1">
              <a:defRPr sz="1200" b="0"/>
            </a:lvl1pPr>
          </a:lstStyle>
          <a:p>
            <a:pPr>
              <a:defRPr/>
            </a:pPr>
            <a:fld id="{2FB72F01-6714-4A31-8C22-8E0F1B091B5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a:t>
            </a:fld>
            <a:endParaRPr lang="en-US" altLang="en-US" dirty="0"/>
          </a:p>
        </p:txBody>
      </p:sp>
    </p:spTree>
    <p:extLst>
      <p:ext uri="{BB962C8B-B14F-4D97-AF65-F5344CB8AC3E}">
        <p14:creationId xmlns:p14="http://schemas.microsoft.com/office/powerpoint/2010/main" val="193375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10</a:t>
            </a:fld>
            <a:endParaRPr lang="en-US" altLang="en-US" dirty="0"/>
          </a:p>
        </p:txBody>
      </p:sp>
    </p:spTree>
    <p:extLst>
      <p:ext uri="{BB962C8B-B14F-4D97-AF65-F5344CB8AC3E}">
        <p14:creationId xmlns:p14="http://schemas.microsoft.com/office/powerpoint/2010/main" val="81489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NMIBC, non‒muscle-invasive bladder cancer; </a:t>
            </a:r>
            <a:endParaRPr lang="en-US" dirty="0"/>
          </a:p>
        </p:txBody>
      </p:sp>
      <p:sp>
        <p:nvSpPr>
          <p:cNvPr id="4" name="Slide Number Placeholder 3"/>
          <p:cNvSpPr>
            <a:spLocks noGrp="1"/>
          </p:cNvSpPr>
          <p:nvPr>
            <p:ph type="sldNum" sz="quarter" idx="5"/>
          </p:nvPr>
        </p:nvSpPr>
        <p:spPr/>
        <p:txBody>
          <a:bodyPr/>
          <a:lstStyle/>
          <a:p>
            <a:fld id="{F097CBA6-5D0A-F540-B6DC-15E123488AA5}" type="slidenum">
              <a:rPr lang="en-US" smtClean="0"/>
              <a:t>11</a:t>
            </a:fld>
            <a:endParaRPr lang="en-US" dirty="0"/>
          </a:p>
        </p:txBody>
      </p:sp>
    </p:spTree>
    <p:extLst>
      <p:ext uri="{BB962C8B-B14F-4D97-AF65-F5344CB8AC3E}">
        <p14:creationId xmlns:p14="http://schemas.microsoft.com/office/powerpoint/2010/main" val="3444959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BCG, bacillus Calmette-Guérin; HG, high grade; IBCG, International Bladder Cancer Group.</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12</a:t>
            </a:fld>
            <a:endParaRPr lang="en-US" altLang="en-US" dirty="0"/>
          </a:p>
        </p:txBody>
      </p:sp>
    </p:spTree>
    <p:extLst>
      <p:ext uri="{BB962C8B-B14F-4D97-AF65-F5344CB8AC3E}">
        <p14:creationId xmlns:p14="http://schemas.microsoft.com/office/powerpoint/2010/main" val="17720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BCG, bacillus Calmette-Guérin; CIS, carcinoma in situ.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7CBA6-5D0A-F540-B6DC-15E123488AA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313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BCG, bacillus Calmette-Guérin; IFN, interferon; MMC, mitomycin C.</a:t>
            </a:r>
            <a:endParaRPr lang="en-US" dirty="0"/>
          </a:p>
          <a:p>
            <a:endParaRPr lang="en-US" dirty="0"/>
          </a:p>
        </p:txBody>
      </p:sp>
      <p:sp>
        <p:nvSpPr>
          <p:cNvPr id="4" name="Slide Number Placeholder 3"/>
          <p:cNvSpPr>
            <a:spLocks noGrp="1"/>
          </p:cNvSpPr>
          <p:nvPr>
            <p:ph type="sldNum" sz="quarter" idx="5"/>
          </p:nvPr>
        </p:nvSpPr>
        <p:spPr/>
        <p:txBody>
          <a:bodyPr/>
          <a:lstStyle/>
          <a:p>
            <a:fld id="{F097CBA6-5D0A-F540-B6DC-15E123488AA5}" type="slidenum">
              <a:rPr lang="en-US" smtClean="0"/>
              <a:t>14</a:t>
            </a:fld>
            <a:endParaRPr lang="en-US" dirty="0"/>
          </a:p>
        </p:txBody>
      </p:sp>
    </p:spTree>
    <p:extLst>
      <p:ext uri="{BB962C8B-B14F-4D97-AF65-F5344CB8AC3E}">
        <p14:creationId xmlns:p14="http://schemas.microsoft.com/office/powerpoint/2010/main" val="40775543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latin typeface="Arial" panose="020B0604020202020204" pitchFamily="34" charset="0"/>
                <a:cs typeface="Arial" panose="020B0604020202020204" pitchFamily="34" charset="0"/>
              </a:rPr>
              <a:t>BCG, bacillus Calmette-Guérin; CIS, carcinoma in situ; CR, complete response; DoR, duration of response; EFS, event-free survival; ICI, immune checkpoint inhibitor; </a:t>
            </a:r>
            <a:r>
              <a:rPr lang="en-US" i="1" dirty="0">
                <a:effectLst/>
                <a:latin typeface="Arial" panose="020B0604020202020204" pitchFamily="34" charset="0"/>
                <a:ea typeface="Calibri" panose="020F0502020204030204" pitchFamily="34" charset="0"/>
                <a:cs typeface="Arial" panose="020B0604020202020204" pitchFamily="34" charset="0"/>
              </a:rPr>
              <a:t>NMIBC, non‒muscle-invasive bladder cancer.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15</a:t>
            </a:fld>
            <a:endParaRPr lang="en-US" altLang="en-US" dirty="0"/>
          </a:p>
        </p:txBody>
      </p:sp>
    </p:spTree>
    <p:extLst>
      <p:ext uri="{BB962C8B-B14F-4D97-AF65-F5344CB8AC3E}">
        <p14:creationId xmlns:p14="http://schemas.microsoft.com/office/powerpoint/2010/main" val="196957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225"/>
              </a:spcBef>
              <a:spcAft>
                <a:spcPct val="0"/>
              </a:spcAft>
              <a:buClrTx/>
              <a:buSzTx/>
              <a:buFontTx/>
              <a:buNone/>
              <a:tabLst/>
              <a:defRPr/>
            </a:pPr>
            <a:r>
              <a:rPr lang="en-GB" sz="1050" b="0" i="1" dirty="0">
                <a:latin typeface="Arial" panose="020B0604020202020204" pitchFamily="34" charset="0"/>
                <a:cs typeface="Arial" panose="020B0604020202020204" pitchFamily="34" charset="0"/>
              </a:rPr>
              <a:t>BCG, </a:t>
            </a:r>
            <a:r>
              <a:rPr lang="en-US" sz="1400" b="0" i="1" dirty="0">
                <a:solidFill>
                  <a:srgbClr val="212121"/>
                </a:solidFill>
                <a:effectLst/>
                <a:latin typeface="Cambria" panose="02040503050406030204" pitchFamily="18" charset="0"/>
              </a:rPr>
              <a:t>bacillus Calmette-Guérin; </a:t>
            </a:r>
            <a:r>
              <a:rPr lang="en-US" sz="1050" i="1" dirty="0"/>
              <a:t>CIS, cancer in situ; CR, complete response; HGRFS, high-grade recurrence-free survival; NMIBC, non‒muscle-invasive bladder cancer; OS, overall survival; tx, treatment; vp, viral particles.</a:t>
            </a:r>
            <a:r>
              <a:rPr lang="en-GB" sz="1050" b="1" dirty="0">
                <a:latin typeface="Arial" panose="020B0604020202020204" pitchFamily="34" charset="0"/>
                <a:cs typeface="Arial" panose="020B0604020202020204" pitchFamily="34" charset="0"/>
              </a:rPr>
              <a:t> </a:t>
            </a:r>
          </a:p>
          <a:p>
            <a:pPr>
              <a:spcBef>
                <a:spcPts val="225"/>
              </a:spcBef>
              <a:defRPr/>
            </a:pPr>
            <a:endParaRPr lang="en-GB" sz="1050" b="1"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221990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t>CIS, cancer in situ; CR, complete response.</a:t>
            </a:r>
            <a:endParaRPr lang="en-US"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17</a:t>
            </a:fld>
            <a:endParaRPr lang="en-US" altLang="en-US" dirty="0"/>
          </a:p>
        </p:txBody>
      </p:sp>
    </p:spTree>
    <p:extLst>
      <p:ext uri="{BB962C8B-B14F-4D97-AF65-F5344CB8AC3E}">
        <p14:creationId xmlns:p14="http://schemas.microsoft.com/office/powerpoint/2010/main" val="392381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CIS, cancer in situ; CR, complete response; HGRFS, high-grade recurrence-free survival.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8326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1" dirty="0">
                <a:latin typeface="Arial" panose="020B0604020202020204" pitchFamily="34" charset="0"/>
                <a:cs typeface="Arial" panose="020B0604020202020204" pitchFamily="34" charset="0"/>
              </a:rPr>
              <a:t>BCG, </a:t>
            </a:r>
            <a:r>
              <a:rPr lang="en-US" sz="1200" b="0" i="1" dirty="0">
                <a:solidFill>
                  <a:srgbClr val="212121"/>
                </a:solidFill>
                <a:effectLst/>
                <a:latin typeface="Cambria" panose="02040503050406030204" pitchFamily="18" charset="0"/>
              </a:rPr>
              <a:t>bacillus Calmette-Guérin; </a:t>
            </a:r>
            <a:r>
              <a:rPr lang="en-US" sz="1200" i="1" dirty="0"/>
              <a:t>CIS, cancer in situ; CR, complete response; DFS, disease-free survival; HG, high-grade; IO, immuno-oncology; NMIBC, non‒muscle-invasive bladder cancer.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19</a:t>
            </a:fld>
            <a:endParaRPr lang="en-US" altLang="en-US" dirty="0"/>
          </a:p>
        </p:txBody>
      </p:sp>
    </p:spTree>
    <p:extLst>
      <p:ext uri="{BB962C8B-B14F-4D97-AF65-F5344CB8AC3E}">
        <p14:creationId xmlns:p14="http://schemas.microsoft.com/office/powerpoint/2010/main" val="2486559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CE1430B1-CEB6-411F-8E94-BFC407C4E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55C8260-42BC-4921-8D33-58809AC7BE3C}" type="slidenum">
              <a:rPr lang="en-US" altLang="en-US" smtClean="0"/>
              <a:pPr>
                <a:spcBef>
                  <a:spcPct val="0"/>
                </a:spcBef>
              </a:pPr>
              <a:t>2</a:t>
            </a:fld>
            <a:endParaRPr lang="en-US" altLang="en-US" dirty="0"/>
          </a:p>
        </p:txBody>
      </p:sp>
      <p:sp>
        <p:nvSpPr>
          <p:cNvPr id="37891" name="Rectangle 2">
            <a:extLst>
              <a:ext uri="{FF2B5EF4-FFF2-40B4-BE49-F238E27FC236}">
                <a16:creationId xmlns:a16="http://schemas.microsoft.com/office/drawing/2014/main" id="{63A693D7-D1F8-4EC5-A8E3-A7825DFC089B}"/>
              </a:ext>
            </a:extLst>
          </p:cNvPr>
          <p:cNvSpPr>
            <a:spLocks noGrp="1" noRot="1" noChangeAspect="1" noChangeArrowheads="1" noTextEdit="1"/>
          </p:cNvSpPr>
          <p:nvPr>
            <p:ph type="sldImg"/>
          </p:nvPr>
        </p:nvSpPr>
        <p:spPr>
          <a:xfrm>
            <a:off x="458788" y="720725"/>
            <a:ext cx="6400800" cy="3600450"/>
          </a:xfrm>
          <a:ln/>
        </p:spPr>
      </p:sp>
      <p:sp>
        <p:nvSpPr>
          <p:cNvPr id="37892" name="Rectangle 3">
            <a:extLst>
              <a:ext uri="{FF2B5EF4-FFF2-40B4-BE49-F238E27FC236}">
                <a16:creationId xmlns:a16="http://schemas.microsoft.com/office/drawing/2014/main" id="{ED738D61-216E-45D5-96FA-B18A5BC25295}"/>
              </a:ext>
            </a:extLst>
          </p:cNvPr>
          <p:cNvSpPr>
            <a:spLocks noGrp="1" noChangeArrowheads="1"/>
          </p:cNvSpPr>
          <p:nvPr>
            <p:ph type="body" idx="1"/>
          </p:nvPr>
        </p:nvSpPr>
        <p:spPr>
          <a:xfrm>
            <a:off x="976313" y="4560888"/>
            <a:ext cx="5362575" cy="4319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solidFill>
                  <a:srgbClr val="FEFDDE"/>
                </a:solidFill>
                <a:latin typeface="Arial" panose="020B0604020202020204" pitchFamily="34" charset="0"/>
              </a:rPr>
              <a:t>Disclaimer: The materials published on the Clinical Care Options Web site reflect the views of the authors of the CCO material, not those of Clinical Care Options, LLC, the CME providers, or the companies providing educational grants. The materials may discuss uses and dosages for therapeutic products that have not been approved by the United States Food and Drug Administration. A qualified healthcare professional should be consulted before using any therapeutic product discussed. Readers should verify all information and data before treating patients or using any therapies described in these materials.</a:t>
            </a:r>
            <a:endParaRPr lang="en-US" altLang="en-US" dirty="0">
              <a:solidFill>
                <a:srgbClr val="FEFDDE"/>
              </a:solidFill>
              <a:latin typeface="Arial" panose="020B0604020202020204" pitchFamily="34" charset="0"/>
            </a:endParaRPr>
          </a:p>
          <a:p>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1" dirty="0">
                <a:latin typeface="Arial" panose="020B0604020202020204" pitchFamily="34" charset="0"/>
                <a:cs typeface="Arial" panose="020B0604020202020204" pitchFamily="34" charset="0"/>
              </a:rPr>
              <a:t>BCG, </a:t>
            </a:r>
            <a:r>
              <a:rPr lang="en-US" sz="1200" b="0" i="1" dirty="0">
                <a:solidFill>
                  <a:srgbClr val="212121"/>
                </a:solidFill>
                <a:effectLst/>
                <a:latin typeface="Cambria" panose="02040503050406030204" pitchFamily="18" charset="0"/>
              </a:rPr>
              <a:t>bacillus Calmette-Guérin.</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20</a:t>
            </a:fld>
            <a:endParaRPr lang="en-US" altLang="en-US" dirty="0"/>
          </a:p>
        </p:txBody>
      </p:sp>
    </p:spTree>
    <p:extLst>
      <p:ext uri="{BB962C8B-B14F-4D97-AF65-F5344CB8AC3E}">
        <p14:creationId xmlns:p14="http://schemas.microsoft.com/office/powerpoint/2010/main" val="24952946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Calibri" panose="020F0502020204030204" pitchFamily="34" charset="0"/>
                <a:cs typeface="Times New Roman" panose="02020603050405020304" pitchFamily="18" charset="0"/>
              </a:rPr>
              <a:t>MIBC, muscle-invasive bladder cancer.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21</a:t>
            </a:fld>
            <a:endParaRPr lang="en-US" altLang="en-US" dirty="0"/>
          </a:p>
        </p:txBody>
      </p:sp>
    </p:spTree>
    <p:extLst>
      <p:ext uri="{BB962C8B-B14F-4D97-AF65-F5344CB8AC3E}">
        <p14:creationId xmlns:p14="http://schemas.microsoft.com/office/powerpoint/2010/main" val="3464253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CMV, neoadjuvant cisplatin/methotrexate/vinblastine; m, median; M-VAC, methotrexate and vinblastine/doxorubicin/cisplatin; MIBC, muscle-invasive bladder cancer; NAC, neoadjuvant cisplatin-based chemotherapy; OS overall survival; RC, radical cystectomy.</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29718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latin typeface="Arial" panose="020B0604020202020204" pitchFamily="34" charset="0"/>
                <a:cs typeface="Arial" panose="020B0604020202020204" pitchFamily="34" charset="0"/>
              </a:rPr>
              <a:t>dd, dose-dense; GC, gemcitabine plus cisplatin; </a:t>
            </a:r>
            <a:r>
              <a:rPr lang="en-US" i="1" dirty="0">
                <a:effectLst/>
                <a:latin typeface="Arial" panose="020B0604020202020204" pitchFamily="34" charset="0"/>
                <a:ea typeface="Calibri" panose="020F0502020204030204" pitchFamily="34" charset="0"/>
                <a:cs typeface="Arial" panose="020B0604020202020204" pitchFamily="34" charset="0"/>
              </a:rPr>
              <a:t>M-VAC, methotrexate and vinblastine/doxorubicin/cisplatin</a:t>
            </a:r>
            <a:r>
              <a:rPr lang="en-US" i="1" dirty="0">
                <a:latin typeface="Arial" panose="020B0604020202020204" pitchFamily="34" charset="0"/>
                <a:cs typeface="Arial" panose="020B0604020202020204" pitchFamily="34" charset="0"/>
              </a:rPr>
              <a:t>; MIBC, muscle-invasive bladder cancer; NAC, neoadjuvant cisplatin-based chemotherapy; OS, overall survival; RC, radical cystectomy.</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34693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DFS, disease-free survival; GC, gemcitabine plus cisplatin; MIBC, muscle-invasive bladder cancer; M-VAC, methotrexate and vinblastine/doxorubicin/cisplatin; NAC, neoadjuvant cisplatin-based chemotherapy; NR, not reached; OS, overall survival; PFS, progression-free survival.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2906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DFS, disease-free survival; GC, gemcitabine plus cisplatin; MIBC, muscle-invasive bladder cancer; M-VAC, methotrexate and vinblastine/doxorubicin/cisplatin; NAC, neoadjuvant cisplatin-based chemotherapy; NR, not reached; OS, overall survival; PFS, progression-free survival.</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3148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DFS, disease-free survival, DSS, disease-specific survival; IO, immuno-oncology; MIUC, muscle-invasive urothelial carcinoma;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NAC, neoadjuvant cisplatin-based chemotherapy; </a:t>
            </a:r>
            <a:r>
              <a:rPr lang="en-US" i="1" dirty="0"/>
              <a:t>NUTRFS, non‒urinary tract recurrence-free survival; OS, overall survival.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63430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DFS, disease-free survival, ITT, intention-to-treat; MIUC, muscle-invasive urothelial carcinoma; OS, overall survival.</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27</a:t>
            </a:fld>
            <a:endParaRPr lang="en-US" altLang="en-US" dirty="0"/>
          </a:p>
        </p:txBody>
      </p:sp>
    </p:spTree>
    <p:extLst>
      <p:ext uri="{BB962C8B-B14F-4D97-AF65-F5344CB8AC3E}">
        <p14:creationId xmlns:p14="http://schemas.microsoft.com/office/powerpoint/2010/main" val="36063354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DFS, disease-free survival; HRQoL, health-related quality of life; IHC, immunohistochemistry; ITT, intention-to-treat; MIUC, muscle-invasive urothelial carcinoma; OS, overall survival.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407770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DFS, disease-free survival; ITT, intention-to-treat; NE, not estimable; NR, not reached.</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44758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7C017C7-DD01-4F77-AB2E-C2B7D56099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78B31-E2A9-42F9-87A7-58A14B1A990D}" type="slidenum">
              <a:rPr lang="en-US" altLang="en-US" smtClean="0"/>
              <a:pPr>
                <a:spcBef>
                  <a:spcPct val="0"/>
                </a:spcBef>
              </a:pPr>
              <a:t>3</a:t>
            </a:fld>
            <a:endParaRPr lang="en-US" altLang="en-US" dirty="0"/>
          </a:p>
        </p:txBody>
      </p:sp>
      <p:sp>
        <p:nvSpPr>
          <p:cNvPr id="39939" name="Rectangle 2">
            <a:extLst>
              <a:ext uri="{FF2B5EF4-FFF2-40B4-BE49-F238E27FC236}">
                <a16:creationId xmlns:a16="http://schemas.microsoft.com/office/drawing/2014/main" id="{E167D70B-CFD7-426A-A2D6-6BEF492415E3}"/>
              </a:ext>
            </a:extLst>
          </p:cNvPr>
          <p:cNvSpPr>
            <a:spLocks noGrp="1" noRot="1" noChangeAspect="1" noChangeArrowheads="1" noTextEdit="1"/>
          </p:cNvSpPr>
          <p:nvPr>
            <p:ph type="sldImg"/>
          </p:nvPr>
        </p:nvSpPr>
        <p:spPr>
          <a:xfrm>
            <a:off x="457200" y="720725"/>
            <a:ext cx="6400800" cy="3600450"/>
          </a:xfrm>
          <a:ln/>
        </p:spPr>
      </p:sp>
      <p:sp>
        <p:nvSpPr>
          <p:cNvPr id="39940" name="Rectangle 3">
            <a:extLst>
              <a:ext uri="{FF2B5EF4-FFF2-40B4-BE49-F238E27FC236}">
                <a16:creationId xmlns:a16="http://schemas.microsoft.com/office/drawing/2014/main" id="{3EDB4D75-9418-4DA4-9621-498D9ED4AA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lists the faculty who were involved in the production of these slides.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AE, adverse event; GGT, gamma-glutamyltransferase; Gr, grade; HRQoL, health-related quality of life; TRAE, treatment-related adverse event.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782414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DFS, disease-free survival; ITT, intention-to-treat; MIBC, muscle-invasive bladder cancer; OS, overall survival; UC, urothelial carcinoma; UTUC, upper tract urothelial carcinoma.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3B44E1-F40A-4636-AE9B-04BFDBBF019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9535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CT, chemotherapy; DFS, disease-free survival; UC, urothelial carcinoma.</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32</a:t>
            </a:fld>
            <a:endParaRPr lang="en-US" altLang="en-US" dirty="0"/>
          </a:p>
        </p:txBody>
      </p:sp>
    </p:spTree>
    <p:extLst>
      <p:ext uri="{BB962C8B-B14F-4D97-AF65-F5344CB8AC3E}">
        <p14:creationId xmlns:p14="http://schemas.microsoft.com/office/powerpoint/2010/main" val="1086929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CT, chemotherapy; DFS, disease-free survival; UC, urothelial carcinoma.</a:t>
            </a: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33</a:t>
            </a:fld>
            <a:endParaRPr lang="en-US" altLang="en-US" dirty="0"/>
          </a:p>
        </p:txBody>
      </p:sp>
    </p:spTree>
    <p:extLst>
      <p:ext uri="{BB962C8B-B14F-4D97-AF65-F5344CB8AC3E}">
        <p14:creationId xmlns:p14="http://schemas.microsoft.com/office/powerpoint/2010/main" val="2899489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MIBC, muscle-invasive bladder cancer.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34</a:t>
            </a:fld>
            <a:endParaRPr lang="en-US" altLang="en-US" dirty="0"/>
          </a:p>
        </p:txBody>
      </p:sp>
    </p:spTree>
    <p:extLst>
      <p:ext uri="{BB962C8B-B14F-4D97-AF65-F5344CB8AC3E}">
        <p14:creationId xmlns:p14="http://schemas.microsoft.com/office/powerpoint/2010/main" val="1823027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Cis, cisplatin, Gem, gemcitabine, IO, immuno-oncology; </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MIBC, muscle-invasive bladder cancer; </a:t>
            </a:r>
            <a:r>
              <a:rPr lang="en-US" i="1" dirty="0"/>
              <a:t>pCR, pathologic complete response, RFS, relapse-free survival.</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35</a:t>
            </a:fld>
            <a:endParaRPr lang="en-US" altLang="en-US" dirty="0"/>
          </a:p>
        </p:txBody>
      </p:sp>
    </p:spTree>
    <p:extLst>
      <p:ext uri="{BB962C8B-B14F-4D97-AF65-F5344CB8AC3E}">
        <p14:creationId xmlns:p14="http://schemas.microsoft.com/office/powerpoint/2010/main" val="9878984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Durva, durvalumab; IO, immuno-oncology; Ipi, ipilimumab; MIBC, muscle-invasive bladder cancer; Nivo, nivolumab; pCR, pathologic complete response; PFS, progression-free survival; Tremi, tremelimumab.</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36</a:t>
            </a:fld>
            <a:endParaRPr lang="en-US" altLang="en-US" dirty="0"/>
          </a:p>
        </p:txBody>
      </p:sp>
    </p:spTree>
    <p:extLst>
      <p:ext uri="{BB962C8B-B14F-4D97-AF65-F5344CB8AC3E}">
        <p14:creationId xmlns:p14="http://schemas.microsoft.com/office/powerpoint/2010/main" val="409544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Durva, durvalumab; EV, enfortumab vedotin; IO, immuno-oncology; Ipi, ipilimumab; MIBC, muscle-invasive bladder cancer; Nivo, nivolumab; pCR, pathologic complete response; pDR, pathological downstaging rate; PFS, progression-free survival; Tremi, tremelimumab.</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37</a:t>
            </a:fld>
            <a:endParaRPr lang="en-US" altLang="en-US" dirty="0"/>
          </a:p>
        </p:txBody>
      </p:sp>
    </p:spTree>
    <p:extLst>
      <p:ext uri="{BB962C8B-B14F-4D97-AF65-F5344CB8AC3E}">
        <p14:creationId xmlns:p14="http://schemas.microsoft.com/office/powerpoint/2010/main" val="839269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1" dirty="0"/>
              <a:t>Carbo, carboplatin; Durva, durvalumab; GC, gemcitabine/cisplatin; Gem, gemcitabine; EV, enfortumab vedotin; IO, immuno-oncology; MIBC, muscle-invasive bladder cancer; Nivo, nivolumab; Pembro, pembrolizumab; RC, radical cystectomy; Tremi, tremelimumab. </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38</a:t>
            </a:fld>
            <a:endParaRPr lang="en-US" altLang="en-US" dirty="0"/>
          </a:p>
        </p:txBody>
      </p:sp>
    </p:spTree>
    <p:extLst>
      <p:ext uri="{BB962C8B-B14F-4D97-AF65-F5344CB8AC3E}">
        <p14:creationId xmlns:p14="http://schemas.microsoft.com/office/powerpoint/2010/main" val="36334743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i="1" dirty="0">
                <a:latin typeface="Times" panose="02020603050405020304" pitchFamily="18" charset="0"/>
              </a:rPr>
              <a:t>ctDNA, circulating tumor DNA; DFS, disease-free survival; OS, overall survival; NR, not reached.</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582FC1F-B2B2-43DE-A6E7-26249CA883B4}" type="slidenum">
              <a:rPr kumimoji="0" lang="en-US" altLang="en-US" sz="1200" b="0" i="0" u="none" strike="noStrike" kern="1200" cap="none" spc="0" normalizeH="0" baseline="0" noProof="0" smtClean="0">
                <a:ln>
                  <a:noFill/>
                </a:ln>
                <a:solidFill>
                  <a:srgbClr val="000000"/>
                </a:solidFill>
                <a:effectLst/>
                <a:uLnTx/>
                <a:uFillTx/>
                <a:latin typeface="Times" panose="02020603050405020304" pitchFamily="18"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dirty="0">
              <a:ln>
                <a:noFill/>
              </a:ln>
              <a:solidFill>
                <a:srgbClr val="000000"/>
              </a:solidFill>
              <a:effectLst/>
              <a:uLnTx/>
              <a:uFillTx/>
              <a:latin typeface="Times" panose="02020603050405020304" pitchFamily="18" charset="0"/>
              <a:ea typeface="MS PGothic" panose="020B0600070205080204" pitchFamily="34" charset="-128"/>
              <a:cs typeface="+mn-cs"/>
            </a:endParaRPr>
          </a:p>
        </p:txBody>
      </p:sp>
    </p:spTree>
    <p:extLst>
      <p:ext uri="{BB962C8B-B14F-4D97-AF65-F5344CB8AC3E}">
        <p14:creationId xmlns:p14="http://schemas.microsoft.com/office/powerpoint/2010/main" val="743706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TURBT, transurethral resection of bladder tumor. </a:t>
            </a:r>
          </a:p>
        </p:txBody>
      </p:sp>
      <p:sp>
        <p:nvSpPr>
          <p:cNvPr id="4" name="Slide Number Placeholder 3"/>
          <p:cNvSpPr>
            <a:spLocks noGrp="1"/>
          </p:cNvSpPr>
          <p:nvPr>
            <p:ph type="sldNum" sz="quarter" idx="5"/>
          </p:nvPr>
        </p:nvSpPr>
        <p:spPr/>
        <p:txBody>
          <a:bodyPr/>
          <a:lstStyle/>
          <a:p>
            <a:fld id="{F097CBA6-5D0A-F540-B6DC-15E123488AA5}" type="slidenum">
              <a:rPr lang="en-US" smtClean="0"/>
              <a:t>4</a:t>
            </a:fld>
            <a:endParaRPr lang="en-US" dirty="0"/>
          </a:p>
        </p:txBody>
      </p:sp>
    </p:spTree>
    <p:extLst>
      <p:ext uri="{BB962C8B-B14F-4D97-AF65-F5344CB8AC3E}">
        <p14:creationId xmlns:p14="http://schemas.microsoft.com/office/powerpoint/2010/main" val="41154710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i="1" dirty="0">
                <a:latin typeface="Times" panose="02020603050405020304" pitchFamily="18" charset="0"/>
              </a:rPr>
              <a:t>Cis, cisplatin; ctDNA, circulating tumor DNA; </a:t>
            </a:r>
            <a:r>
              <a:rPr lang="en-US" i="1" dirty="0"/>
              <a:t>IO, immuno-oncology; MIBC, muscle-invasive bladder cancer; NAC, neoadjuvant chemotherapy – platinum based; Nivo, nivolumab; RC, radical cystectomy; Rela, relatlimab. </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40</a:t>
            </a:fld>
            <a:endParaRPr lang="en-US" altLang="en-US" dirty="0"/>
          </a:p>
        </p:txBody>
      </p:sp>
    </p:spTree>
    <p:extLst>
      <p:ext uri="{BB962C8B-B14F-4D97-AF65-F5344CB8AC3E}">
        <p14:creationId xmlns:p14="http://schemas.microsoft.com/office/powerpoint/2010/main" val="1759865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DSS, disease-specific survival; MIBC, muscle-invasive bladder cancer; RC, radical cystectomy; TMT, trimodality therapy.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89233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CRT, chemoradiotherapy; IO, immuno-oncology; MIBC, muscle-invasive bladder cancer; TMT, trimodality therapy.</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42</a:t>
            </a:fld>
            <a:endParaRPr lang="en-US" altLang="en-US" dirty="0"/>
          </a:p>
        </p:txBody>
      </p:sp>
    </p:spTree>
    <p:extLst>
      <p:ext uri="{BB962C8B-B14F-4D97-AF65-F5344CB8AC3E}">
        <p14:creationId xmlns:p14="http://schemas.microsoft.com/office/powerpoint/2010/main" val="200529006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MIBC, muscle-invasive bladder cancer.</a:t>
            </a:r>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43</a:t>
            </a:fld>
            <a:endParaRPr lang="en-US" altLang="en-US" dirty="0"/>
          </a:p>
        </p:txBody>
      </p:sp>
    </p:spTree>
    <p:extLst>
      <p:ext uri="{BB962C8B-B14F-4D97-AF65-F5344CB8AC3E}">
        <p14:creationId xmlns:p14="http://schemas.microsoft.com/office/powerpoint/2010/main" val="37332185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Cis, cisplatin; Durva, durvalumab; Gem, gemcitabine; IO, immuno-oncology; Ipi, ipilimumab; Nivo, nivolumab; Tremi, tremelimumab.</a:t>
            </a:r>
          </a:p>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44</a:t>
            </a:fld>
            <a:endParaRPr lang="en-US" altLang="en-US" dirty="0"/>
          </a:p>
        </p:txBody>
      </p:sp>
    </p:spTree>
    <p:extLst>
      <p:ext uri="{BB962C8B-B14F-4D97-AF65-F5344CB8AC3E}">
        <p14:creationId xmlns:p14="http://schemas.microsoft.com/office/powerpoint/2010/main" val="1925392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Cis, cisplatin; Durva, durvalumab; Gem, gemcitabine; IO, immuno-oncology; Ipi, ipilimumab; Nivo, nivolumab; Tremi, tremelimumab.</a:t>
            </a:r>
          </a:p>
          <a:p>
            <a:endParaRPr lang="en-US" i="1"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45</a:t>
            </a:fld>
            <a:endParaRPr lang="en-US" altLang="en-US" dirty="0"/>
          </a:p>
        </p:txBody>
      </p:sp>
    </p:spTree>
    <p:extLst>
      <p:ext uri="{BB962C8B-B14F-4D97-AF65-F5344CB8AC3E}">
        <p14:creationId xmlns:p14="http://schemas.microsoft.com/office/powerpoint/2010/main" val="25897449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AI, artificial intelligence; IO, immuno-oncology; LA/mUC, locally advanced or metastatic urothelial carcinoma; PRO, patient reported outcome.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E07B65-3FBA-411B-A0EE-938C6902D6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54698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F534A179-E39B-41F6-A134-70AD643745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2293E11-97E1-4AFF-B992-260501D5E43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3491" name="Rectangle 2">
            <a:extLst>
              <a:ext uri="{FF2B5EF4-FFF2-40B4-BE49-F238E27FC236}">
                <a16:creationId xmlns:a16="http://schemas.microsoft.com/office/drawing/2014/main" id="{3671BDAA-FAED-47D2-81E5-5DBE3E10D80F}"/>
              </a:ext>
            </a:extLst>
          </p:cNvPr>
          <p:cNvSpPr>
            <a:spLocks noGrp="1" noRot="1" noChangeAspect="1" noChangeArrowheads="1" noTextEdit="1"/>
          </p:cNvSpPr>
          <p:nvPr>
            <p:ph type="sldImg"/>
          </p:nvPr>
        </p:nvSpPr>
        <p:spPr>
          <a:xfrm>
            <a:off x="458788" y="720725"/>
            <a:ext cx="6400800" cy="3600450"/>
          </a:xfrm>
          <a:ln/>
        </p:spPr>
      </p:sp>
      <p:sp>
        <p:nvSpPr>
          <p:cNvPr id="63492" name="Rectangle 3">
            <a:extLst>
              <a:ext uri="{FF2B5EF4-FFF2-40B4-BE49-F238E27FC236}">
                <a16:creationId xmlns:a16="http://schemas.microsoft.com/office/drawing/2014/main" id="{6D7C1693-38A2-462F-B2C4-8F8BC62505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AUA, American Urological Association; BCG, bacillus Calmette-Guérin; CIS, carcinoma in situ.</a:t>
            </a:r>
            <a:endParaRPr lang="en-US" dirty="0"/>
          </a:p>
        </p:txBody>
      </p:sp>
      <p:sp>
        <p:nvSpPr>
          <p:cNvPr id="4" name="Slide Number Placeholder 3"/>
          <p:cNvSpPr>
            <a:spLocks noGrp="1"/>
          </p:cNvSpPr>
          <p:nvPr>
            <p:ph type="sldNum" sz="quarter" idx="5"/>
          </p:nvPr>
        </p:nvSpPr>
        <p:spPr/>
        <p:txBody>
          <a:bodyPr/>
          <a:lstStyle/>
          <a:p>
            <a:fld id="{F097CBA6-5D0A-F540-B6DC-15E123488AA5}" type="slidenum">
              <a:rPr lang="en-US" smtClean="0"/>
              <a:t>5</a:t>
            </a:fld>
            <a:endParaRPr lang="en-US" dirty="0"/>
          </a:p>
        </p:txBody>
      </p:sp>
    </p:spTree>
    <p:extLst>
      <p:ext uri="{BB962C8B-B14F-4D97-AF65-F5344CB8AC3E}">
        <p14:creationId xmlns:p14="http://schemas.microsoft.com/office/powerpoint/2010/main" val="187075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AUA, American Urological Association; BCG, bacillus Calmette-Guérin; MIBC, muscle-invasive bladder cancer; NMIBC, non‒muscle-invasive bladder cancer; SUO, Society of Urologic Oncology; TURBT, transurethral resection of bladder tumor.</a:t>
            </a:r>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6</a:t>
            </a:fld>
            <a:endParaRPr lang="en-US" altLang="en-US" dirty="0"/>
          </a:p>
        </p:txBody>
      </p:sp>
    </p:spTree>
    <p:extLst>
      <p:ext uri="{BB962C8B-B14F-4D97-AF65-F5344CB8AC3E}">
        <p14:creationId xmlns:p14="http://schemas.microsoft.com/office/powerpoint/2010/main" val="943642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FB72F01-6714-4A31-8C22-8E0F1B091B56}" type="slidenum">
              <a:rPr lang="en-US" altLang="en-US" smtClean="0"/>
              <a:pPr>
                <a:defRPr/>
              </a:pPr>
              <a:t>7</a:t>
            </a:fld>
            <a:endParaRPr lang="en-US" altLang="en-US" dirty="0"/>
          </a:p>
        </p:txBody>
      </p:sp>
    </p:spTree>
    <p:extLst>
      <p:ext uri="{BB962C8B-B14F-4D97-AF65-F5344CB8AC3E}">
        <p14:creationId xmlns:p14="http://schemas.microsoft.com/office/powerpoint/2010/main" val="3749008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CIS, carcinoma in situ; EAU, European Association of Urology; NMIBC, non‒muscle-invasive bladder cancer</a:t>
            </a:r>
            <a:endParaRPr lang="en-US" dirty="0"/>
          </a:p>
        </p:txBody>
      </p:sp>
      <p:sp>
        <p:nvSpPr>
          <p:cNvPr id="4" name="Slide Number Placeholder 3"/>
          <p:cNvSpPr>
            <a:spLocks noGrp="1"/>
          </p:cNvSpPr>
          <p:nvPr>
            <p:ph type="sldNum" sz="quarter" idx="10"/>
          </p:nvPr>
        </p:nvSpPr>
        <p:spPr/>
        <p:txBody>
          <a:bodyPr/>
          <a:lstStyle/>
          <a:p>
            <a:pPr>
              <a:defRPr/>
            </a:pPr>
            <a:fld id="{2FB72F01-6714-4A31-8C22-8E0F1B091B56}" type="slidenum">
              <a:rPr lang="en-US" altLang="en-US" smtClean="0"/>
              <a:pPr>
                <a:defRPr/>
              </a:pPr>
              <a:t>8</a:t>
            </a:fld>
            <a:endParaRPr lang="en-US" altLang="en-US" dirty="0"/>
          </a:p>
        </p:txBody>
      </p:sp>
    </p:spTree>
    <p:extLst>
      <p:ext uri="{BB962C8B-B14F-4D97-AF65-F5344CB8AC3E}">
        <p14:creationId xmlns:p14="http://schemas.microsoft.com/office/powerpoint/2010/main" val="3892416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AUA, American Urological Association; int, intermediate; PFS, progression-free survival; RFS, relapse-free survival; SUO, Society of Urologic Oncology.</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922105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clinicaloptions.com/"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3" name="Picture 2" descr="A picture containing text, sign, clipart&#10;&#10;Description automatically generated">
            <a:extLst>
              <a:ext uri="{FF2B5EF4-FFF2-40B4-BE49-F238E27FC236}">
                <a16:creationId xmlns:a16="http://schemas.microsoft.com/office/drawing/2014/main" id="{8DB1999B-C4DA-A78D-00DD-717F3E88E0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288" y="239713"/>
            <a:ext cx="2389354" cy="824327"/>
          </a:xfrm>
          <a:prstGeom prst="rect">
            <a:avLst/>
          </a:prstGeom>
        </p:spPr>
      </p:pic>
      <p:pic>
        <p:nvPicPr>
          <p:cNvPr id="2" name="Picture 1">
            <a:extLst>
              <a:ext uri="{FF2B5EF4-FFF2-40B4-BE49-F238E27FC236}">
                <a16:creationId xmlns:a16="http://schemas.microsoft.com/office/drawing/2014/main" id="{FBD6DC6D-ECC7-2CFE-687E-DBE532EBE08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512711" y="244938"/>
            <a:ext cx="1681179" cy="896629"/>
          </a:xfrm>
          <a:prstGeom prst="rect">
            <a:avLst/>
          </a:prstGeom>
        </p:spPr>
      </p:pic>
    </p:spTree>
    <p:extLst>
      <p:ext uri="{BB962C8B-B14F-4D97-AF65-F5344CB8AC3E}">
        <p14:creationId xmlns:p14="http://schemas.microsoft.com/office/powerpoint/2010/main" val="36485817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6" name="Group 5">
            <a:extLst>
              <a:ext uri="{FF2B5EF4-FFF2-40B4-BE49-F238E27FC236}">
                <a16:creationId xmlns:a16="http://schemas.microsoft.com/office/drawing/2014/main" id="{9022BB74-C76A-F13C-844E-3F86A6C50EAA}"/>
              </a:ext>
            </a:extLst>
          </p:cNvPr>
          <p:cNvGrpSpPr/>
          <p:nvPr userDrawn="1"/>
        </p:nvGrpSpPr>
        <p:grpSpPr>
          <a:xfrm>
            <a:off x="8869472" y="6298815"/>
            <a:ext cx="2877113" cy="394353"/>
            <a:chOff x="8869472" y="6298815"/>
            <a:chExt cx="2877113" cy="394353"/>
          </a:xfrm>
        </p:grpSpPr>
        <p:pic>
          <p:nvPicPr>
            <p:cNvPr id="7" name="Picture 6">
              <a:extLst>
                <a:ext uri="{FF2B5EF4-FFF2-40B4-BE49-F238E27FC236}">
                  <a16:creationId xmlns:a16="http://schemas.microsoft.com/office/drawing/2014/main" id="{7A514FA1-5B2C-0B31-689D-4E81CBB8913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8" name="Rectangle 7">
              <a:extLst>
                <a:ext uri="{FF2B5EF4-FFF2-40B4-BE49-F238E27FC236}">
                  <a16:creationId xmlns:a16="http://schemas.microsoft.com/office/drawing/2014/main" id="{F7DBD0C3-1B05-BBC2-AD9E-CEB21F9904B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210012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688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C8543BC-4D54-9ECA-9EEB-E70CEFC5EF5D}"/>
              </a:ext>
            </a:extLst>
          </p:cNvPr>
          <p:cNvGrpSpPr/>
          <p:nvPr userDrawn="1"/>
        </p:nvGrpSpPr>
        <p:grpSpPr>
          <a:xfrm>
            <a:off x="8869472" y="6298815"/>
            <a:ext cx="2877113" cy="394353"/>
            <a:chOff x="8869472" y="6298815"/>
            <a:chExt cx="2877113" cy="394353"/>
          </a:xfrm>
        </p:grpSpPr>
        <p:pic>
          <p:nvPicPr>
            <p:cNvPr id="6" name="Picture 5">
              <a:extLst>
                <a:ext uri="{FF2B5EF4-FFF2-40B4-BE49-F238E27FC236}">
                  <a16:creationId xmlns:a16="http://schemas.microsoft.com/office/drawing/2014/main" id="{EB84D596-AE92-5584-865E-575F6896BC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7" name="Rectangle 6">
              <a:extLst>
                <a:ext uri="{FF2B5EF4-FFF2-40B4-BE49-F238E27FC236}">
                  <a16:creationId xmlns:a16="http://schemas.microsoft.com/office/drawing/2014/main" id="{0FA27E6B-B7AD-B59B-E52F-7F6483361D84}"/>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952209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sign, clipart&#10;&#10;Description automatically generated">
            <a:extLst>
              <a:ext uri="{FF2B5EF4-FFF2-40B4-BE49-F238E27FC236}">
                <a16:creationId xmlns:a16="http://schemas.microsoft.com/office/drawing/2014/main" id="{110E3541-54D6-E178-D5E6-453CB14D67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288" y="5580993"/>
            <a:ext cx="2389354" cy="824327"/>
          </a:xfrm>
          <a:prstGeom prst="rect">
            <a:avLst/>
          </a:prstGeom>
        </p:spPr>
      </p:pic>
      <p:pic>
        <p:nvPicPr>
          <p:cNvPr id="3" name="Picture 2">
            <a:extLst>
              <a:ext uri="{FF2B5EF4-FFF2-40B4-BE49-F238E27FC236}">
                <a16:creationId xmlns:a16="http://schemas.microsoft.com/office/drawing/2014/main" id="{58BB6498-0E89-A0AD-DFDD-8A2BF9294A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38136942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 name="Picture 6" descr="A picture containing porcelain&#10;&#10;Description automatically generated">
            <a:extLst>
              <a:ext uri="{FF2B5EF4-FFF2-40B4-BE49-F238E27FC236}">
                <a16:creationId xmlns:a16="http://schemas.microsoft.com/office/drawing/2014/main" id="{F9C4C1FC-4DA7-8D6C-D8A2-6D71BDDA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4611" y="3656871"/>
            <a:ext cx="6097389" cy="3201129"/>
          </a:xfrm>
          <a:prstGeom prst="rect">
            <a:avLst/>
          </a:prstGeom>
        </p:spPr>
      </p:pic>
      <p:sp>
        <p:nvSpPr>
          <p:cNvPr id="10" name="Rectangle 54"/>
          <p:cNvSpPr>
            <a:spLocks noGrp="1" noChangeArrowheads="1"/>
          </p:cNvSpPr>
          <p:nvPr>
            <p:ph type="subTitle" idx="1"/>
          </p:nvPr>
        </p:nvSpPr>
        <p:spPr>
          <a:xfrm>
            <a:off x="609600" y="4041650"/>
            <a:ext cx="5181600" cy="1120775"/>
          </a:xfrm>
        </p:spPr>
        <p:txBody>
          <a:bodyPr/>
          <a:lstStyle>
            <a:lvl1pPr marL="0" indent="0">
              <a:lnSpc>
                <a:spcPct val="100000"/>
              </a:lnSpc>
              <a:buFont typeface="Wingdings" pitchFamily="2" charset="2"/>
              <a:buNone/>
              <a:defRPr sz="2000" b="1">
                <a:solidFill>
                  <a:schemeClr val="bg2"/>
                </a:solidFill>
              </a:defRPr>
            </a:lvl1pPr>
          </a:lstStyle>
          <a:p>
            <a:r>
              <a:rPr lang="en-US"/>
              <a:t>Click to edit Master subtitle style</a:t>
            </a:r>
            <a:endParaRPr lang="en-US" dirty="0"/>
          </a:p>
        </p:txBody>
      </p:sp>
      <p:sp>
        <p:nvSpPr>
          <p:cNvPr id="8" name="Rectangle 7">
            <a:extLst>
              <a:ext uri="{FF2B5EF4-FFF2-40B4-BE49-F238E27FC236}">
                <a16:creationId xmlns:a16="http://schemas.microsoft.com/office/drawing/2014/main" id="{02294B36-D511-4E23-A768-EAFA149B5CC7}"/>
              </a:ext>
            </a:extLst>
          </p:cNvPr>
          <p:cNvSpPr/>
          <p:nvPr/>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a:extLst>
              <a:ext uri="{FF2B5EF4-FFF2-40B4-BE49-F238E27FC236}">
                <a16:creationId xmlns:a16="http://schemas.microsoft.com/office/drawing/2014/main" id="{A5B42F6D-719A-45C6-BB57-84887368226C}"/>
              </a:ext>
            </a:extLst>
          </p:cNvPr>
          <p:cNvCxnSpPr/>
          <p:nvPr/>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9ACD6CB8-625C-44F5-9B90-77A60BCC4A2E}"/>
              </a:ext>
            </a:extLst>
          </p:cNvPr>
          <p:cNvCxnSpPr/>
          <p:nvPr/>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3" name="Rectangle 55">
            <a:extLst>
              <a:ext uri="{FF2B5EF4-FFF2-40B4-BE49-F238E27FC236}">
                <a16:creationId xmlns:a16="http://schemas.microsoft.com/office/drawing/2014/main" id="{078B106A-3121-420B-B2D9-854FF204BD0F}"/>
              </a:ext>
            </a:extLst>
          </p:cNvPr>
          <p:cNvSpPr>
            <a:spLocks noGrp="1" noChangeArrowheads="1"/>
          </p:cNvSpPr>
          <p:nvPr>
            <p:ph type="ctrTitle"/>
          </p:nvPr>
        </p:nvSpPr>
        <p:spPr bwMode="invGray">
          <a:xfrm>
            <a:off x="609600" y="1600200"/>
            <a:ext cx="11264901" cy="2057400"/>
          </a:xfrm>
          <a:prstGeom prst="rect">
            <a:avLst/>
          </a:prstGeom>
        </p:spPr>
        <p:txBody>
          <a:bodyPr/>
          <a:lstStyle>
            <a:lvl1pPr>
              <a:defRPr sz="4000">
                <a:solidFill>
                  <a:srgbClr val="455560"/>
                </a:solidFill>
              </a:defRPr>
            </a:lvl1pPr>
          </a:lstStyle>
          <a:p>
            <a:r>
              <a:rPr lang="en-US"/>
              <a:t>Click to edit Master title style</a:t>
            </a:r>
            <a:endParaRPr lang="en-US" dirty="0"/>
          </a:p>
        </p:txBody>
      </p:sp>
      <p:sp>
        <p:nvSpPr>
          <p:cNvPr id="14" name="Rectangle 13">
            <a:extLst>
              <a:ext uri="{FF2B5EF4-FFF2-40B4-BE49-F238E27FC236}">
                <a16:creationId xmlns:a16="http://schemas.microsoft.com/office/drawing/2014/main" id="{C6C33664-ACD6-44A3-95A5-32325CBC9685}"/>
              </a:ext>
            </a:extLst>
          </p:cNvPr>
          <p:cNvSpPr/>
          <p:nvPr userDrawn="1"/>
        </p:nvSpPr>
        <p:spPr>
          <a:xfrm>
            <a:off x="1" y="1620838"/>
            <a:ext cx="12192000" cy="2057400"/>
          </a:xfrm>
          <a:prstGeom prst="rect">
            <a:avLst/>
          </a:prstGeom>
          <a:solidFill>
            <a:srgbClr val="CDCDCF">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5" name="Straight Connector 14">
            <a:extLst>
              <a:ext uri="{FF2B5EF4-FFF2-40B4-BE49-F238E27FC236}">
                <a16:creationId xmlns:a16="http://schemas.microsoft.com/office/drawing/2014/main" id="{5EECCBFD-9ED3-4167-961B-65218739F1A5}"/>
              </a:ext>
            </a:extLst>
          </p:cNvPr>
          <p:cNvCxnSpPr/>
          <p:nvPr userDrawn="1"/>
        </p:nvCxnSpPr>
        <p:spPr bwMode="auto">
          <a:xfrm>
            <a:off x="-14291" y="1620838"/>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cxnSp>
        <p:nvCxnSpPr>
          <p:cNvPr id="19" name="Straight Connector 18">
            <a:extLst>
              <a:ext uri="{FF2B5EF4-FFF2-40B4-BE49-F238E27FC236}">
                <a16:creationId xmlns:a16="http://schemas.microsoft.com/office/drawing/2014/main" id="{F95A2832-7EB2-44CE-B43D-FCA9D107E325}"/>
              </a:ext>
            </a:extLst>
          </p:cNvPr>
          <p:cNvCxnSpPr/>
          <p:nvPr userDrawn="1"/>
        </p:nvCxnSpPr>
        <p:spPr bwMode="auto">
          <a:xfrm>
            <a:off x="-14291" y="3662363"/>
            <a:ext cx="12214232" cy="0"/>
          </a:xfrm>
          <a:prstGeom prst="line">
            <a:avLst/>
          </a:prstGeom>
          <a:ln w="12700">
            <a:solidFill>
              <a:schemeClr val="bg2"/>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pic>
        <p:nvPicPr>
          <p:cNvPr id="11" name="Picture 10" descr="Icon&#10;&#10;Description automatically generated">
            <a:extLst>
              <a:ext uri="{FF2B5EF4-FFF2-40B4-BE49-F238E27FC236}">
                <a16:creationId xmlns:a16="http://schemas.microsoft.com/office/drawing/2014/main" id="{D2C404A3-49E3-6AE3-6316-79D1DE70A5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3512711" y="239713"/>
            <a:ext cx="2020824" cy="699807"/>
          </a:xfrm>
          <a:prstGeom prst="rect">
            <a:avLst/>
          </a:prstGeom>
        </p:spPr>
      </p:pic>
      <p:pic>
        <p:nvPicPr>
          <p:cNvPr id="3" name="Picture 2" descr="A picture containing text, sign, clipart&#10;&#10;Description automatically generated">
            <a:extLst>
              <a:ext uri="{FF2B5EF4-FFF2-40B4-BE49-F238E27FC236}">
                <a16:creationId xmlns:a16="http://schemas.microsoft.com/office/drawing/2014/main" id="{8DB1999B-C4DA-A78D-00DD-717F3E88E0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2288" y="239713"/>
            <a:ext cx="2389354" cy="824327"/>
          </a:xfrm>
          <a:prstGeom prst="rect">
            <a:avLst/>
          </a:prstGeom>
        </p:spPr>
      </p:pic>
    </p:spTree>
    <p:extLst>
      <p:ext uri="{BB962C8B-B14F-4D97-AF65-F5344CB8AC3E}">
        <p14:creationId xmlns:p14="http://schemas.microsoft.com/office/powerpoint/2010/main" val="25789014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550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 name="Group 3">
            <a:extLst>
              <a:ext uri="{FF2B5EF4-FFF2-40B4-BE49-F238E27FC236}">
                <a16:creationId xmlns:a16="http://schemas.microsoft.com/office/drawing/2014/main" id="{9790703F-E851-1D5A-99B7-43DBD5482698}"/>
              </a:ext>
            </a:extLst>
          </p:cNvPr>
          <p:cNvGrpSpPr/>
          <p:nvPr userDrawn="1"/>
        </p:nvGrpSpPr>
        <p:grpSpPr>
          <a:xfrm>
            <a:off x="9392911" y="6212702"/>
            <a:ext cx="2488502" cy="450134"/>
            <a:chOff x="9392911" y="6212702"/>
            <a:chExt cx="2488502" cy="450134"/>
          </a:xfrm>
        </p:grpSpPr>
        <p:pic>
          <p:nvPicPr>
            <p:cNvPr id="5" name="Picture 4" descr="Icon&#10;&#10;Description automatically generated">
              <a:extLst>
                <a:ext uri="{FF2B5EF4-FFF2-40B4-BE49-F238E27FC236}">
                  <a16:creationId xmlns:a16="http://schemas.microsoft.com/office/drawing/2014/main" id="{C714CC1E-7921-3200-C137-F7ADAA9532C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6" name="Rectangle 8">
              <a:extLst>
                <a:ext uri="{FF2B5EF4-FFF2-40B4-BE49-F238E27FC236}">
                  <a16:creationId xmlns:a16="http://schemas.microsoft.com/office/drawing/2014/main" id="{79882158-D8CB-A63B-35E5-FF6D03999CD4}"/>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13198321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A10CE991-EF19-4C89-B2F1-8D342C72985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 sign, clipart&#10;&#10;Description automatically generated">
            <a:extLst>
              <a:ext uri="{FF2B5EF4-FFF2-40B4-BE49-F238E27FC236}">
                <a16:creationId xmlns:a16="http://schemas.microsoft.com/office/drawing/2014/main" id="{7A0A3A59-9EB2-4520-C2A4-5CF0340A83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288" y="5580993"/>
            <a:ext cx="2389354" cy="824327"/>
          </a:xfrm>
          <a:prstGeom prst="rect">
            <a:avLst/>
          </a:prstGeom>
        </p:spPr>
      </p:pic>
    </p:spTree>
    <p:extLst>
      <p:ext uri="{BB962C8B-B14F-4D97-AF65-F5344CB8AC3E}">
        <p14:creationId xmlns:p14="http://schemas.microsoft.com/office/powerpoint/2010/main" val="31117007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09282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B831F98-D110-9641-0056-3FFA4445A19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2C5D1AC3-8115-5D46-33CE-6C6B521292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F667ED7-9C0E-2D48-F6BB-0BF8DBEF1D59}"/>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34860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69565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796723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A188367A-EE46-1DDA-2AFE-9C628EB72449}"/>
              </a:ext>
            </a:extLst>
          </p:cNvPr>
          <p:cNvGrpSpPr/>
          <p:nvPr userDrawn="1"/>
        </p:nvGrpSpPr>
        <p:grpSpPr>
          <a:xfrm>
            <a:off x="9392911" y="6212702"/>
            <a:ext cx="2488502" cy="450134"/>
            <a:chOff x="9392911" y="6212702"/>
            <a:chExt cx="2488502" cy="450134"/>
          </a:xfrm>
        </p:grpSpPr>
        <p:pic>
          <p:nvPicPr>
            <p:cNvPr id="6" name="Picture 5" descr="Icon&#10;&#10;Description automatically generated">
              <a:extLst>
                <a:ext uri="{FF2B5EF4-FFF2-40B4-BE49-F238E27FC236}">
                  <a16:creationId xmlns:a16="http://schemas.microsoft.com/office/drawing/2014/main" id="{35BBB51B-0D41-5485-99A1-BEEAE26079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7" name="Rectangle 8">
              <a:extLst>
                <a:ext uri="{FF2B5EF4-FFF2-40B4-BE49-F238E27FC236}">
                  <a16:creationId xmlns:a16="http://schemas.microsoft.com/office/drawing/2014/main" id="{F3F85628-F902-1363-8D50-72542C0A0300}"/>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5872089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500554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grpSp>
        <p:nvGrpSpPr>
          <p:cNvPr id="3" name="Group 2">
            <a:extLst>
              <a:ext uri="{FF2B5EF4-FFF2-40B4-BE49-F238E27FC236}">
                <a16:creationId xmlns:a16="http://schemas.microsoft.com/office/drawing/2014/main" id="{88B87460-1489-A7E6-C388-913BBD640CAB}"/>
              </a:ext>
            </a:extLst>
          </p:cNvPr>
          <p:cNvGrpSpPr/>
          <p:nvPr userDrawn="1"/>
        </p:nvGrpSpPr>
        <p:grpSpPr>
          <a:xfrm>
            <a:off x="9392911" y="6212702"/>
            <a:ext cx="2488502" cy="450134"/>
            <a:chOff x="9392911" y="6212702"/>
            <a:chExt cx="2488502" cy="450134"/>
          </a:xfrm>
        </p:grpSpPr>
        <p:pic>
          <p:nvPicPr>
            <p:cNvPr id="4" name="Picture 3" descr="Icon&#10;&#10;Description automatically generated">
              <a:extLst>
                <a:ext uri="{FF2B5EF4-FFF2-40B4-BE49-F238E27FC236}">
                  <a16:creationId xmlns:a16="http://schemas.microsoft.com/office/drawing/2014/main" id="{73676601-6D49-45FB-EFC9-9A6CC1B205E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5" name="Rectangle 8">
              <a:extLst>
                <a:ext uri="{FF2B5EF4-FFF2-40B4-BE49-F238E27FC236}">
                  <a16:creationId xmlns:a16="http://schemas.microsoft.com/office/drawing/2014/main" id="{0DEFDF9E-3F9A-D373-496E-25B367379078}"/>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38730612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637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Blank+logo">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363C55A-914A-0A48-C77B-4197A1E975AA}"/>
              </a:ext>
            </a:extLst>
          </p:cNvPr>
          <p:cNvGrpSpPr/>
          <p:nvPr userDrawn="1"/>
        </p:nvGrpSpPr>
        <p:grpSpPr>
          <a:xfrm>
            <a:off x="9392911" y="6212702"/>
            <a:ext cx="2488502" cy="450134"/>
            <a:chOff x="9392911" y="6212702"/>
            <a:chExt cx="2488502" cy="450134"/>
          </a:xfrm>
        </p:grpSpPr>
        <p:pic>
          <p:nvPicPr>
            <p:cNvPr id="3" name="Picture 2" descr="Icon&#10;&#10;Description automatically generated">
              <a:extLst>
                <a:ext uri="{FF2B5EF4-FFF2-40B4-BE49-F238E27FC236}">
                  <a16:creationId xmlns:a16="http://schemas.microsoft.com/office/drawing/2014/main" id="{06CCC797-5A17-A9B2-5D2C-FD83170EF3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188699" y="6212702"/>
              <a:ext cx="566928" cy="196326"/>
            </a:xfrm>
            <a:prstGeom prst="rect">
              <a:avLst/>
            </a:prstGeom>
          </p:spPr>
        </p:pic>
        <p:sp>
          <p:nvSpPr>
            <p:cNvPr id="4" name="Rectangle 8">
              <a:extLst>
                <a:ext uri="{FF2B5EF4-FFF2-40B4-BE49-F238E27FC236}">
                  <a16:creationId xmlns:a16="http://schemas.microsoft.com/office/drawing/2014/main" id="{518B5643-1F48-822D-8A06-E9F357ED9FFC}"/>
                </a:ext>
              </a:extLst>
            </p:cNvPr>
            <p:cNvSpPr>
              <a:spLocks noChangeArrowheads="1"/>
            </p:cNvSpPr>
            <p:nvPr/>
          </p:nvSpPr>
          <p:spPr bwMode="auto">
            <a:xfrm>
              <a:off x="9392911" y="6355059"/>
              <a:ext cx="24885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defRPr/>
              </a:pPr>
              <a:r>
                <a:rPr lang="en-US" altLang="en-US" sz="1400" b="0" dirty="0">
                  <a:solidFill>
                    <a:srgbClr val="455560"/>
                  </a:solidFill>
                  <a:latin typeface="Calibri" panose="020F0502020204030204" pitchFamily="34" charset="0"/>
                </a:rPr>
                <a:t>Slide credit: </a:t>
              </a:r>
              <a:r>
                <a:rPr lang="en-US" altLang="en-US" sz="1400" b="0" dirty="0">
                  <a:solidFill>
                    <a:schemeClr val="bg2"/>
                  </a:solidFill>
                  <a:latin typeface="Calibri" panose="020F0502020204030204" pitchFamily="34" charset="0"/>
                  <a:hlinkClick r:id="rId3"/>
                </a:rPr>
                <a:t>clinicaloptions.com</a:t>
              </a:r>
              <a:endParaRPr lang="en-US" altLang="en-US" sz="1400" b="0" dirty="0">
                <a:solidFill>
                  <a:schemeClr val="bg2"/>
                </a:solidFill>
                <a:latin typeface="Calibri" panose="020F0502020204030204" pitchFamily="34" charset="0"/>
              </a:endParaRPr>
            </a:p>
          </p:txBody>
        </p:sp>
      </p:grpSp>
    </p:spTree>
    <p:extLst>
      <p:ext uri="{BB962C8B-B14F-4D97-AF65-F5344CB8AC3E}">
        <p14:creationId xmlns:p14="http://schemas.microsoft.com/office/powerpoint/2010/main" val="2676816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mo Slide">
    <p:spTree>
      <p:nvGrpSpPr>
        <p:cNvPr id="1" name=""/>
        <p:cNvGrpSpPr/>
        <p:nvPr/>
      </p:nvGrpSpPr>
      <p:grpSpPr>
        <a:xfrm>
          <a:off x="0" y="0"/>
          <a:ext cx="0" cy="0"/>
          <a:chOff x="0" y="0"/>
          <a:chExt cx="0" cy="0"/>
        </a:xfrm>
      </p:grpSpPr>
      <p:pic>
        <p:nvPicPr>
          <p:cNvPr id="9" name="Picture 8" descr="Icon&#10;&#10;Description automatically generated">
            <a:extLst>
              <a:ext uri="{FF2B5EF4-FFF2-40B4-BE49-F238E27FC236}">
                <a16:creationId xmlns:a16="http://schemas.microsoft.com/office/drawing/2014/main" id="{3DD1DBC1-47DC-4810-B88C-6E04405379E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034666" y="5556666"/>
            <a:ext cx="3154680" cy="1092459"/>
          </a:xfrm>
          <a:prstGeom prst="rect">
            <a:avLst/>
          </a:prstGeom>
        </p:spPr>
      </p:pic>
      <p:sp>
        <p:nvSpPr>
          <p:cNvPr id="2" name="Title 1"/>
          <p:cNvSpPr>
            <a:spLocks noGrp="1"/>
          </p:cNvSpPr>
          <p:nvPr>
            <p:ph type="title"/>
          </p:nvPr>
        </p:nvSpPr>
        <p:spPr>
          <a:xfrm>
            <a:off x="514484" y="239715"/>
            <a:ext cx="11244016" cy="1674813"/>
          </a:xfrm>
          <a:prstGeom prst="rect">
            <a:avLst/>
          </a:prstGeom>
        </p:spPr>
        <p:txBody>
          <a:bodyPr/>
          <a:lstStyle>
            <a:lvl1pPr algn="ctr">
              <a:defRPr sz="3900">
                <a:solidFill>
                  <a:schemeClr val="bg2"/>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609759" y="1895477"/>
            <a:ext cx="10872444" cy="2605717"/>
          </a:xfrm>
          <a:prstGeom prst="rect">
            <a:avLst/>
          </a:prstGeom>
        </p:spPr>
        <p:txBody>
          <a:bodyPr/>
          <a:lstStyle>
            <a:lvl1pPr marL="0" indent="0">
              <a:buFontTx/>
              <a:buNone/>
              <a:defRPr sz="2000" b="1">
                <a:solidFill>
                  <a:schemeClr val="bg2"/>
                </a:solidFill>
              </a:defRPr>
            </a:lvl1pPr>
            <a:lvl2pPr>
              <a:buFontTx/>
              <a:buNone/>
              <a:defRPr/>
            </a:lvl2pPr>
            <a:lvl3pPr>
              <a:buFontTx/>
              <a:buNone/>
              <a:defRPr/>
            </a:lvl3pPr>
            <a:lvl4pPr>
              <a:buFontTx/>
              <a:buNone/>
              <a:defRPr/>
            </a:lvl4pPr>
            <a:lvl5pPr>
              <a:buFontTx/>
              <a:buNone/>
              <a:defRPr/>
            </a:lvl5pPr>
          </a:lstStyle>
          <a:p>
            <a:pPr lvl="0"/>
            <a:r>
              <a:rPr lang="en-US" dirty="0"/>
              <a:t>Edit Master text styles</a:t>
            </a:r>
          </a:p>
        </p:txBody>
      </p:sp>
      <p:cxnSp>
        <p:nvCxnSpPr>
          <p:cNvPr id="11" name="Straight Connector 10">
            <a:extLst>
              <a:ext uri="{FF2B5EF4-FFF2-40B4-BE49-F238E27FC236}">
                <a16:creationId xmlns:a16="http://schemas.microsoft.com/office/drawing/2014/main" id="{5FB50470-EA3D-49B4-8F28-4C9C1E0D226A}"/>
              </a:ext>
            </a:extLst>
          </p:cNvPr>
          <p:cNvCxnSpPr/>
          <p:nvPr userDrawn="1"/>
        </p:nvCxnSpPr>
        <p:spPr bwMode="auto">
          <a:xfrm>
            <a:off x="-22231" y="4605619"/>
            <a:ext cx="12214231" cy="0"/>
          </a:xfrm>
          <a:prstGeom prst="line">
            <a:avLst/>
          </a:prstGeom>
          <a:ln w="28575">
            <a:solidFill>
              <a:schemeClr val="tx1">
                <a:lumMod val="75000"/>
              </a:schemeClr>
            </a:solidFill>
            <a:headEnd type="none" w="med" len="med"/>
            <a:tailEnd type="none" w="med" len="med"/>
          </a:ln>
          <a:effectLst/>
        </p:spPr>
        <p:style>
          <a:lnRef idx="2">
            <a:schemeClr val="accent6"/>
          </a:lnRef>
          <a:fillRef idx="0">
            <a:schemeClr val="accent6"/>
          </a:fillRef>
          <a:effectRef idx="1">
            <a:schemeClr val="accent6"/>
          </a:effectRef>
          <a:fontRef idx="minor">
            <a:schemeClr val="tx1"/>
          </a:fontRef>
        </p:style>
      </p:cxnSp>
      <p:sp>
        <p:nvSpPr>
          <p:cNvPr id="14" name="Content Placeholder 9">
            <a:extLst>
              <a:ext uri="{FF2B5EF4-FFF2-40B4-BE49-F238E27FC236}">
                <a16:creationId xmlns:a16="http://schemas.microsoft.com/office/drawing/2014/main" id="{DF9EACC2-568A-498C-8601-A87328BD11D3}"/>
              </a:ext>
            </a:extLst>
          </p:cNvPr>
          <p:cNvSpPr>
            <a:spLocks noGrp="1"/>
          </p:cNvSpPr>
          <p:nvPr>
            <p:ph sz="quarter" idx="11"/>
          </p:nvPr>
        </p:nvSpPr>
        <p:spPr>
          <a:xfrm>
            <a:off x="514351" y="4856674"/>
            <a:ext cx="11283950" cy="1155939"/>
          </a:xfrm>
          <a:prstGeom prst="rect">
            <a:avLst/>
          </a:prstGeom>
        </p:spPr>
        <p:txBody>
          <a:bodyPr/>
          <a:lstStyle>
            <a:lvl1pPr>
              <a:buFontTx/>
              <a:buNone/>
              <a:defRPr sz="2400" b="1">
                <a:solidFill>
                  <a:srgbClr val="E1471D"/>
                </a:solidFill>
              </a:defRPr>
            </a:lvl1pPr>
            <a:lvl2pPr>
              <a:buFontTx/>
              <a:buNone/>
              <a:defRPr sz="2400"/>
            </a:lvl2pPr>
            <a:lvl3pPr>
              <a:buFontTx/>
              <a:buNone/>
              <a:defRPr sz="2400"/>
            </a:lvl3pPr>
            <a:lvl4pPr>
              <a:buFontTx/>
              <a:buNone/>
              <a:defRPr sz="2400"/>
            </a:lvl4pPr>
            <a:lvl5pPr>
              <a:buFontTx/>
              <a:buNone/>
              <a:defRPr sz="2400"/>
            </a:lvl5pPr>
          </a:lstStyle>
          <a:p>
            <a:pPr lvl="0"/>
            <a:r>
              <a:rPr lang="en-US" dirty="0"/>
              <a:t>Edit Master text styles</a:t>
            </a:r>
          </a:p>
        </p:txBody>
      </p:sp>
      <p:sp>
        <p:nvSpPr>
          <p:cNvPr id="15" name="Rectangle 14">
            <a:extLst>
              <a:ext uri="{FF2B5EF4-FFF2-40B4-BE49-F238E27FC236}">
                <a16:creationId xmlns:a16="http://schemas.microsoft.com/office/drawing/2014/main" id="{5BBD1E00-A2D3-4202-961C-9DF3DF2683C9}"/>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6" name="Straight Connector 15">
            <a:extLst>
              <a:ext uri="{FF2B5EF4-FFF2-40B4-BE49-F238E27FC236}">
                <a16:creationId xmlns:a16="http://schemas.microsoft.com/office/drawing/2014/main" id="{7590A4E9-08A7-4826-8D90-46B546D1F341}"/>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text, sign, clipart&#10;&#10;Description automatically generated">
            <a:extLst>
              <a:ext uri="{FF2B5EF4-FFF2-40B4-BE49-F238E27FC236}">
                <a16:creationId xmlns:a16="http://schemas.microsoft.com/office/drawing/2014/main" id="{110E3541-54D6-E178-D5E6-453CB14D677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2288" y="5580993"/>
            <a:ext cx="2389354" cy="824327"/>
          </a:xfrm>
          <a:prstGeom prst="rect">
            <a:avLst/>
          </a:prstGeom>
        </p:spPr>
      </p:pic>
    </p:spTree>
    <p:extLst>
      <p:ext uri="{BB962C8B-B14F-4D97-AF65-F5344CB8AC3E}">
        <p14:creationId xmlns:p14="http://schemas.microsoft.com/office/powerpoint/2010/main" val="23305802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4" cy="1103313"/>
          </a:xfrm>
          <a:prstGeom prst="rect">
            <a:avLst/>
          </a:prstGeo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4675" y="1513047"/>
            <a:ext cx="10877529" cy="465068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a:extLst>
              <a:ext uri="{FF2B5EF4-FFF2-40B4-BE49-F238E27FC236}">
                <a16:creationId xmlns:a16="http://schemas.microsoft.com/office/drawing/2014/main" id="{2B968CB9-9BF6-E545-1603-ADACEE93FA32}"/>
              </a:ext>
            </a:extLst>
          </p:cNvPr>
          <p:cNvGrpSpPr/>
          <p:nvPr userDrawn="1"/>
        </p:nvGrpSpPr>
        <p:grpSpPr>
          <a:xfrm>
            <a:off x="8869472" y="6298815"/>
            <a:ext cx="2877113" cy="394353"/>
            <a:chOff x="8869472" y="6298815"/>
            <a:chExt cx="2877113" cy="394353"/>
          </a:xfrm>
        </p:grpSpPr>
        <p:pic>
          <p:nvPicPr>
            <p:cNvPr id="8" name="Picture 7">
              <a:extLst>
                <a:ext uri="{FF2B5EF4-FFF2-40B4-BE49-F238E27FC236}">
                  <a16:creationId xmlns:a16="http://schemas.microsoft.com/office/drawing/2014/main" id="{6E2A400C-5045-E793-0EB5-C24E4B605C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9" name="Rectangle 8">
              <a:extLst>
                <a:ext uri="{FF2B5EF4-FFF2-40B4-BE49-F238E27FC236}">
                  <a16:creationId xmlns:a16="http://schemas.microsoft.com/office/drawing/2014/main" id="{A5D7BCD4-A33C-9621-8148-F76C04E492A0}"/>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2578669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ransition Slide">
    <p:spTree>
      <p:nvGrpSpPr>
        <p:cNvPr id="1" name=""/>
        <p:cNvGrpSpPr/>
        <p:nvPr/>
      </p:nvGrpSpPr>
      <p:grpSpPr>
        <a:xfrm>
          <a:off x="0" y="0"/>
          <a:ext cx="0" cy="0"/>
          <a:chOff x="0" y="0"/>
          <a:chExt cx="0" cy="0"/>
        </a:xfrm>
      </p:grpSpPr>
      <p:sp>
        <p:nvSpPr>
          <p:cNvPr id="5" name="Title 1"/>
          <p:cNvSpPr>
            <a:spLocks noGrp="1"/>
          </p:cNvSpPr>
          <p:nvPr>
            <p:ph type="title"/>
          </p:nvPr>
        </p:nvSpPr>
        <p:spPr>
          <a:xfrm>
            <a:off x="514352" y="330201"/>
            <a:ext cx="11244149" cy="5250792"/>
          </a:xfrm>
          <a:prstGeom prst="rect">
            <a:avLst/>
          </a:prstGeom>
        </p:spPr>
        <p:txBody>
          <a:bodyPr anchorCtr="1"/>
          <a:lstStyle>
            <a:lvl1pPr algn="ctr">
              <a:defRPr sz="4000" b="1" cap="none">
                <a:solidFill>
                  <a:schemeClr val="bg2"/>
                </a:solidFill>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CF8F8BDA-1A03-445B-A76B-525DE8317C18}"/>
              </a:ext>
            </a:extLst>
          </p:cNvPr>
          <p:cNvSpPr/>
          <p:nvPr userDrawn="1"/>
        </p:nvSpPr>
        <p:spPr>
          <a:xfrm>
            <a:off x="1" y="6590270"/>
            <a:ext cx="12192000" cy="267732"/>
          </a:xfrm>
          <a:prstGeom prst="rect">
            <a:avLst/>
          </a:pr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0FA01F1A-8AE6-48F9-95F4-73790D6CA686}"/>
              </a:ext>
            </a:extLst>
          </p:cNvPr>
          <p:cNvCxnSpPr/>
          <p:nvPr userDrawn="1"/>
        </p:nvCxnSpPr>
        <p:spPr>
          <a:xfrm>
            <a:off x="1" y="6589713"/>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text, sign, clipart&#10;&#10;Description automatically generated">
            <a:extLst>
              <a:ext uri="{FF2B5EF4-FFF2-40B4-BE49-F238E27FC236}">
                <a16:creationId xmlns:a16="http://schemas.microsoft.com/office/drawing/2014/main" id="{7A0A3A59-9EB2-4520-C2A4-5CF0340A834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288" y="5580993"/>
            <a:ext cx="2389354" cy="824327"/>
          </a:xfrm>
          <a:prstGeom prst="rect">
            <a:avLst/>
          </a:prstGeom>
        </p:spPr>
      </p:pic>
      <p:pic>
        <p:nvPicPr>
          <p:cNvPr id="3" name="Picture 2">
            <a:extLst>
              <a:ext uri="{FF2B5EF4-FFF2-40B4-BE49-F238E27FC236}">
                <a16:creationId xmlns:a16="http://schemas.microsoft.com/office/drawing/2014/main" id="{973CBB56-CAA2-5C20-9001-E3DD50A2A88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967636" y="5397632"/>
            <a:ext cx="1790865" cy="955128"/>
          </a:xfrm>
          <a:prstGeom prst="rect">
            <a:avLst/>
          </a:prstGeom>
        </p:spPr>
      </p:pic>
    </p:spTree>
    <p:extLst>
      <p:ext uri="{BB962C8B-B14F-4D97-AF65-F5344CB8AC3E}">
        <p14:creationId xmlns:p14="http://schemas.microsoft.com/office/powerpoint/2010/main" val="23553058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51207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logo">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0872445" cy="110331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2634" y="1510730"/>
            <a:ext cx="5229570" cy="4679462"/>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a:extLst>
              <a:ext uri="{FF2B5EF4-FFF2-40B4-BE49-F238E27FC236}">
                <a16:creationId xmlns:a16="http://schemas.microsoft.com/office/drawing/2014/main" id="{CEE62D93-F934-9EC9-B144-7D083BBFD81D}"/>
              </a:ext>
            </a:extLst>
          </p:cNvPr>
          <p:cNvGrpSpPr/>
          <p:nvPr userDrawn="1"/>
        </p:nvGrpSpPr>
        <p:grpSpPr>
          <a:xfrm>
            <a:off x="8869472" y="6298815"/>
            <a:ext cx="2877113" cy="394353"/>
            <a:chOff x="8869472" y="6298815"/>
            <a:chExt cx="2877113" cy="394353"/>
          </a:xfrm>
        </p:grpSpPr>
        <p:pic>
          <p:nvPicPr>
            <p:cNvPr id="9" name="Picture 8">
              <a:extLst>
                <a:ext uri="{FF2B5EF4-FFF2-40B4-BE49-F238E27FC236}">
                  <a16:creationId xmlns:a16="http://schemas.microsoft.com/office/drawing/2014/main" id="{62E9EF76-86C4-B2F4-A551-2D104285C1C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10" name="Rectangle 9">
              <a:extLst>
                <a:ext uri="{FF2B5EF4-FFF2-40B4-BE49-F238E27FC236}">
                  <a16:creationId xmlns:a16="http://schemas.microsoft.com/office/drawing/2014/main" id="{CA011C81-632F-A348-099D-78B5A3858DA1}"/>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100023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Text and Chart">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333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Text and Chart+logo">
    <p:spTree>
      <p:nvGrpSpPr>
        <p:cNvPr id="1" name=""/>
        <p:cNvGrpSpPr/>
        <p:nvPr/>
      </p:nvGrpSpPr>
      <p:grpSpPr>
        <a:xfrm>
          <a:off x="0" y="0"/>
          <a:ext cx="0" cy="0"/>
          <a:chOff x="0" y="0"/>
          <a:chExt cx="0" cy="0"/>
        </a:xfrm>
      </p:grpSpPr>
      <p:sp>
        <p:nvSpPr>
          <p:cNvPr id="9" name="Content Placeholder 3"/>
          <p:cNvSpPr>
            <a:spLocks noGrp="1"/>
          </p:cNvSpPr>
          <p:nvPr>
            <p:ph sz="half" idx="2"/>
          </p:nvPr>
        </p:nvSpPr>
        <p:spPr>
          <a:xfrm>
            <a:off x="6252634" y="1510730"/>
            <a:ext cx="5229570" cy="4665746"/>
          </a:xfrm>
          <a:prstGeom prst="rect">
            <a:avLst/>
          </a:prstGeom>
        </p:spPr>
        <p:txBody>
          <a:bodyPr/>
          <a:lstStyle>
            <a:lvl1pPr>
              <a:defRPr sz="2800"/>
            </a:lvl1pPr>
            <a:lvl2pPr>
              <a:defRPr sz="2400"/>
            </a:lvl2pPr>
            <a:lvl3pPr>
              <a:defRPr sz="2200"/>
            </a:lvl3pPr>
            <a:lvl4pPr>
              <a:defRPr sz="20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759" y="238127"/>
            <a:ext cx="10872444" cy="1103313"/>
          </a:xfrm>
          <a:prstGeom prst="rect">
            <a:avLst/>
          </a:prstGeom>
        </p:spPr>
        <p:txBody>
          <a:bodyPr/>
          <a:lstStyle/>
          <a:p>
            <a:r>
              <a:rPr lang="en-US"/>
              <a:t>Click to edit Master title style</a:t>
            </a:r>
            <a:endParaRPr lang="en-US" dirty="0"/>
          </a:p>
        </p:txBody>
      </p:sp>
      <p:sp>
        <p:nvSpPr>
          <p:cNvPr id="11" name="Content Placeholder 2"/>
          <p:cNvSpPr>
            <a:spLocks noGrp="1"/>
          </p:cNvSpPr>
          <p:nvPr>
            <p:ph sz="half" idx="1"/>
          </p:nvPr>
        </p:nvSpPr>
        <p:spPr>
          <a:xfrm>
            <a:off x="601820" y="1510730"/>
            <a:ext cx="5309278" cy="4678738"/>
          </a:xfrm>
          <a:prstGeom prst="rect">
            <a:avLst/>
          </a:prstGeom>
        </p:spPr>
        <p:txBody>
          <a:bodyPr/>
          <a:lstStyle>
            <a:lvl1pPr>
              <a:defRPr sz="2800"/>
            </a:lvl1pPr>
            <a:lvl2pPr>
              <a:defRPr sz="2600"/>
            </a:lvl2pPr>
            <a:lvl3pPr>
              <a:defRPr sz="2400"/>
            </a:lvl3pPr>
            <a:lvl4pPr>
              <a:defRPr sz="2200"/>
            </a:lvl4pPr>
            <a:lvl5pPr>
              <a:defRPr sz="2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a:extLst>
              <a:ext uri="{FF2B5EF4-FFF2-40B4-BE49-F238E27FC236}">
                <a16:creationId xmlns:a16="http://schemas.microsoft.com/office/drawing/2014/main" id="{F183F781-379F-5512-202D-ADA41ED738EC}"/>
              </a:ext>
            </a:extLst>
          </p:cNvPr>
          <p:cNvGrpSpPr/>
          <p:nvPr userDrawn="1"/>
        </p:nvGrpSpPr>
        <p:grpSpPr>
          <a:xfrm>
            <a:off x="8869472" y="6298815"/>
            <a:ext cx="2877113" cy="394353"/>
            <a:chOff x="8869472" y="6298815"/>
            <a:chExt cx="2877113" cy="394353"/>
          </a:xfrm>
        </p:grpSpPr>
        <p:pic>
          <p:nvPicPr>
            <p:cNvPr id="3" name="Picture 2">
              <a:extLst>
                <a:ext uri="{FF2B5EF4-FFF2-40B4-BE49-F238E27FC236}">
                  <a16:creationId xmlns:a16="http://schemas.microsoft.com/office/drawing/2014/main" id="{A1D5C3FD-C863-AFAD-9105-14339FE29D1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007173" y="6298815"/>
              <a:ext cx="739412" cy="394353"/>
            </a:xfrm>
            <a:prstGeom prst="rect">
              <a:avLst/>
            </a:prstGeom>
          </p:spPr>
        </p:pic>
        <p:sp>
          <p:nvSpPr>
            <p:cNvPr id="4" name="Rectangle 3">
              <a:extLst>
                <a:ext uri="{FF2B5EF4-FFF2-40B4-BE49-F238E27FC236}">
                  <a16:creationId xmlns:a16="http://schemas.microsoft.com/office/drawing/2014/main" id="{2D4A8070-E588-06A3-D088-DF404C70F70D}"/>
                </a:ext>
              </a:extLst>
            </p:cNvPr>
            <p:cNvSpPr>
              <a:spLocks noChangeArrowheads="1"/>
            </p:cNvSpPr>
            <p:nvPr/>
          </p:nvSpPr>
          <p:spPr bwMode="auto">
            <a:xfrm>
              <a:off x="8869472" y="6375841"/>
              <a:ext cx="21590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Slide credit: </a:t>
              </a: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hlinkClick r:id="rId3"/>
                </a:rPr>
                <a:t>clinicaloptions.com</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spTree>
    <p:extLst>
      <p:ext uri="{BB962C8B-B14F-4D97-AF65-F5344CB8AC3E}">
        <p14:creationId xmlns:p14="http://schemas.microsoft.com/office/powerpoint/2010/main" val="275147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59" y="238127"/>
            <a:ext cx="11141055" cy="1103313"/>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13054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a:ea typeface="+mn-ea"/>
              <a:cs typeface="+mn-cs"/>
            </a:endParaRPr>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456762"/>
      </p:ext>
    </p:extLst>
  </p:cSld>
  <p:clrMap bg1="dk2" tx1="lt1" bg2="dk1" tx2="lt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5"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26" name="Title Placeholder 6">
            <a:extLst>
              <a:ext uri="{FF2B5EF4-FFF2-40B4-BE49-F238E27FC236}">
                <a16:creationId xmlns:a16="http://schemas.microsoft.com/office/drawing/2014/main" id="{1FBA405B-91D7-455B-838E-7390C471CAC4}"/>
              </a:ext>
            </a:extLst>
          </p:cNvPr>
          <p:cNvSpPr>
            <a:spLocks noGrp="1"/>
          </p:cNvSpPr>
          <p:nvPr>
            <p:ph type="title"/>
          </p:nvPr>
        </p:nvSpPr>
        <p:spPr bwMode="auto">
          <a:xfrm>
            <a:off x="609759" y="238125"/>
            <a:ext cx="10872444"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7">
            <a:extLst>
              <a:ext uri="{FF2B5EF4-FFF2-40B4-BE49-F238E27FC236}">
                <a16:creationId xmlns:a16="http://schemas.microsoft.com/office/drawing/2014/main" id="{5E3FA78F-9815-470C-AAC7-65118010A9A9}"/>
              </a:ext>
            </a:extLst>
          </p:cNvPr>
          <p:cNvSpPr>
            <a:spLocks noGrp="1"/>
          </p:cNvSpPr>
          <p:nvPr>
            <p:ph type="body" idx="1"/>
          </p:nvPr>
        </p:nvSpPr>
        <p:spPr bwMode="auto">
          <a:xfrm>
            <a:off x="600231" y="1517650"/>
            <a:ext cx="10881972" cy="465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Rectangle 3">
            <a:extLst>
              <a:ext uri="{FF2B5EF4-FFF2-40B4-BE49-F238E27FC236}">
                <a16:creationId xmlns:a16="http://schemas.microsoft.com/office/drawing/2014/main" id="{2928AFCB-3188-4961-AAEE-DB4C7846ECE6}"/>
              </a:ext>
            </a:extLst>
          </p:cNvPr>
          <p:cNvSpPr/>
          <p:nvPr/>
        </p:nvSpPr>
        <p:spPr>
          <a:xfrm>
            <a:off x="1" y="1"/>
            <a:ext cx="12192000" cy="144463"/>
          </a:xfrm>
          <a:prstGeom prst="rect">
            <a:avLst/>
          </a:prstGeom>
          <a:gradFill>
            <a:gsLst>
              <a:gs pos="0">
                <a:schemeClr val="tx1"/>
              </a:gs>
              <a:gs pos="50000">
                <a:schemeClr val="tx1">
                  <a:lumMod val="50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507A185B-7FCD-47CF-95BF-44DC96F2E8FE}"/>
              </a:ext>
            </a:extLst>
          </p:cNvPr>
          <p:cNvSpPr/>
          <p:nvPr userDrawn="1"/>
        </p:nvSpPr>
        <p:spPr>
          <a:xfrm>
            <a:off x="1" y="1"/>
            <a:ext cx="12192000" cy="144463"/>
          </a:xfrm>
          <a:prstGeom prst="rect">
            <a:avLst/>
          </a:prstGeom>
          <a:gradFill>
            <a:gsLst>
              <a:gs pos="0">
                <a:schemeClr val="tx1"/>
              </a:gs>
              <a:gs pos="50000">
                <a:schemeClr val="tx1">
                  <a:lumMod val="75000"/>
                </a:schemeClr>
              </a:gs>
              <a:gs pos="100000">
                <a:schemeClr val="tx1"/>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8" name="Straight Connector 7">
            <a:extLst>
              <a:ext uri="{FF2B5EF4-FFF2-40B4-BE49-F238E27FC236}">
                <a16:creationId xmlns:a16="http://schemas.microsoft.com/office/drawing/2014/main" id="{DFEB3B6D-B8AE-4726-B830-C447FAD3394B}"/>
              </a:ext>
            </a:extLst>
          </p:cNvPr>
          <p:cNvCxnSpPr/>
          <p:nvPr userDrawn="1"/>
        </p:nvCxnSpPr>
        <p:spPr>
          <a:xfrm>
            <a:off x="1" y="6745288"/>
            <a:ext cx="12192000" cy="0"/>
          </a:xfrm>
          <a:prstGeom prst="line">
            <a:avLst/>
          </a:prstGeom>
          <a:ln w="19050">
            <a:solidFill>
              <a:srgbClr val="F47D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5712330"/>
      </p:ext>
    </p:extLst>
  </p:cSld>
  <p:clrMap bg1="dk2" tx1="lt1" bg2="dk1" tx2="lt2" accent1="accent1" accent2="accent2" accent3="accent3" accent4="accent4" accent5="accent5" accent6="accent6" hlink="hlink" folHlink="folHlink"/>
  <p:sldLayoutIdLst>
    <p:sldLayoutId id="2147484655" r:id="rId1"/>
    <p:sldLayoutId id="2147484656" r:id="rId2"/>
    <p:sldLayoutId id="2147484663" r:id="rId3"/>
    <p:sldLayoutId id="2147484657" r:id="rId4"/>
    <p:sldLayoutId id="2147484658" r:id="rId5"/>
    <p:sldLayoutId id="2147484664" r:id="rId6"/>
    <p:sldLayoutId id="2147484659" r:id="rId7"/>
    <p:sldLayoutId id="2147484667" r:id="rId8"/>
    <p:sldLayoutId id="2147484660" r:id="rId9"/>
    <p:sldLayoutId id="2147484665" r:id="rId10"/>
    <p:sldLayoutId id="2147484661" r:id="rId11"/>
    <p:sldLayoutId id="2147484666" r:id="rId12"/>
    <p:sldLayoutId id="2147484662" r:id="rId13"/>
  </p:sldLayoutIdLst>
  <p:txStyles>
    <p:titleStyle>
      <a:lvl1pPr algn="l" rtl="0" eaLnBrk="1" fontAlgn="base" hangingPunct="1">
        <a:spcBef>
          <a:spcPct val="0"/>
        </a:spcBef>
        <a:spcAft>
          <a:spcPct val="0"/>
        </a:spcAft>
        <a:defRPr sz="3600" b="1">
          <a:solidFill>
            <a:schemeClr val="bg2"/>
          </a:solidFill>
          <a:latin typeface="Calibri" panose="020F0502020204030204" pitchFamily="34" charset="0"/>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500" b="1">
          <a:solidFill>
            <a:schemeClr val="tx2"/>
          </a:solidFill>
          <a:latin typeface="Arial" charset="0"/>
        </a:defRPr>
      </a:lvl6pPr>
      <a:lvl7pPr marL="914400" algn="l" rtl="0" eaLnBrk="1" fontAlgn="base" hangingPunct="1">
        <a:spcBef>
          <a:spcPct val="0"/>
        </a:spcBef>
        <a:spcAft>
          <a:spcPct val="0"/>
        </a:spcAft>
        <a:defRPr sz="3500" b="1">
          <a:solidFill>
            <a:schemeClr val="tx2"/>
          </a:solidFill>
          <a:latin typeface="Arial" charset="0"/>
        </a:defRPr>
      </a:lvl7pPr>
      <a:lvl8pPr marL="1371600" algn="l" rtl="0" eaLnBrk="1" fontAlgn="base" hangingPunct="1">
        <a:spcBef>
          <a:spcPct val="0"/>
        </a:spcBef>
        <a:spcAft>
          <a:spcPct val="0"/>
        </a:spcAft>
        <a:defRPr sz="3500" b="1">
          <a:solidFill>
            <a:schemeClr val="tx2"/>
          </a:solidFill>
          <a:latin typeface="Arial" charset="0"/>
        </a:defRPr>
      </a:lvl8pPr>
      <a:lvl9pPr marL="1828800" algn="l" rtl="0" eaLnBrk="1" fontAlgn="base" hangingPunct="1">
        <a:spcBef>
          <a:spcPct val="0"/>
        </a:spcBef>
        <a:spcAft>
          <a:spcPct val="0"/>
        </a:spcAft>
        <a:defRPr sz="3500" b="1">
          <a:solidFill>
            <a:schemeClr val="tx2"/>
          </a:solidFill>
          <a:latin typeface="Arial" charset="0"/>
        </a:defRPr>
      </a:lvl9pPr>
    </p:titleStyle>
    <p:body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permissions@clinicaloptions.co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clinicaloptions.com/"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3" Type="http://schemas.openxmlformats.org/officeDocument/2006/relationships/hyperlink" Target="https://www.clinicaloptions.com/oncology" TargetMode="External"/><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7">
            <a:extLst>
              <a:ext uri="{FF2B5EF4-FFF2-40B4-BE49-F238E27FC236}">
                <a16:creationId xmlns:a16="http://schemas.microsoft.com/office/drawing/2014/main" id="{0E81FCD2-40DC-4171-ABA4-037A09681174}"/>
              </a:ext>
            </a:extLst>
          </p:cNvPr>
          <p:cNvSpPr>
            <a:spLocks noGrp="1" noChangeArrowheads="1"/>
          </p:cNvSpPr>
          <p:nvPr>
            <p:ph type="ctrTitle"/>
          </p:nvPr>
        </p:nvSpPr>
        <p:spPr/>
        <p:txBody>
          <a:bodyPr>
            <a:normAutofit/>
          </a:bodyPr>
          <a:lstStyle/>
          <a:p>
            <a:pPr eaLnBrk="1" hangingPunct="1"/>
            <a:r>
              <a:rPr lang="en-US" altLang="en-US" sz="4000" dirty="0"/>
              <a:t>Advances in Management in NMIBC and MIBC</a:t>
            </a:r>
            <a:endParaRPr lang="en-US" altLang="en-US" sz="4000" dirty="0">
              <a:highlight>
                <a:srgbClr val="FFFF00"/>
              </a:highlight>
            </a:endParaRPr>
          </a:p>
        </p:txBody>
      </p:sp>
      <p:sp>
        <p:nvSpPr>
          <p:cNvPr id="3" name="Text Box 19">
            <a:extLst>
              <a:ext uri="{FF2B5EF4-FFF2-40B4-BE49-F238E27FC236}">
                <a16:creationId xmlns:a16="http://schemas.microsoft.com/office/drawing/2014/main" id="{9DFD3646-BB5F-1472-CAFB-3401E3E841EB}"/>
              </a:ext>
            </a:extLst>
          </p:cNvPr>
          <p:cNvSpPr txBox="1">
            <a:spLocks noChangeArrowheads="1"/>
          </p:cNvSpPr>
          <p:nvPr/>
        </p:nvSpPr>
        <p:spPr bwMode="auto">
          <a:xfrm>
            <a:off x="5451676" y="1227881"/>
            <a:ext cx="6626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r">
              <a:lnSpc>
                <a:spcPct val="100000"/>
              </a:lnSpc>
              <a:spcBef>
                <a:spcPct val="0"/>
              </a:spcBef>
              <a:spcAft>
                <a:spcPct val="0"/>
              </a:spcAft>
              <a:buClrTx/>
              <a:buFont typeface="Arial" panose="020B0604020202020204" pitchFamily="34" charset="0"/>
              <a:buNone/>
            </a:pPr>
            <a:r>
              <a:rPr lang="en-US" altLang="en-US" sz="1200" b="0" dirty="0">
                <a:solidFill>
                  <a:schemeClr val="bg2"/>
                </a:solidFill>
                <a:latin typeface="Calibri" panose="020F0502020204030204" pitchFamily="34" charset="0"/>
              </a:rPr>
              <a:t>Provided by the National Comprehensive Cancer Network in partnership with Clinical Care Options,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17725"/>
          <a:stretch/>
        </p:blipFill>
        <p:spPr>
          <a:xfrm>
            <a:off x="946628" y="1459149"/>
            <a:ext cx="9741583" cy="4406630"/>
          </a:xfrm>
          <a:prstGeom prst="rect">
            <a:avLst/>
          </a:prstGeom>
        </p:spPr>
      </p:pic>
      <p:pic>
        <p:nvPicPr>
          <p:cNvPr id="5" name="Picture 4">
            <a:extLst>
              <a:ext uri="{FF2B5EF4-FFF2-40B4-BE49-F238E27FC236}">
                <a16:creationId xmlns:a16="http://schemas.microsoft.com/office/drawing/2014/main" id="{E4231869-2FEE-3D82-38BD-8D1FED3C35D3}"/>
              </a:ext>
            </a:extLst>
          </p:cNvPr>
          <p:cNvPicPr>
            <a:picLocks noChangeAspect="1"/>
          </p:cNvPicPr>
          <p:nvPr/>
        </p:nvPicPr>
        <p:blipFill>
          <a:blip r:embed="rId4"/>
          <a:stretch>
            <a:fillRect/>
          </a:stretch>
        </p:blipFill>
        <p:spPr>
          <a:xfrm>
            <a:off x="749829" y="302683"/>
            <a:ext cx="9896475" cy="952500"/>
          </a:xfrm>
          <a:prstGeom prst="rect">
            <a:avLst/>
          </a:prstGeom>
        </p:spPr>
      </p:pic>
      <p:sp>
        <p:nvSpPr>
          <p:cNvPr id="6" name="Text Box 15">
            <a:extLst>
              <a:ext uri="{FF2B5EF4-FFF2-40B4-BE49-F238E27FC236}">
                <a16:creationId xmlns:a16="http://schemas.microsoft.com/office/drawing/2014/main" id="{471BA56D-A879-46F8-022A-866A7D14895E}"/>
              </a:ext>
            </a:extLst>
          </p:cNvPr>
          <p:cNvSpPr txBox="1">
            <a:spLocks noChangeArrowheads="1"/>
          </p:cNvSpPr>
          <p:nvPr/>
        </p:nvSpPr>
        <p:spPr bwMode="auto">
          <a:xfrm>
            <a:off x="416381" y="6195879"/>
            <a:ext cx="11445420" cy="461665"/>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Referenced with permission from the NCCN Clinical Practice Guidelines in Oncology (NCCN Guidelines®) for Bladder Cancer V1.2023. © National Comprehensive Cancer Network, Inc 2023. All rights reserved. Accessed April 10, 2023. To view the most recent and complete version of the guideline, go online to nccn.org.</a:t>
            </a:r>
          </a:p>
        </p:txBody>
      </p:sp>
    </p:spTree>
    <p:extLst>
      <p:ext uri="{BB962C8B-B14F-4D97-AF65-F5344CB8AC3E}">
        <p14:creationId xmlns:p14="http://schemas.microsoft.com/office/powerpoint/2010/main" val="2079468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8152-C951-4766-948B-164957946B25}"/>
              </a:ext>
            </a:extLst>
          </p:cNvPr>
          <p:cNvSpPr>
            <a:spLocks noGrp="1"/>
          </p:cNvSpPr>
          <p:nvPr>
            <p:ph type="title"/>
          </p:nvPr>
        </p:nvSpPr>
        <p:spPr/>
        <p:txBody>
          <a:bodyPr/>
          <a:lstStyle/>
          <a:p>
            <a:r>
              <a:rPr lang="en-US" dirty="0"/>
              <a:t>SWOG S0337: Intravesical Gemcitabine vs Saline in </a:t>
            </a:r>
            <a:br>
              <a:rPr lang="en-US" dirty="0"/>
            </a:br>
            <a:r>
              <a:rPr lang="en-US" dirty="0"/>
              <a:t>Low-Grade NMIBC </a:t>
            </a:r>
          </a:p>
        </p:txBody>
      </p:sp>
      <p:sp>
        <p:nvSpPr>
          <p:cNvPr id="6" name="Text Placeholder 3">
            <a:extLst>
              <a:ext uri="{FF2B5EF4-FFF2-40B4-BE49-F238E27FC236}">
                <a16:creationId xmlns:a16="http://schemas.microsoft.com/office/drawing/2014/main" id="{05AE6E95-9F88-6C41-9C85-BB3EA340DDBA}"/>
              </a:ext>
            </a:extLst>
          </p:cNvPr>
          <p:cNvSpPr>
            <a:spLocks noGrp="1"/>
          </p:cNvSpPr>
          <p:nvPr>
            <p:ph idx="1"/>
          </p:nvPr>
        </p:nvSpPr>
        <p:spPr/>
        <p:txBody>
          <a:bodyPr/>
          <a:lstStyle/>
          <a:p>
            <a:pPr defTabSz="685783" fontAlgn="auto">
              <a:spcAft>
                <a:spcPts val="0"/>
              </a:spcAft>
              <a:defRPr/>
            </a:pPr>
            <a:r>
              <a:rPr lang="en-US" sz="2000" b="0" dirty="0"/>
              <a:t>Multicenter randomized, double-blind trial, N = 406</a:t>
            </a:r>
          </a:p>
          <a:p>
            <a:pPr defTabSz="685783" fontAlgn="auto">
              <a:spcAft>
                <a:spcPts val="0"/>
              </a:spcAft>
              <a:defRPr/>
            </a:pPr>
            <a:r>
              <a:rPr lang="en-US" sz="2000" b="0" dirty="0"/>
              <a:t>Suspected </a:t>
            </a:r>
            <a:r>
              <a:rPr lang="en-US" sz="2000" dirty="0"/>
              <a:t>low grade</a:t>
            </a:r>
            <a:r>
              <a:rPr lang="en-US" sz="2000" b="0" dirty="0"/>
              <a:t> (had some high-grade tumors)</a:t>
            </a:r>
          </a:p>
        </p:txBody>
      </p:sp>
      <p:sp>
        <p:nvSpPr>
          <p:cNvPr id="7" name="Text Box 15">
            <a:extLst>
              <a:ext uri="{FF2B5EF4-FFF2-40B4-BE49-F238E27FC236}">
                <a16:creationId xmlns:a16="http://schemas.microsoft.com/office/drawing/2014/main" id="{EC2961B5-BC55-40BA-B160-17A27664A644}"/>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Messing. JAMA. 2018;319:1880.</a:t>
            </a:r>
          </a:p>
        </p:txBody>
      </p:sp>
      <p:sp>
        <p:nvSpPr>
          <p:cNvPr id="3" name="TextBox 2">
            <a:extLst>
              <a:ext uri="{FF2B5EF4-FFF2-40B4-BE49-F238E27FC236}">
                <a16:creationId xmlns:a16="http://schemas.microsoft.com/office/drawing/2014/main" id="{6AE22E53-005A-447B-947C-6D7BA5F628EF}"/>
              </a:ext>
            </a:extLst>
          </p:cNvPr>
          <p:cNvSpPr txBox="1"/>
          <p:nvPr/>
        </p:nvSpPr>
        <p:spPr bwMode="auto">
          <a:xfrm>
            <a:off x="5111825" y="2183575"/>
            <a:ext cx="22513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Time to Recurrence</a:t>
            </a:r>
          </a:p>
        </p:txBody>
      </p:sp>
      <p:sp>
        <p:nvSpPr>
          <p:cNvPr id="11" name="TextBox 10">
            <a:extLst>
              <a:ext uri="{FF2B5EF4-FFF2-40B4-BE49-F238E27FC236}">
                <a16:creationId xmlns:a16="http://schemas.microsoft.com/office/drawing/2014/main" id="{C0BE72D0-234C-44DF-BAE9-2FEAC6C9C710}"/>
              </a:ext>
            </a:extLst>
          </p:cNvPr>
          <p:cNvSpPr txBox="1"/>
          <p:nvPr/>
        </p:nvSpPr>
        <p:spPr bwMode="auto">
          <a:xfrm>
            <a:off x="7167213" y="2483653"/>
            <a:ext cx="41280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With Low-Grade Disease</a:t>
            </a:r>
          </a:p>
        </p:txBody>
      </p:sp>
      <p:sp>
        <p:nvSpPr>
          <p:cNvPr id="12" name="TextBox 11">
            <a:extLst>
              <a:ext uri="{FF2B5EF4-FFF2-40B4-BE49-F238E27FC236}">
                <a16:creationId xmlns:a16="http://schemas.microsoft.com/office/drawing/2014/main" id="{2B2B1A25-D806-4207-B3E7-33AF4F641D04}"/>
              </a:ext>
            </a:extLst>
          </p:cNvPr>
          <p:cNvSpPr txBox="1"/>
          <p:nvPr/>
        </p:nvSpPr>
        <p:spPr bwMode="auto">
          <a:xfrm>
            <a:off x="2754309" y="2466820"/>
            <a:ext cx="25008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All Randomized Patients</a:t>
            </a:r>
          </a:p>
        </p:txBody>
      </p:sp>
      <p:sp>
        <p:nvSpPr>
          <p:cNvPr id="14" name="TextBox 13">
            <a:extLst>
              <a:ext uri="{FF2B5EF4-FFF2-40B4-BE49-F238E27FC236}">
                <a16:creationId xmlns:a16="http://schemas.microsoft.com/office/drawing/2014/main" id="{BBDD034F-8699-4609-9845-0BCAC387D895}"/>
              </a:ext>
            </a:extLst>
          </p:cNvPr>
          <p:cNvSpPr txBox="1"/>
          <p:nvPr/>
        </p:nvSpPr>
        <p:spPr bwMode="auto">
          <a:xfrm>
            <a:off x="1968692" y="584043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171</a:t>
            </a:r>
          </a:p>
        </p:txBody>
      </p:sp>
      <p:sp>
        <p:nvSpPr>
          <p:cNvPr id="15" name="TextBox 14">
            <a:extLst>
              <a:ext uri="{FF2B5EF4-FFF2-40B4-BE49-F238E27FC236}">
                <a16:creationId xmlns:a16="http://schemas.microsoft.com/office/drawing/2014/main" id="{51AF3E2D-BCFC-4F93-9175-47FEB3956449}"/>
              </a:ext>
            </a:extLst>
          </p:cNvPr>
          <p:cNvSpPr txBox="1"/>
          <p:nvPr/>
        </p:nvSpPr>
        <p:spPr bwMode="auto">
          <a:xfrm>
            <a:off x="2357392" y="584043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137</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155</a:t>
            </a:r>
          </a:p>
        </p:txBody>
      </p:sp>
      <p:sp>
        <p:nvSpPr>
          <p:cNvPr id="16" name="TextBox 15">
            <a:extLst>
              <a:ext uri="{FF2B5EF4-FFF2-40B4-BE49-F238E27FC236}">
                <a16:creationId xmlns:a16="http://schemas.microsoft.com/office/drawing/2014/main" id="{03330EEF-9C61-4F10-8F63-42E97DB61F1D}"/>
              </a:ext>
            </a:extLst>
          </p:cNvPr>
          <p:cNvSpPr txBox="1"/>
          <p:nvPr/>
        </p:nvSpPr>
        <p:spPr bwMode="auto">
          <a:xfrm>
            <a:off x="2782583" y="584043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141</a:t>
            </a:r>
          </a:p>
        </p:txBody>
      </p:sp>
      <p:sp>
        <p:nvSpPr>
          <p:cNvPr id="17" name="TextBox 16">
            <a:extLst>
              <a:ext uri="{FF2B5EF4-FFF2-40B4-BE49-F238E27FC236}">
                <a16:creationId xmlns:a16="http://schemas.microsoft.com/office/drawing/2014/main" id="{20B85E3E-1A72-4065-97B1-C409E5117830}"/>
              </a:ext>
            </a:extLst>
          </p:cNvPr>
          <p:cNvSpPr txBox="1"/>
          <p:nvPr/>
        </p:nvSpPr>
        <p:spPr bwMode="auto">
          <a:xfrm>
            <a:off x="3203329" y="584043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135</a:t>
            </a:r>
          </a:p>
        </p:txBody>
      </p:sp>
      <p:sp>
        <p:nvSpPr>
          <p:cNvPr id="18" name="TextBox 17">
            <a:extLst>
              <a:ext uri="{FF2B5EF4-FFF2-40B4-BE49-F238E27FC236}">
                <a16:creationId xmlns:a16="http://schemas.microsoft.com/office/drawing/2014/main" id="{F35DD056-0EA8-476F-91A0-733818F7F468}"/>
              </a:ext>
            </a:extLst>
          </p:cNvPr>
          <p:cNvSpPr txBox="1"/>
          <p:nvPr/>
        </p:nvSpPr>
        <p:spPr bwMode="auto">
          <a:xfrm>
            <a:off x="3998925" y="5840431"/>
            <a:ext cx="458780" cy="523220"/>
          </a:xfrm>
          <a:prstGeom prst="rect">
            <a:avLst/>
          </a:prstGeom>
          <a:solidFill>
            <a:schemeClr val="tx1"/>
          </a:solid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97</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118</a:t>
            </a:r>
          </a:p>
        </p:txBody>
      </p:sp>
      <p:sp>
        <p:nvSpPr>
          <p:cNvPr id="19" name="TextBox 18">
            <a:extLst>
              <a:ext uri="{FF2B5EF4-FFF2-40B4-BE49-F238E27FC236}">
                <a16:creationId xmlns:a16="http://schemas.microsoft.com/office/drawing/2014/main" id="{DB799705-C3F0-4638-8F9A-75A8E3FF3800}"/>
              </a:ext>
            </a:extLst>
          </p:cNvPr>
          <p:cNvSpPr txBox="1"/>
          <p:nvPr/>
        </p:nvSpPr>
        <p:spPr bwMode="auto">
          <a:xfrm>
            <a:off x="4431556" y="5840431"/>
            <a:ext cx="458780" cy="523220"/>
          </a:xfrm>
          <a:prstGeom prst="rect">
            <a:avLst/>
          </a:prstGeom>
          <a:solidFill>
            <a:schemeClr val="tx1"/>
          </a:solid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118</a:t>
            </a:r>
          </a:p>
        </p:txBody>
      </p:sp>
      <p:sp>
        <p:nvSpPr>
          <p:cNvPr id="20" name="TextBox 19">
            <a:extLst>
              <a:ext uri="{FF2B5EF4-FFF2-40B4-BE49-F238E27FC236}">
                <a16:creationId xmlns:a16="http://schemas.microsoft.com/office/drawing/2014/main" id="{9DC0CF5B-A38D-4448-A36E-03A4EFDAF31F}"/>
              </a:ext>
            </a:extLst>
          </p:cNvPr>
          <p:cNvSpPr txBox="1"/>
          <p:nvPr/>
        </p:nvSpPr>
        <p:spPr bwMode="auto">
          <a:xfrm>
            <a:off x="4840954" y="5840431"/>
            <a:ext cx="458780" cy="523220"/>
          </a:xfrm>
          <a:prstGeom prst="rect">
            <a:avLst/>
          </a:prstGeom>
          <a:solidFill>
            <a:schemeClr val="tx1"/>
          </a:solid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105</a:t>
            </a:r>
          </a:p>
        </p:txBody>
      </p:sp>
      <p:sp>
        <p:nvSpPr>
          <p:cNvPr id="21" name="TextBox 20">
            <a:extLst>
              <a:ext uri="{FF2B5EF4-FFF2-40B4-BE49-F238E27FC236}">
                <a16:creationId xmlns:a16="http://schemas.microsoft.com/office/drawing/2014/main" id="{5FCB5ADB-049D-4AA8-8D08-7454D0BC20E7}"/>
              </a:ext>
            </a:extLst>
          </p:cNvPr>
          <p:cNvSpPr txBox="1"/>
          <p:nvPr/>
        </p:nvSpPr>
        <p:spPr bwMode="auto">
          <a:xfrm>
            <a:off x="5293674" y="5828830"/>
            <a:ext cx="367408"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a:t>
            </a:r>
          </a:p>
        </p:txBody>
      </p:sp>
      <p:sp>
        <p:nvSpPr>
          <p:cNvPr id="22" name="TextBox 21">
            <a:extLst>
              <a:ext uri="{FF2B5EF4-FFF2-40B4-BE49-F238E27FC236}">
                <a16:creationId xmlns:a16="http://schemas.microsoft.com/office/drawing/2014/main" id="{416643F9-3AD7-429A-8EB1-BF98117D6114}"/>
              </a:ext>
            </a:extLst>
          </p:cNvPr>
          <p:cNvSpPr txBox="1"/>
          <p:nvPr/>
        </p:nvSpPr>
        <p:spPr bwMode="auto">
          <a:xfrm>
            <a:off x="283710" y="5590560"/>
            <a:ext cx="1506631" cy="307777"/>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at Risk, n</a:t>
            </a:r>
          </a:p>
        </p:txBody>
      </p:sp>
      <p:sp>
        <p:nvSpPr>
          <p:cNvPr id="23" name="TextBox 22">
            <a:extLst>
              <a:ext uri="{FF2B5EF4-FFF2-40B4-BE49-F238E27FC236}">
                <a16:creationId xmlns:a16="http://schemas.microsoft.com/office/drawing/2014/main" id="{4A1661AE-6C58-4FB3-84AC-8F75DAC5BD50}"/>
              </a:ext>
            </a:extLst>
          </p:cNvPr>
          <p:cNvSpPr txBox="1"/>
          <p:nvPr/>
        </p:nvSpPr>
        <p:spPr bwMode="auto">
          <a:xfrm>
            <a:off x="3601341" y="584043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123</a:t>
            </a:r>
          </a:p>
        </p:txBody>
      </p:sp>
      <p:sp>
        <p:nvSpPr>
          <p:cNvPr id="24" name="TextBox 23">
            <a:extLst>
              <a:ext uri="{FF2B5EF4-FFF2-40B4-BE49-F238E27FC236}">
                <a16:creationId xmlns:a16="http://schemas.microsoft.com/office/drawing/2014/main" id="{C82E74DD-7C59-4E61-9BC0-7E116FB54122}"/>
              </a:ext>
            </a:extLst>
          </p:cNvPr>
          <p:cNvSpPr txBox="1"/>
          <p:nvPr/>
        </p:nvSpPr>
        <p:spPr bwMode="auto">
          <a:xfrm>
            <a:off x="488919" y="5847723"/>
            <a:ext cx="1113831"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Saline</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Gemcitabine</a:t>
            </a:r>
          </a:p>
        </p:txBody>
      </p:sp>
      <p:sp>
        <p:nvSpPr>
          <p:cNvPr id="25" name="TextBox 24">
            <a:extLst>
              <a:ext uri="{FF2B5EF4-FFF2-40B4-BE49-F238E27FC236}">
                <a16:creationId xmlns:a16="http://schemas.microsoft.com/office/drawing/2014/main" id="{CAAF0BE9-2DB7-45F7-90AF-9720066771B9}"/>
              </a:ext>
            </a:extLst>
          </p:cNvPr>
          <p:cNvSpPr txBox="1"/>
          <p:nvPr/>
        </p:nvSpPr>
        <p:spPr bwMode="auto">
          <a:xfrm>
            <a:off x="6999147" y="588186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102</a:t>
            </a:r>
          </a:p>
        </p:txBody>
      </p:sp>
      <p:sp>
        <p:nvSpPr>
          <p:cNvPr id="26" name="TextBox 25">
            <a:extLst>
              <a:ext uri="{FF2B5EF4-FFF2-40B4-BE49-F238E27FC236}">
                <a16:creationId xmlns:a16="http://schemas.microsoft.com/office/drawing/2014/main" id="{3F2A32DE-9C06-45FB-83B6-61B48C9E6283}"/>
              </a:ext>
            </a:extLst>
          </p:cNvPr>
          <p:cNvSpPr txBox="1"/>
          <p:nvPr/>
        </p:nvSpPr>
        <p:spPr bwMode="auto">
          <a:xfrm>
            <a:off x="7411375" y="5881861"/>
            <a:ext cx="367408"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98</a:t>
            </a:r>
          </a:p>
        </p:txBody>
      </p:sp>
      <p:sp>
        <p:nvSpPr>
          <p:cNvPr id="27" name="TextBox 26">
            <a:extLst>
              <a:ext uri="{FF2B5EF4-FFF2-40B4-BE49-F238E27FC236}">
                <a16:creationId xmlns:a16="http://schemas.microsoft.com/office/drawing/2014/main" id="{7BFFD75C-20DA-4D5E-8DA5-42815DCA1F4C}"/>
              </a:ext>
            </a:extLst>
          </p:cNvPr>
          <p:cNvSpPr txBox="1"/>
          <p:nvPr/>
        </p:nvSpPr>
        <p:spPr bwMode="auto">
          <a:xfrm>
            <a:off x="7832736" y="5881861"/>
            <a:ext cx="367408"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90</a:t>
            </a:r>
          </a:p>
        </p:txBody>
      </p:sp>
      <p:sp>
        <p:nvSpPr>
          <p:cNvPr id="28" name="TextBox 27">
            <a:extLst>
              <a:ext uri="{FF2B5EF4-FFF2-40B4-BE49-F238E27FC236}">
                <a16:creationId xmlns:a16="http://schemas.microsoft.com/office/drawing/2014/main" id="{5C9E72FA-4B57-484B-A0DC-B3E739EE08D5}"/>
              </a:ext>
            </a:extLst>
          </p:cNvPr>
          <p:cNvSpPr txBox="1"/>
          <p:nvPr/>
        </p:nvSpPr>
        <p:spPr bwMode="auto">
          <a:xfrm>
            <a:off x="8232978" y="5881861"/>
            <a:ext cx="367408"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81</a:t>
            </a:r>
          </a:p>
        </p:txBody>
      </p:sp>
      <p:sp>
        <p:nvSpPr>
          <p:cNvPr id="29" name="TextBox 28">
            <a:extLst>
              <a:ext uri="{FF2B5EF4-FFF2-40B4-BE49-F238E27FC236}">
                <a16:creationId xmlns:a16="http://schemas.microsoft.com/office/drawing/2014/main" id="{03D9E30B-2477-44DF-8550-9E60941719A6}"/>
              </a:ext>
            </a:extLst>
          </p:cNvPr>
          <p:cNvSpPr txBox="1"/>
          <p:nvPr/>
        </p:nvSpPr>
        <p:spPr bwMode="auto">
          <a:xfrm>
            <a:off x="8652589" y="5881861"/>
            <a:ext cx="367408"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77</a:t>
            </a:r>
          </a:p>
        </p:txBody>
      </p:sp>
      <p:sp>
        <p:nvSpPr>
          <p:cNvPr id="30" name="TextBox 29">
            <a:extLst>
              <a:ext uri="{FF2B5EF4-FFF2-40B4-BE49-F238E27FC236}">
                <a16:creationId xmlns:a16="http://schemas.microsoft.com/office/drawing/2014/main" id="{79DAF579-4A0F-4C6E-84CA-00C010AED1F4}"/>
              </a:ext>
            </a:extLst>
          </p:cNvPr>
          <p:cNvSpPr txBox="1"/>
          <p:nvPr/>
        </p:nvSpPr>
        <p:spPr bwMode="auto">
          <a:xfrm>
            <a:off x="9480627" y="5881861"/>
            <a:ext cx="367409" cy="523220"/>
          </a:xfrm>
          <a:prstGeom prst="rect">
            <a:avLst/>
          </a:prstGeom>
          <a:solidFill>
            <a:schemeClr val="tx1"/>
          </a:solid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65</a:t>
            </a:r>
          </a:p>
        </p:txBody>
      </p:sp>
      <p:sp>
        <p:nvSpPr>
          <p:cNvPr id="31" name="TextBox 30">
            <a:extLst>
              <a:ext uri="{FF2B5EF4-FFF2-40B4-BE49-F238E27FC236}">
                <a16:creationId xmlns:a16="http://schemas.microsoft.com/office/drawing/2014/main" id="{E38D1FDC-C0D0-4F47-AB8A-83E8A2453332}"/>
              </a:ext>
            </a:extLst>
          </p:cNvPr>
          <p:cNvSpPr txBox="1"/>
          <p:nvPr/>
        </p:nvSpPr>
        <p:spPr bwMode="auto">
          <a:xfrm>
            <a:off x="9891081" y="5881861"/>
            <a:ext cx="367409" cy="523220"/>
          </a:xfrm>
          <a:prstGeom prst="rect">
            <a:avLst/>
          </a:prstGeom>
          <a:solidFill>
            <a:schemeClr val="tx1"/>
          </a:solid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63</a:t>
            </a:r>
          </a:p>
        </p:txBody>
      </p:sp>
      <p:sp>
        <p:nvSpPr>
          <p:cNvPr id="32" name="TextBox 31">
            <a:extLst>
              <a:ext uri="{FF2B5EF4-FFF2-40B4-BE49-F238E27FC236}">
                <a16:creationId xmlns:a16="http://schemas.microsoft.com/office/drawing/2014/main" id="{8E7F91DD-91AF-4A1E-BCA4-B3EB142D9F5B}"/>
              </a:ext>
            </a:extLst>
          </p:cNvPr>
          <p:cNvSpPr txBox="1"/>
          <p:nvPr/>
        </p:nvSpPr>
        <p:spPr bwMode="auto">
          <a:xfrm>
            <a:off x="10299706" y="5881861"/>
            <a:ext cx="367409" cy="523220"/>
          </a:xfrm>
          <a:prstGeom prst="rect">
            <a:avLst/>
          </a:prstGeom>
          <a:solidFill>
            <a:schemeClr val="tx1"/>
          </a:solid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47</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61</a:t>
            </a:r>
          </a:p>
        </p:txBody>
      </p:sp>
      <p:sp>
        <p:nvSpPr>
          <p:cNvPr id="33" name="TextBox 32">
            <a:extLst>
              <a:ext uri="{FF2B5EF4-FFF2-40B4-BE49-F238E27FC236}">
                <a16:creationId xmlns:a16="http://schemas.microsoft.com/office/drawing/2014/main" id="{D9F498F5-D344-4569-B477-0FE28D207436}"/>
              </a:ext>
            </a:extLst>
          </p:cNvPr>
          <p:cNvSpPr txBox="1"/>
          <p:nvPr/>
        </p:nvSpPr>
        <p:spPr bwMode="auto">
          <a:xfrm>
            <a:off x="10708821" y="5881861"/>
            <a:ext cx="367408" cy="523220"/>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43</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55</a:t>
            </a:r>
          </a:p>
        </p:txBody>
      </p:sp>
      <p:sp>
        <p:nvSpPr>
          <p:cNvPr id="34" name="TextBox 33">
            <a:extLst>
              <a:ext uri="{FF2B5EF4-FFF2-40B4-BE49-F238E27FC236}">
                <a16:creationId xmlns:a16="http://schemas.microsoft.com/office/drawing/2014/main" id="{3057B4EC-00F4-429B-8FC0-6C92FB44D58F}"/>
              </a:ext>
            </a:extLst>
          </p:cNvPr>
          <p:cNvSpPr txBox="1"/>
          <p:nvPr/>
        </p:nvSpPr>
        <p:spPr bwMode="auto">
          <a:xfrm>
            <a:off x="9050538" y="5881861"/>
            <a:ext cx="367408"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56</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68</a:t>
            </a:r>
          </a:p>
        </p:txBody>
      </p:sp>
      <p:sp>
        <p:nvSpPr>
          <p:cNvPr id="35" name="TextBox 34">
            <a:extLst>
              <a:ext uri="{FF2B5EF4-FFF2-40B4-BE49-F238E27FC236}">
                <a16:creationId xmlns:a16="http://schemas.microsoft.com/office/drawing/2014/main" id="{2C8D9802-9FB9-426E-ADD6-DFC779330904}"/>
              </a:ext>
            </a:extLst>
          </p:cNvPr>
          <p:cNvSpPr txBox="1"/>
          <p:nvPr/>
        </p:nvSpPr>
        <p:spPr bwMode="auto">
          <a:xfrm>
            <a:off x="5986031" y="5900550"/>
            <a:ext cx="1113831"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Saline</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Gemcitabine</a:t>
            </a:r>
          </a:p>
        </p:txBody>
      </p:sp>
      <p:sp>
        <p:nvSpPr>
          <p:cNvPr id="36" name="TextBox 35">
            <a:extLst>
              <a:ext uri="{FF2B5EF4-FFF2-40B4-BE49-F238E27FC236}">
                <a16:creationId xmlns:a16="http://schemas.microsoft.com/office/drawing/2014/main" id="{1A1EBF7F-4FB8-4225-9059-D7E08234EE45}"/>
              </a:ext>
            </a:extLst>
          </p:cNvPr>
          <p:cNvSpPr txBox="1"/>
          <p:nvPr/>
        </p:nvSpPr>
        <p:spPr bwMode="auto">
          <a:xfrm>
            <a:off x="5876246" y="5674942"/>
            <a:ext cx="1506631" cy="307777"/>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at Risk, n</a:t>
            </a:r>
          </a:p>
        </p:txBody>
      </p:sp>
      <p:sp>
        <p:nvSpPr>
          <p:cNvPr id="37" name="TextBox 36">
            <a:extLst>
              <a:ext uri="{FF2B5EF4-FFF2-40B4-BE49-F238E27FC236}">
                <a16:creationId xmlns:a16="http://schemas.microsoft.com/office/drawing/2014/main" id="{4215532F-FDD7-4737-9489-EF61AB292EB4}"/>
              </a:ext>
            </a:extLst>
          </p:cNvPr>
          <p:cNvSpPr txBox="1"/>
          <p:nvPr/>
        </p:nvSpPr>
        <p:spPr bwMode="auto">
          <a:xfrm rot="16200000">
            <a:off x="-7118" y="3908952"/>
            <a:ext cx="2604431" cy="369332"/>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Probability of Recurrence</a:t>
            </a:r>
          </a:p>
        </p:txBody>
      </p:sp>
      <p:sp>
        <p:nvSpPr>
          <p:cNvPr id="38" name="TextBox 37">
            <a:extLst>
              <a:ext uri="{FF2B5EF4-FFF2-40B4-BE49-F238E27FC236}">
                <a16:creationId xmlns:a16="http://schemas.microsoft.com/office/drawing/2014/main" id="{F2DDA6A8-95D3-4BF7-B39A-95A1F84A8CE8}"/>
              </a:ext>
            </a:extLst>
          </p:cNvPr>
          <p:cNvSpPr txBox="1"/>
          <p:nvPr/>
        </p:nvSpPr>
        <p:spPr bwMode="auto">
          <a:xfrm rot="16200000">
            <a:off x="5392198" y="3884408"/>
            <a:ext cx="2604431" cy="369332"/>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Probability of Recurrence</a:t>
            </a:r>
          </a:p>
        </p:txBody>
      </p:sp>
      <p:sp>
        <p:nvSpPr>
          <p:cNvPr id="39" name="TextBox 38">
            <a:extLst>
              <a:ext uri="{FF2B5EF4-FFF2-40B4-BE49-F238E27FC236}">
                <a16:creationId xmlns:a16="http://schemas.microsoft.com/office/drawing/2014/main" id="{8C695830-8F31-4770-A2F1-C10F1BCAE486}"/>
              </a:ext>
            </a:extLst>
          </p:cNvPr>
          <p:cNvSpPr txBox="1"/>
          <p:nvPr/>
        </p:nvSpPr>
        <p:spPr bwMode="auto">
          <a:xfrm>
            <a:off x="1860499" y="2906886"/>
            <a:ext cx="2853666" cy="307777"/>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HR: 0.66 (95% CI: 0.48-0.90;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&lt;.001)</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 name="TextBox 39">
            <a:extLst>
              <a:ext uri="{FF2B5EF4-FFF2-40B4-BE49-F238E27FC236}">
                <a16:creationId xmlns:a16="http://schemas.microsoft.com/office/drawing/2014/main" id="{6447547B-C203-487E-8CCC-60564CBAAEB9}"/>
              </a:ext>
            </a:extLst>
          </p:cNvPr>
          <p:cNvSpPr txBox="1"/>
          <p:nvPr/>
        </p:nvSpPr>
        <p:spPr bwMode="auto">
          <a:xfrm>
            <a:off x="7248168" y="2892007"/>
            <a:ext cx="2853666" cy="307777"/>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HR: 0.53 (95% CI: 0.35-0.81;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&lt;.001)</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1" name="TextBox 40">
            <a:extLst>
              <a:ext uri="{FF2B5EF4-FFF2-40B4-BE49-F238E27FC236}">
                <a16:creationId xmlns:a16="http://schemas.microsoft.com/office/drawing/2014/main" id="{8AEC2997-841A-45E4-9CA7-D3AC465CBFA3}"/>
              </a:ext>
            </a:extLst>
          </p:cNvPr>
          <p:cNvSpPr txBox="1"/>
          <p:nvPr/>
        </p:nvSpPr>
        <p:spPr bwMode="auto">
          <a:xfrm>
            <a:off x="8245537" y="5512529"/>
            <a:ext cx="1763485" cy="369332"/>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Days</a:t>
            </a:r>
          </a:p>
        </p:txBody>
      </p:sp>
      <p:sp>
        <p:nvSpPr>
          <p:cNvPr id="44" name="TextBox 43">
            <a:extLst>
              <a:ext uri="{FF2B5EF4-FFF2-40B4-BE49-F238E27FC236}">
                <a16:creationId xmlns:a16="http://schemas.microsoft.com/office/drawing/2014/main" id="{61248444-267C-4B44-B147-D751D7B0A3EB}"/>
              </a:ext>
            </a:extLst>
          </p:cNvPr>
          <p:cNvSpPr txBox="1"/>
          <p:nvPr/>
        </p:nvSpPr>
        <p:spPr bwMode="auto">
          <a:xfrm>
            <a:off x="2864369" y="5531218"/>
            <a:ext cx="1763485" cy="369332"/>
          </a:xfrm>
          <a:prstGeom prst="rect">
            <a:avLst/>
          </a:prstGeom>
          <a:solidFill>
            <a:schemeClr val="tx1"/>
          </a:solidFill>
          <a:ln>
            <a:noFill/>
          </a:ln>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Days</a:t>
            </a:r>
          </a:p>
        </p:txBody>
      </p:sp>
      <p:sp>
        <p:nvSpPr>
          <p:cNvPr id="13" name="TextBox 12">
            <a:extLst>
              <a:ext uri="{FF2B5EF4-FFF2-40B4-BE49-F238E27FC236}">
                <a16:creationId xmlns:a16="http://schemas.microsoft.com/office/drawing/2014/main" id="{1281648B-0C64-4BB4-ACE9-C8DB775031BB}"/>
              </a:ext>
            </a:extLst>
          </p:cNvPr>
          <p:cNvSpPr txBox="1"/>
          <p:nvPr/>
        </p:nvSpPr>
        <p:spPr bwMode="auto">
          <a:xfrm>
            <a:off x="1523807" y="5840431"/>
            <a:ext cx="458780" cy="523220"/>
          </a:xfrm>
          <a:prstGeom prst="rect">
            <a:avLst/>
          </a:prstGeom>
          <a:solidFill>
            <a:schemeClr val="tx1"/>
          </a:solid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205</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201</a:t>
            </a:r>
          </a:p>
        </p:txBody>
      </p:sp>
      <p:sp>
        <p:nvSpPr>
          <p:cNvPr id="4" name="Freeform: Shape 3">
            <a:extLst>
              <a:ext uri="{FF2B5EF4-FFF2-40B4-BE49-F238E27FC236}">
                <a16:creationId xmlns:a16="http://schemas.microsoft.com/office/drawing/2014/main" id="{2B41DD13-2B21-4CCA-A6F8-47487EB96F72}"/>
              </a:ext>
            </a:extLst>
          </p:cNvPr>
          <p:cNvSpPr/>
          <p:nvPr/>
        </p:nvSpPr>
        <p:spPr bwMode="auto">
          <a:xfrm>
            <a:off x="1768810" y="2845611"/>
            <a:ext cx="4124798" cy="2475970"/>
          </a:xfrm>
          <a:custGeom>
            <a:avLst/>
            <a:gdLst>
              <a:gd name="connsiteX0" fmla="*/ 0 w 4124798"/>
              <a:gd name="connsiteY0" fmla="*/ 0 h 2475970"/>
              <a:gd name="connsiteX1" fmla="*/ 0 w 4124798"/>
              <a:gd name="connsiteY1" fmla="*/ 2475970 h 2475970"/>
              <a:gd name="connsiteX2" fmla="*/ 4124798 w 4124798"/>
              <a:gd name="connsiteY2" fmla="*/ 2475970 h 2475970"/>
            </a:gdLst>
            <a:ahLst/>
            <a:cxnLst>
              <a:cxn ang="0">
                <a:pos x="connsiteX0" y="connsiteY0"/>
              </a:cxn>
              <a:cxn ang="0">
                <a:pos x="connsiteX1" y="connsiteY1"/>
              </a:cxn>
              <a:cxn ang="0">
                <a:pos x="connsiteX2" y="connsiteY2"/>
              </a:cxn>
            </a:cxnLst>
            <a:rect l="l" t="t" r="r" b="b"/>
            <a:pathLst>
              <a:path w="4124798" h="2475970">
                <a:moveTo>
                  <a:pt x="0" y="0"/>
                </a:moveTo>
                <a:lnTo>
                  <a:pt x="0" y="2475970"/>
                </a:lnTo>
                <a:lnTo>
                  <a:pt x="4124798" y="2475970"/>
                </a:lnTo>
              </a:path>
            </a:pathLst>
          </a:custGeom>
          <a:noFill/>
          <a:ln w="28575">
            <a:solidFill>
              <a:schemeClr val="bg1"/>
            </a:solidFill>
            <a:miter lim="800000"/>
            <a:headEnd/>
            <a:tailEnd/>
          </a:ln>
        </p:spPr>
        <p:txBody>
          <a:bodyPr rtlCol="0" anchor="ctr"/>
          <a:lstStyle/>
          <a:p>
            <a:pPr algn="ctr"/>
            <a:endParaRPr lang="en-US" dirty="0"/>
          </a:p>
        </p:txBody>
      </p:sp>
      <p:cxnSp>
        <p:nvCxnSpPr>
          <p:cNvPr id="9" name="Straight Connector 8">
            <a:extLst>
              <a:ext uri="{FF2B5EF4-FFF2-40B4-BE49-F238E27FC236}">
                <a16:creationId xmlns:a16="http://schemas.microsoft.com/office/drawing/2014/main" id="{FF3AE818-63CE-40BD-AA79-C206CB5678B6}"/>
              </a:ext>
            </a:extLst>
          </p:cNvPr>
          <p:cNvCxnSpPr/>
          <p:nvPr/>
        </p:nvCxnSpPr>
        <p:spPr bwMode="auto">
          <a:xfrm>
            <a:off x="1692459" y="2845612"/>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2C3E3265-A732-4DF5-B97B-90AB79362104}"/>
              </a:ext>
            </a:extLst>
          </p:cNvPr>
          <p:cNvCxnSpPr/>
          <p:nvPr/>
        </p:nvCxnSpPr>
        <p:spPr bwMode="auto">
          <a:xfrm>
            <a:off x="1692459" y="3258273"/>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B1174B46-853E-4993-97BD-219159A27D45}"/>
              </a:ext>
            </a:extLst>
          </p:cNvPr>
          <p:cNvCxnSpPr/>
          <p:nvPr/>
        </p:nvCxnSpPr>
        <p:spPr bwMode="auto">
          <a:xfrm>
            <a:off x="1692459" y="3670934"/>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9B5B5955-EC67-48E4-8897-15C329F43E3B}"/>
              </a:ext>
            </a:extLst>
          </p:cNvPr>
          <p:cNvCxnSpPr/>
          <p:nvPr/>
        </p:nvCxnSpPr>
        <p:spPr bwMode="auto">
          <a:xfrm>
            <a:off x="1692459" y="4083595"/>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5EEA74B-822E-4EB7-A657-BE4C156D3E37}"/>
              </a:ext>
            </a:extLst>
          </p:cNvPr>
          <p:cNvCxnSpPr/>
          <p:nvPr/>
        </p:nvCxnSpPr>
        <p:spPr bwMode="auto">
          <a:xfrm>
            <a:off x="1692459" y="4496256"/>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3508B84-EDE1-4DB2-A22D-8AFF92BB65B8}"/>
              </a:ext>
            </a:extLst>
          </p:cNvPr>
          <p:cNvCxnSpPr/>
          <p:nvPr/>
        </p:nvCxnSpPr>
        <p:spPr bwMode="auto">
          <a:xfrm>
            <a:off x="1692459" y="4932566"/>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3156A902-4F85-4F5F-A741-F5BF3FC37626}"/>
              </a:ext>
            </a:extLst>
          </p:cNvPr>
          <p:cNvCxnSpPr/>
          <p:nvPr/>
        </p:nvCxnSpPr>
        <p:spPr bwMode="auto">
          <a:xfrm>
            <a:off x="1692459" y="5321580"/>
            <a:ext cx="90894"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828A36A5-E483-49C7-A1F5-F6C1500B5908}"/>
              </a:ext>
            </a:extLst>
          </p:cNvPr>
          <p:cNvCxnSpPr>
            <a:cxnSpLocks/>
            <a:endCxn id="4" idx="1"/>
          </p:cNvCxnSpPr>
          <p:nvPr/>
        </p:nvCxnSpPr>
        <p:spPr bwMode="auto">
          <a:xfrm flipV="1">
            <a:off x="1768810"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A53ECF00-9631-4353-BC93-A4CD1A049FA3}"/>
              </a:ext>
            </a:extLst>
          </p:cNvPr>
          <p:cNvCxnSpPr>
            <a:cxnSpLocks/>
          </p:cNvCxnSpPr>
          <p:nvPr/>
        </p:nvCxnSpPr>
        <p:spPr bwMode="auto">
          <a:xfrm flipV="1">
            <a:off x="2183289"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46FBD28C-DC2B-46BB-A438-C2188B9D6988}"/>
              </a:ext>
            </a:extLst>
          </p:cNvPr>
          <p:cNvCxnSpPr>
            <a:cxnSpLocks/>
          </p:cNvCxnSpPr>
          <p:nvPr/>
        </p:nvCxnSpPr>
        <p:spPr bwMode="auto">
          <a:xfrm flipV="1">
            <a:off x="2594941"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79BDDD8D-50C8-4BB6-8CE9-9966CE9D887F}"/>
              </a:ext>
            </a:extLst>
          </p:cNvPr>
          <p:cNvCxnSpPr>
            <a:cxnSpLocks/>
          </p:cNvCxnSpPr>
          <p:nvPr/>
        </p:nvCxnSpPr>
        <p:spPr bwMode="auto">
          <a:xfrm flipV="1">
            <a:off x="3006593"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CF41DFA6-A775-43ED-8AC4-B09B7D001145}"/>
              </a:ext>
            </a:extLst>
          </p:cNvPr>
          <p:cNvCxnSpPr>
            <a:cxnSpLocks/>
          </p:cNvCxnSpPr>
          <p:nvPr/>
        </p:nvCxnSpPr>
        <p:spPr bwMode="auto">
          <a:xfrm flipV="1">
            <a:off x="3418245"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4415540F-98C3-426E-8FB2-ED44D66BDF36}"/>
              </a:ext>
            </a:extLst>
          </p:cNvPr>
          <p:cNvCxnSpPr>
            <a:cxnSpLocks/>
          </p:cNvCxnSpPr>
          <p:nvPr/>
        </p:nvCxnSpPr>
        <p:spPr bwMode="auto">
          <a:xfrm flipV="1">
            <a:off x="3829897"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6DC3CDEE-F952-4E51-A19F-427CCC15351B}"/>
              </a:ext>
            </a:extLst>
          </p:cNvPr>
          <p:cNvCxnSpPr>
            <a:cxnSpLocks/>
          </p:cNvCxnSpPr>
          <p:nvPr/>
        </p:nvCxnSpPr>
        <p:spPr bwMode="auto">
          <a:xfrm flipV="1">
            <a:off x="4241549"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642793A2-595D-4AD6-9209-F66A84265DFA}"/>
              </a:ext>
            </a:extLst>
          </p:cNvPr>
          <p:cNvCxnSpPr>
            <a:cxnSpLocks/>
          </p:cNvCxnSpPr>
          <p:nvPr/>
        </p:nvCxnSpPr>
        <p:spPr bwMode="auto">
          <a:xfrm flipV="1">
            <a:off x="4653201"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77A8FA06-3D8E-463F-B2FC-BD84FF51127D}"/>
              </a:ext>
            </a:extLst>
          </p:cNvPr>
          <p:cNvCxnSpPr>
            <a:cxnSpLocks/>
          </p:cNvCxnSpPr>
          <p:nvPr/>
        </p:nvCxnSpPr>
        <p:spPr bwMode="auto">
          <a:xfrm flipV="1">
            <a:off x="5064853"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5E24E7CC-5A43-4887-B42D-57EA10141F01}"/>
              </a:ext>
            </a:extLst>
          </p:cNvPr>
          <p:cNvCxnSpPr>
            <a:cxnSpLocks/>
          </p:cNvCxnSpPr>
          <p:nvPr/>
        </p:nvCxnSpPr>
        <p:spPr bwMode="auto">
          <a:xfrm flipV="1">
            <a:off x="5476505" y="5321581"/>
            <a:ext cx="0" cy="7817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0D4CE9DE-7F99-4F10-8B49-37D2E19DA4D1}"/>
              </a:ext>
            </a:extLst>
          </p:cNvPr>
          <p:cNvCxnSpPr>
            <a:cxnSpLocks/>
          </p:cNvCxnSpPr>
          <p:nvPr/>
        </p:nvCxnSpPr>
        <p:spPr bwMode="auto">
          <a:xfrm flipV="1">
            <a:off x="5888155" y="5321581"/>
            <a:ext cx="0" cy="78170"/>
          </a:xfrm>
          <a:prstGeom prst="line">
            <a:avLst/>
          </a:prstGeom>
          <a:noFill/>
          <a:ln w="28575" cap="flat" cmpd="sng" algn="ctr">
            <a:solidFill>
              <a:schemeClr val="bg1"/>
            </a:solidFill>
            <a:prstDash val="solid"/>
            <a:round/>
            <a:headEnd type="none" w="med" len="med"/>
            <a:tailEnd type="none" w="med" len="med"/>
          </a:ln>
          <a:effectLst/>
        </p:spPr>
      </p:cxnSp>
      <p:sp>
        <p:nvSpPr>
          <p:cNvPr id="63" name="TextBox 62">
            <a:extLst>
              <a:ext uri="{FF2B5EF4-FFF2-40B4-BE49-F238E27FC236}">
                <a16:creationId xmlns:a16="http://schemas.microsoft.com/office/drawing/2014/main" id="{59A8DCDF-A3B7-42F3-B145-AEBEACE438F5}"/>
              </a:ext>
            </a:extLst>
          </p:cNvPr>
          <p:cNvSpPr txBox="1"/>
          <p:nvPr/>
        </p:nvSpPr>
        <p:spPr bwMode="auto">
          <a:xfrm>
            <a:off x="1492491" y="5145245"/>
            <a:ext cx="334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4" name="TextBox 63">
            <a:extLst>
              <a:ext uri="{FF2B5EF4-FFF2-40B4-BE49-F238E27FC236}">
                <a16:creationId xmlns:a16="http://schemas.microsoft.com/office/drawing/2014/main" id="{265F90BC-FA69-41C2-9490-B1041F5D6955}"/>
              </a:ext>
            </a:extLst>
          </p:cNvPr>
          <p:cNvSpPr txBox="1"/>
          <p:nvPr/>
        </p:nvSpPr>
        <p:spPr bwMode="auto">
          <a:xfrm>
            <a:off x="1632468" y="5334323"/>
            <a:ext cx="33449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65" name="TextBox 64">
            <a:extLst>
              <a:ext uri="{FF2B5EF4-FFF2-40B4-BE49-F238E27FC236}">
                <a16:creationId xmlns:a16="http://schemas.microsoft.com/office/drawing/2014/main" id="{1D4DB3ED-3D3B-44B9-B07D-EE0FFEFD2C67}"/>
              </a:ext>
            </a:extLst>
          </p:cNvPr>
          <p:cNvSpPr txBox="1"/>
          <p:nvPr/>
        </p:nvSpPr>
        <p:spPr bwMode="auto">
          <a:xfrm>
            <a:off x="1952418" y="5334323"/>
            <a:ext cx="512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150</a:t>
            </a:r>
          </a:p>
        </p:txBody>
      </p:sp>
      <p:sp>
        <p:nvSpPr>
          <p:cNvPr id="66" name="TextBox 65">
            <a:extLst>
              <a:ext uri="{FF2B5EF4-FFF2-40B4-BE49-F238E27FC236}">
                <a16:creationId xmlns:a16="http://schemas.microsoft.com/office/drawing/2014/main" id="{B3ED7B92-5115-4A7F-8E6B-5D5C7A437827}"/>
              </a:ext>
            </a:extLst>
          </p:cNvPr>
          <p:cNvSpPr txBox="1"/>
          <p:nvPr/>
        </p:nvSpPr>
        <p:spPr bwMode="auto">
          <a:xfrm>
            <a:off x="2328721" y="5334323"/>
            <a:ext cx="512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300</a:t>
            </a:r>
          </a:p>
        </p:txBody>
      </p:sp>
      <p:sp>
        <p:nvSpPr>
          <p:cNvPr id="67" name="TextBox 66">
            <a:extLst>
              <a:ext uri="{FF2B5EF4-FFF2-40B4-BE49-F238E27FC236}">
                <a16:creationId xmlns:a16="http://schemas.microsoft.com/office/drawing/2014/main" id="{8BC1BD53-975F-4294-95C1-37D4361D2D54}"/>
              </a:ext>
            </a:extLst>
          </p:cNvPr>
          <p:cNvSpPr txBox="1"/>
          <p:nvPr/>
        </p:nvSpPr>
        <p:spPr bwMode="auto">
          <a:xfrm>
            <a:off x="2739565" y="5334323"/>
            <a:ext cx="512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450</a:t>
            </a:r>
          </a:p>
        </p:txBody>
      </p:sp>
      <p:sp>
        <p:nvSpPr>
          <p:cNvPr id="68" name="TextBox 67">
            <a:extLst>
              <a:ext uri="{FF2B5EF4-FFF2-40B4-BE49-F238E27FC236}">
                <a16:creationId xmlns:a16="http://schemas.microsoft.com/office/drawing/2014/main" id="{643E5AA4-2756-4A26-BC56-EFD53FC29322}"/>
              </a:ext>
            </a:extLst>
          </p:cNvPr>
          <p:cNvSpPr txBox="1"/>
          <p:nvPr/>
        </p:nvSpPr>
        <p:spPr bwMode="auto">
          <a:xfrm>
            <a:off x="3190402" y="5334323"/>
            <a:ext cx="512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600</a:t>
            </a:r>
          </a:p>
        </p:txBody>
      </p:sp>
      <p:sp>
        <p:nvSpPr>
          <p:cNvPr id="69" name="TextBox 68">
            <a:extLst>
              <a:ext uri="{FF2B5EF4-FFF2-40B4-BE49-F238E27FC236}">
                <a16:creationId xmlns:a16="http://schemas.microsoft.com/office/drawing/2014/main" id="{3AA8EB84-4D7A-4CC3-B709-3D7F70442A4C}"/>
              </a:ext>
            </a:extLst>
          </p:cNvPr>
          <p:cNvSpPr txBox="1"/>
          <p:nvPr/>
        </p:nvSpPr>
        <p:spPr bwMode="auto">
          <a:xfrm>
            <a:off x="3586703" y="5334323"/>
            <a:ext cx="512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750</a:t>
            </a:r>
          </a:p>
        </p:txBody>
      </p:sp>
      <p:sp>
        <p:nvSpPr>
          <p:cNvPr id="70" name="TextBox 69">
            <a:extLst>
              <a:ext uri="{FF2B5EF4-FFF2-40B4-BE49-F238E27FC236}">
                <a16:creationId xmlns:a16="http://schemas.microsoft.com/office/drawing/2014/main" id="{E10E3336-75CD-403A-B44E-7613C4307ACC}"/>
              </a:ext>
            </a:extLst>
          </p:cNvPr>
          <p:cNvSpPr txBox="1"/>
          <p:nvPr/>
        </p:nvSpPr>
        <p:spPr bwMode="auto">
          <a:xfrm>
            <a:off x="4004818" y="5334323"/>
            <a:ext cx="5126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900</a:t>
            </a:r>
          </a:p>
        </p:txBody>
      </p:sp>
      <p:sp>
        <p:nvSpPr>
          <p:cNvPr id="71" name="TextBox 70">
            <a:extLst>
              <a:ext uri="{FF2B5EF4-FFF2-40B4-BE49-F238E27FC236}">
                <a16:creationId xmlns:a16="http://schemas.microsoft.com/office/drawing/2014/main" id="{32FE554E-30A8-41AB-AA47-09A3AEA5712C}"/>
              </a:ext>
            </a:extLst>
          </p:cNvPr>
          <p:cNvSpPr txBox="1"/>
          <p:nvPr/>
        </p:nvSpPr>
        <p:spPr bwMode="auto">
          <a:xfrm>
            <a:off x="4352035"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1050</a:t>
            </a:r>
          </a:p>
        </p:txBody>
      </p:sp>
      <p:sp>
        <p:nvSpPr>
          <p:cNvPr id="72" name="TextBox 71">
            <a:extLst>
              <a:ext uri="{FF2B5EF4-FFF2-40B4-BE49-F238E27FC236}">
                <a16:creationId xmlns:a16="http://schemas.microsoft.com/office/drawing/2014/main" id="{5DA3EA3C-358C-4E59-A869-71A1544AC465}"/>
              </a:ext>
            </a:extLst>
          </p:cNvPr>
          <p:cNvSpPr txBox="1"/>
          <p:nvPr/>
        </p:nvSpPr>
        <p:spPr bwMode="auto">
          <a:xfrm>
            <a:off x="4782876"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1200</a:t>
            </a:r>
          </a:p>
        </p:txBody>
      </p:sp>
      <p:sp>
        <p:nvSpPr>
          <p:cNvPr id="73" name="TextBox 72">
            <a:extLst>
              <a:ext uri="{FF2B5EF4-FFF2-40B4-BE49-F238E27FC236}">
                <a16:creationId xmlns:a16="http://schemas.microsoft.com/office/drawing/2014/main" id="{2D1BAA64-395D-4A11-9908-7B6964072256}"/>
              </a:ext>
            </a:extLst>
          </p:cNvPr>
          <p:cNvSpPr txBox="1"/>
          <p:nvPr/>
        </p:nvSpPr>
        <p:spPr bwMode="auto">
          <a:xfrm>
            <a:off x="5188266"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1350</a:t>
            </a:r>
          </a:p>
        </p:txBody>
      </p:sp>
      <p:sp>
        <p:nvSpPr>
          <p:cNvPr id="74" name="TextBox 73">
            <a:extLst>
              <a:ext uri="{FF2B5EF4-FFF2-40B4-BE49-F238E27FC236}">
                <a16:creationId xmlns:a16="http://schemas.microsoft.com/office/drawing/2014/main" id="{4B2BD0CB-E0BB-434C-807F-81A5243ACE49}"/>
              </a:ext>
            </a:extLst>
          </p:cNvPr>
          <p:cNvSpPr txBox="1"/>
          <p:nvPr/>
        </p:nvSpPr>
        <p:spPr bwMode="auto">
          <a:xfrm>
            <a:off x="5610017"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1500</a:t>
            </a:r>
          </a:p>
        </p:txBody>
      </p:sp>
      <p:sp>
        <p:nvSpPr>
          <p:cNvPr id="75" name="TextBox 74">
            <a:extLst>
              <a:ext uri="{FF2B5EF4-FFF2-40B4-BE49-F238E27FC236}">
                <a16:creationId xmlns:a16="http://schemas.microsoft.com/office/drawing/2014/main" id="{7D61E98C-5DCB-4D73-B24F-D357984EEABD}"/>
              </a:ext>
            </a:extLst>
          </p:cNvPr>
          <p:cNvSpPr txBox="1"/>
          <p:nvPr/>
        </p:nvSpPr>
        <p:spPr bwMode="auto">
          <a:xfrm>
            <a:off x="1363419" y="4745308"/>
            <a:ext cx="44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0.1</a:t>
            </a:r>
          </a:p>
        </p:txBody>
      </p:sp>
      <p:sp>
        <p:nvSpPr>
          <p:cNvPr id="76" name="TextBox 75">
            <a:extLst>
              <a:ext uri="{FF2B5EF4-FFF2-40B4-BE49-F238E27FC236}">
                <a16:creationId xmlns:a16="http://schemas.microsoft.com/office/drawing/2014/main" id="{BD83A66E-E508-405E-843F-AEFCDE1898CC}"/>
              </a:ext>
            </a:extLst>
          </p:cNvPr>
          <p:cNvSpPr txBox="1"/>
          <p:nvPr/>
        </p:nvSpPr>
        <p:spPr bwMode="auto">
          <a:xfrm>
            <a:off x="1363419" y="4339919"/>
            <a:ext cx="44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a:t>
            </a:r>
          </a:p>
        </p:txBody>
      </p:sp>
      <p:sp>
        <p:nvSpPr>
          <p:cNvPr id="77" name="TextBox 76">
            <a:extLst>
              <a:ext uri="{FF2B5EF4-FFF2-40B4-BE49-F238E27FC236}">
                <a16:creationId xmlns:a16="http://schemas.microsoft.com/office/drawing/2014/main" id="{E5F4A2A1-43E1-4455-BAF9-77AB07520CFD}"/>
              </a:ext>
            </a:extLst>
          </p:cNvPr>
          <p:cNvSpPr txBox="1"/>
          <p:nvPr/>
        </p:nvSpPr>
        <p:spPr bwMode="auto">
          <a:xfrm>
            <a:off x="1363419" y="3925439"/>
            <a:ext cx="44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0.3</a:t>
            </a:r>
          </a:p>
        </p:txBody>
      </p:sp>
      <p:sp>
        <p:nvSpPr>
          <p:cNvPr id="78" name="TextBox 77">
            <a:extLst>
              <a:ext uri="{FF2B5EF4-FFF2-40B4-BE49-F238E27FC236}">
                <a16:creationId xmlns:a16="http://schemas.microsoft.com/office/drawing/2014/main" id="{A34C6A98-49A0-4A29-BCCD-73AD1B4AA0B5}"/>
              </a:ext>
            </a:extLst>
          </p:cNvPr>
          <p:cNvSpPr txBox="1"/>
          <p:nvPr/>
        </p:nvSpPr>
        <p:spPr bwMode="auto">
          <a:xfrm>
            <a:off x="1363419" y="3510960"/>
            <a:ext cx="44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0.4</a:t>
            </a:r>
          </a:p>
        </p:txBody>
      </p:sp>
      <p:sp>
        <p:nvSpPr>
          <p:cNvPr id="79" name="TextBox 78">
            <a:extLst>
              <a:ext uri="{FF2B5EF4-FFF2-40B4-BE49-F238E27FC236}">
                <a16:creationId xmlns:a16="http://schemas.microsoft.com/office/drawing/2014/main" id="{8986D87F-FF57-4A54-9BEC-145090C03E74}"/>
              </a:ext>
            </a:extLst>
          </p:cNvPr>
          <p:cNvSpPr txBox="1"/>
          <p:nvPr/>
        </p:nvSpPr>
        <p:spPr bwMode="auto">
          <a:xfrm>
            <a:off x="1367055" y="3089210"/>
            <a:ext cx="44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a:t>
            </a:r>
          </a:p>
        </p:txBody>
      </p:sp>
      <p:sp>
        <p:nvSpPr>
          <p:cNvPr id="80" name="TextBox 79">
            <a:extLst>
              <a:ext uri="{FF2B5EF4-FFF2-40B4-BE49-F238E27FC236}">
                <a16:creationId xmlns:a16="http://schemas.microsoft.com/office/drawing/2014/main" id="{DDE92131-2E91-4B2E-B0C4-8F633000B8A4}"/>
              </a:ext>
            </a:extLst>
          </p:cNvPr>
          <p:cNvSpPr txBox="1"/>
          <p:nvPr/>
        </p:nvSpPr>
        <p:spPr bwMode="auto">
          <a:xfrm>
            <a:off x="1367055" y="2685638"/>
            <a:ext cx="4417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0.6</a:t>
            </a:r>
          </a:p>
        </p:txBody>
      </p:sp>
      <p:sp>
        <p:nvSpPr>
          <p:cNvPr id="82" name="Rectangle 81">
            <a:extLst>
              <a:ext uri="{FF2B5EF4-FFF2-40B4-BE49-F238E27FC236}">
                <a16:creationId xmlns:a16="http://schemas.microsoft.com/office/drawing/2014/main" id="{D4CD8E96-FD30-4522-B939-C4FBAA34CE11}"/>
              </a:ext>
            </a:extLst>
          </p:cNvPr>
          <p:cNvSpPr/>
          <p:nvPr/>
        </p:nvSpPr>
        <p:spPr bwMode="auto">
          <a:xfrm>
            <a:off x="2302625" y="4849289"/>
            <a:ext cx="112222" cy="99753"/>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83" name="Rectangle 82">
            <a:extLst>
              <a:ext uri="{FF2B5EF4-FFF2-40B4-BE49-F238E27FC236}">
                <a16:creationId xmlns:a16="http://schemas.microsoft.com/office/drawing/2014/main" id="{6DAB39BD-D7F3-485A-A66A-2AC893F664E5}"/>
              </a:ext>
            </a:extLst>
          </p:cNvPr>
          <p:cNvSpPr/>
          <p:nvPr/>
        </p:nvSpPr>
        <p:spPr bwMode="auto">
          <a:xfrm>
            <a:off x="2258291" y="4674722"/>
            <a:ext cx="112222" cy="99753"/>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84" name="Rectangle 83">
            <a:extLst>
              <a:ext uri="{FF2B5EF4-FFF2-40B4-BE49-F238E27FC236}">
                <a16:creationId xmlns:a16="http://schemas.microsoft.com/office/drawing/2014/main" id="{78561C3C-C364-44FF-BCC0-BBB52E5F51EF}"/>
              </a:ext>
            </a:extLst>
          </p:cNvPr>
          <p:cNvSpPr/>
          <p:nvPr/>
        </p:nvSpPr>
        <p:spPr bwMode="auto">
          <a:xfrm>
            <a:off x="2324792" y="4821580"/>
            <a:ext cx="112222" cy="99753"/>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latin typeface="Calibri" panose="020F0502020204030204" pitchFamily="34" charset="0"/>
            </a:endParaRPr>
          </a:p>
        </p:txBody>
      </p:sp>
      <p:sp>
        <p:nvSpPr>
          <p:cNvPr id="86" name="Freeform: Shape 85">
            <a:extLst>
              <a:ext uri="{FF2B5EF4-FFF2-40B4-BE49-F238E27FC236}">
                <a16:creationId xmlns:a16="http://schemas.microsoft.com/office/drawing/2014/main" id="{3DDC0019-D614-420C-BE7C-CA3EC00A7BBB}"/>
              </a:ext>
            </a:extLst>
          </p:cNvPr>
          <p:cNvSpPr/>
          <p:nvPr/>
        </p:nvSpPr>
        <p:spPr bwMode="auto">
          <a:xfrm>
            <a:off x="1839884" y="3391792"/>
            <a:ext cx="3949931" cy="1935480"/>
          </a:xfrm>
          <a:custGeom>
            <a:avLst/>
            <a:gdLst>
              <a:gd name="connsiteX0" fmla="*/ 0 w 3949931"/>
              <a:gd name="connsiteY0" fmla="*/ 1935480 h 1935480"/>
              <a:gd name="connsiteX1" fmla="*/ 56803 w 3949931"/>
              <a:gd name="connsiteY1" fmla="*/ 1935480 h 1935480"/>
              <a:gd name="connsiteX2" fmla="*/ 56803 w 3949931"/>
              <a:gd name="connsiteY2" fmla="*/ 1910541 h 1935480"/>
              <a:gd name="connsiteX3" fmla="*/ 96981 w 3949931"/>
              <a:gd name="connsiteY3" fmla="*/ 1910541 h 1935480"/>
              <a:gd name="connsiteX4" fmla="*/ 96981 w 3949931"/>
              <a:gd name="connsiteY4" fmla="*/ 1889760 h 1935480"/>
              <a:gd name="connsiteX5" fmla="*/ 135774 w 3949931"/>
              <a:gd name="connsiteY5" fmla="*/ 1889760 h 1935480"/>
              <a:gd name="connsiteX6" fmla="*/ 135774 w 3949931"/>
              <a:gd name="connsiteY6" fmla="*/ 1866207 h 1935480"/>
              <a:gd name="connsiteX7" fmla="*/ 177338 w 3949931"/>
              <a:gd name="connsiteY7" fmla="*/ 1866207 h 1935480"/>
              <a:gd name="connsiteX8" fmla="*/ 177338 w 3949931"/>
              <a:gd name="connsiteY8" fmla="*/ 1809403 h 1935480"/>
              <a:gd name="connsiteX9" fmla="*/ 185651 w 3949931"/>
              <a:gd name="connsiteY9" fmla="*/ 1809403 h 1935480"/>
              <a:gd name="connsiteX10" fmla="*/ 185651 w 3949931"/>
              <a:gd name="connsiteY10" fmla="*/ 1766454 h 1935480"/>
              <a:gd name="connsiteX11" fmla="*/ 198120 w 3949931"/>
              <a:gd name="connsiteY11" fmla="*/ 1766454 h 1935480"/>
              <a:gd name="connsiteX12" fmla="*/ 198120 w 3949931"/>
              <a:gd name="connsiteY12" fmla="*/ 1747058 h 1935480"/>
              <a:gd name="connsiteX13" fmla="*/ 211974 w 3949931"/>
              <a:gd name="connsiteY13" fmla="*/ 1747058 h 1935480"/>
              <a:gd name="connsiteX14" fmla="*/ 211974 w 3949931"/>
              <a:gd name="connsiteY14" fmla="*/ 1644534 h 1935480"/>
              <a:gd name="connsiteX15" fmla="*/ 217516 w 3949931"/>
              <a:gd name="connsiteY15" fmla="*/ 1650076 h 1935480"/>
              <a:gd name="connsiteX16" fmla="*/ 217516 w 3949931"/>
              <a:gd name="connsiteY16" fmla="*/ 1605741 h 1935480"/>
              <a:gd name="connsiteX17" fmla="*/ 234141 w 3949931"/>
              <a:gd name="connsiteY17" fmla="*/ 1605741 h 1935480"/>
              <a:gd name="connsiteX18" fmla="*/ 234141 w 3949931"/>
              <a:gd name="connsiteY18" fmla="*/ 1562792 h 1935480"/>
              <a:gd name="connsiteX19" fmla="*/ 271549 w 3949931"/>
              <a:gd name="connsiteY19" fmla="*/ 1562792 h 1935480"/>
              <a:gd name="connsiteX20" fmla="*/ 271549 w 3949931"/>
              <a:gd name="connsiteY20" fmla="*/ 1492134 h 1935480"/>
              <a:gd name="connsiteX21" fmla="*/ 282632 w 3949931"/>
              <a:gd name="connsiteY21" fmla="*/ 1492134 h 1935480"/>
              <a:gd name="connsiteX22" fmla="*/ 282632 w 3949931"/>
              <a:gd name="connsiteY22" fmla="*/ 1474123 h 1935480"/>
              <a:gd name="connsiteX23" fmla="*/ 289560 w 3949931"/>
              <a:gd name="connsiteY23" fmla="*/ 1474123 h 1935480"/>
              <a:gd name="connsiteX24" fmla="*/ 289560 w 3949931"/>
              <a:gd name="connsiteY24" fmla="*/ 1454727 h 1935480"/>
              <a:gd name="connsiteX25" fmla="*/ 302029 w 3949931"/>
              <a:gd name="connsiteY25" fmla="*/ 1454727 h 1935480"/>
              <a:gd name="connsiteX26" fmla="*/ 302029 w 3949931"/>
              <a:gd name="connsiteY26" fmla="*/ 1403465 h 1935480"/>
              <a:gd name="connsiteX27" fmla="*/ 311727 w 3949931"/>
              <a:gd name="connsiteY27" fmla="*/ 1403465 h 1935480"/>
              <a:gd name="connsiteX28" fmla="*/ 311727 w 3949931"/>
              <a:gd name="connsiteY28" fmla="*/ 1368829 h 1935480"/>
              <a:gd name="connsiteX29" fmla="*/ 342207 w 3949931"/>
              <a:gd name="connsiteY29" fmla="*/ 1368829 h 1935480"/>
              <a:gd name="connsiteX30" fmla="*/ 342207 w 3949931"/>
              <a:gd name="connsiteY30" fmla="*/ 1349432 h 1935480"/>
              <a:gd name="connsiteX31" fmla="*/ 369916 w 3949931"/>
              <a:gd name="connsiteY31" fmla="*/ 1349432 h 1935480"/>
              <a:gd name="connsiteX32" fmla="*/ 369916 w 3949931"/>
              <a:gd name="connsiteY32" fmla="*/ 1246909 h 1935480"/>
              <a:gd name="connsiteX33" fmla="*/ 404552 w 3949931"/>
              <a:gd name="connsiteY33" fmla="*/ 1246909 h 1935480"/>
              <a:gd name="connsiteX34" fmla="*/ 404552 w 3949931"/>
              <a:gd name="connsiteY34" fmla="*/ 1219200 h 1935480"/>
              <a:gd name="connsiteX35" fmla="*/ 412865 w 3949931"/>
              <a:gd name="connsiteY35" fmla="*/ 1219200 h 1935480"/>
              <a:gd name="connsiteX36" fmla="*/ 412865 w 3949931"/>
              <a:gd name="connsiteY36" fmla="*/ 1183178 h 1935480"/>
              <a:gd name="connsiteX37" fmla="*/ 439189 w 3949931"/>
              <a:gd name="connsiteY37" fmla="*/ 1183178 h 1935480"/>
              <a:gd name="connsiteX38" fmla="*/ 439189 w 3949931"/>
              <a:gd name="connsiteY38" fmla="*/ 1165167 h 1935480"/>
              <a:gd name="connsiteX39" fmla="*/ 453043 w 3949931"/>
              <a:gd name="connsiteY39" fmla="*/ 1165167 h 1935480"/>
              <a:gd name="connsiteX40" fmla="*/ 453043 w 3949931"/>
              <a:gd name="connsiteY40" fmla="*/ 1145771 h 1935480"/>
              <a:gd name="connsiteX41" fmla="*/ 477981 w 3949931"/>
              <a:gd name="connsiteY41" fmla="*/ 1145771 h 1935480"/>
              <a:gd name="connsiteX42" fmla="*/ 477981 w 3949931"/>
              <a:gd name="connsiteY42" fmla="*/ 1094509 h 1935480"/>
              <a:gd name="connsiteX43" fmla="*/ 512618 w 3949931"/>
              <a:gd name="connsiteY43" fmla="*/ 1094509 h 1935480"/>
              <a:gd name="connsiteX44" fmla="*/ 512618 w 3949931"/>
              <a:gd name="connsiteY44" fmla="*/ 1075112 h 1935480"/>
              <a:gd name="connsiteX45" fmla="*/ 523701 w 3949931"/>
              <a:gd name="connsiteY45" fmla="*/ 1075112 h 1935480"/>
              <a:gd name="connsiteX46" fmla="*/ 523701 w 3949931"/>
              <a:gd name="connsiteY46" fmla="*/ 1040476 h 1935480"/>
              <a:gd name="connsiteX47" fmla="*/ 574963 w 3949931"/>
              <a:gd name="connsiteY47" fmla="*/ 1040476 h 1935480"/>
              <a:gd name="connsiteX48" fmla="*/ 574963 w 3949931"/>
              <a:gd name="connsiteY48" fmla="*/ 1019694 h 1935480"/>
              <a:gd name="connsiteX49" fmla="*/ 591589 w 3949931"/>
              <a:gd name="connsiteY49" fmla="*/ 1019694 h 1935480"/>
              <a:gd name="connsiteX50" fmla="*/ 591589 w 3949931"/>
              <a:gd name="connsiteY50" fmla="*/ 998912 h 1935480"/>
              <a:gd name="connsiteX51" fmla="*/ 605443 w 3949931"/>
              <a:gd name="connsiteY51" fmla="*/ 998912 h 1935480"/>
              <a:gd name="connsiteX52" fmla="*/ 605443 w 3949931"/>
              <a:gd name="connsiteY52" fmla="*/ 980901 h 1935480"/>
              <a:gd name="connsiteX53" fmla="*/ 617912 w 3949931"/>
              <a:gd name="connsiteY53" fmla="*/ 980901 h 1935480"/>
              <a:gd name="connsiteX54" fmla="*/ 628996 w 3949931"/>
              <a:gd name="connsiteY54" fmla="*/ 980901 h 1935480"/>
              <a:gd name="connsiteX55" fmla="*/ 628996 w 3949931"/>
              <a:gd name="connsiteY55" fmla="*/ 953192 h 1935480"/>
              <a:gd name="connsiteX56" fmla="*/ 647007 w 3949931"/>
              <a:gd name="connsiteY56" fmla="*/ 953192 h 1935480"/>
              <a:gd name="connsiteX57" fmla="*/ 647007 w 3949931"/>
              <a:gd name="connsiteY57" fmla="*/ 929640 h 1935480"/>
              <a:gd name="connsiteX58" fmla="*/ 673331 w 3949931"/>
              <a:gd name="connsiteY58" fmla="*/ 929640 h 1935480"/>
              <a:gd name="connsiteX59" fmla="*/ 673331 w 3949931"/>
              <a:gd name="connsiteY59" fmla="*/ 913014 h 1935480"/>
              <a:gd name="connsiteX60" fmla="*/ 692727 w 3949931"/>
              <a:gd name="connsiteY60" fmla="*/ 913014 h 1935480"/>
              <a:gd name="connsiteX61" fmla="*/ 692727 w 3949931"/>
              <a:gd name="connsiteY61" fmla="*/ 895003 h 1935480"/>
              <a:gd name="connsiteX62" fmla="*/ 701040 w 3949931"/>
              <a:gd name="connsiteY62" fmla="*/ 895003 h 1935480"/>
              <a:gd name="connsiteX63" fmla="*/ 701040 w 3949931"/>
              <a:gd name="connsiteY63" fmla="*/ 867294 h 1935480"/>
              <a:gd name="connsiteX64" fmla="*/ 709352 w 3949931"/>
              <a:gd name="connsiteY64" fmla="*/ 867294 h 1935480"/>
              <a:gd name="connsiteX65" fmla="*/ 709352 w 3949931"/>
              <a:gd name="connsiteY65" fmla="*/ 846512 h 1935480"/>
              <a:gd name="connsiteX66" fmla="*/ 778625 w 3949931"/>
              <a:gd name="connsiteY66" fmla="*/ 846512 h 1935480"/>
              <a:gd name="connsiteX67" fmla="*/ 778625 w 3949931"/>
              <a:gd name="connsiteY67" fmla="*/ 820189 h 1935480"/>
              <a:gd name="connsiteX68" fmla="*/ 795251 w 3949931"/>
              <a:gd name="connsiteY68" fmla="*/ 820189 h 1935480"/>
              <a:gd name="connsiteX69" fmla="*/ 795251 w 3949931"/>
              <a:gd name="connsiteY69" fmla="*/ 802178 h 1935480"/>
              <a:gd name="connsiteX70" fmla="*/ 829887 w 3949931"/>
              <a:gd name="connsiteY70" fmla="*/ 802178 h 1935480"/>
              <a:gd name="connsiteX71" fmla="*/ 829887 w 3949931"/>
              <a:gd name="connsiteY71" fmla="*/ 782781 h 1935480"/>
              <a:gd name="connsiteX72" fmla="*/ 886691 w 3949931"/>
              <a:gd name="connsiteY72" fmla="*/ 782781 h 1935480"/>
              <a:gd name="connsiteX73" fmla="*/ 886691 w 3949931"/>
              <a:gd name="connsiteY73" fmla="*/ 752301 h 1935480"/>
              <a:gd name="connsiteX74" fmla="*/ 925483 w 3949931"/>
              <a:gd name="connsiteY74" fmla="*/ 752301 h 1935480"/>
              <a:gd name="connsiteX75" fmla="*/ 925483 w 3949931"/>
              <a:gd name="connsiteY75" fmla="*/ 738447 h 1935480"/>
              <a:gd name="connsiteX76" fmla="*/ 971203 w 3949931"/>
              <a:gd name="connsiteY76" fmla="*/ 738447 h 1935480"/>
              <a:gd name="connsiteX77" fmla="*/ 971203 w 3949931"/>
              <a:gd name="connsiteY77" fmla="*/ 716280 h 1935480"/>
              <a:gd name="connsiteX78" fmla="*/ 1012767 w 3949931"/>
              <a:gd name="connsiteY78" fmla="*/ 716280 h 1935480"/>
              <a:gd name="connsiteX79" fmla="*/ 1012767 w 3949931"/>
              <a:gd name="connsiteY79" fmla="*/ 673331 h 1935480"/>
              <a:gd name="connsiteX80" fmla="*/ 1028007 w 3949931"/>
              <a:gd name="connsiteY80" fmla="*/ 673331 h 1935480"/>
              <a:gd name="connsiteX81" fmla="*/ 1028007 w 3949931"/>
              <a:gd name="connsiteY81" fmla="*/ 648392 h 1935480"/>
              <a:gd name="connsiteX82" fmla="*/ 1058487 w 3949931"/>
              <a:gd name="connsiteY82" fmla="*/ 648392 h 1935480"/>
              <a:gd name="connsiteX83" fmla="*/ 1058487 w 3949931"/>
              <a:gd name="connsiteY83" fmla="*/ 634538 h 1935480"/>
              <a:gd name="connsiteX84" fmla="*/ 1152698 w 3949931"/>
              <a:gd name="connsiteY84" fmla="*/ 634538 h 1935480"/>
              <a:gd name="connsiteX85" fmla="*/ 1152698 w 3949931"/>
              <a:gd name="connsiteY85" fmla="*/ 609600 h 1935480"/>
              <a:gd name="connsiteX86" fmla="*/ 1210887 w 3949931"/>
              <a:gd name="connsiteY86" fmla="*/ 609600 h 1935480"/>
              <a:gd name="connsiteX87" fmla="*/ 1210887 w 3949931"/>
              <a:gd name="connsiteY87" fmla="*/ 591589 h 1935480"/>
              <a:gd name="connsiteX88" fmla="*/ 1227512 w 3949931"/>
              <a:gd name="connsiteY88" fmla="*/ 591589 h 1935480"/>
              <a:gd name="connsiteX89" fmla="*/ 1227512 w 3949931"/>
              <a:gd name="connsiteY89" fmla="*/ 551411 h 1935480"/>
              <a:gd name="connsiteX90" fmla="*/ 1342505 w 3949931"/>
              <a:gd name="connsiteY90" fmla="*/ 551411 h 1935480"/>
              <a:gd name="connsiteX91" fmla="*/ 1342505 w 3949931"/>
              <a:gd name="connsiteY91" fmla="*/ 534785 h 1935480"/>
              <a:gd name="connsiteX92" fmla="*/ 1360516 w 3949931"/>
              <a:gd name="connsiteY92" fmla="*/ 534785 h 1935480"/>
              <a:gd name="connsiteX93" fmla="*/ 1360516 w 3949931"/>
              <a:gd name="connsiteY93" fmla="*/ 512618 h 1935480"/>
              <a:gd name="connsiteX94" fmla="*/ 1400694 w 3949931"/>
              <a:gd name="connsiteY94" fmla="*/ 512618 h 1935480"/>
              <a:gd name="connsiteX95" fmla="*/ 1400694 w 3949931"/>
              <a:gd name="connsiteY95" fmla="*/ 486294 h 1935480"/>
              <a:gd name="connsiteX96" fmla="*/ 1428403 w 3949931"/>
              <a:gd name="connsiteY96" fmla="*/ 486294 h 1935480"/>
              <a:gd name="connsiteX97" fmla="*/ 1428403 w 3949931"/>
              <a:gd name="connsiteY97" fmla="*/ 465512 h 1935480"/>
              <a:gd name="connsiteX98" fmla="*/ 1472738 w 3949931"/>
              <a:gd name="connsiteY98" fmla="*/ 465512 h 1935480"/>
              <a:gd name="connsiteX99" fmla="*/ 1472738 w 3949931"/>
              <a:gd name="connsiteY99" fmla="*/ 439189 h 1935480"/>
              <a:gd name="connsiteX100" fmla="*/ 1507374 w 3949931"/>
              <a:gd name="connsiteY100" fmla="*/ 439189 h 1935480"/>
              <a:gd name="connsiteX101" fmla="*/ 1507374 w 3949931"/>
              <a:gd name="connsiteY101" fmla="*/ 421178 h 1935480"/>
              <a:gd name="connsiteX102" fmla="*/ 1615440 w 3949931"/>
              <a:gd name="connsiteY102" fmla="*/ 421178 h 1935480"/>
              <a:gd name="connsiteX103" fmla="*/ 1615440 w 3949931"/>
              <a:gd name="connsiteY103" fmla="*/ 401781 h 1935480"/>
              <a:gd name="connsiteX104" fmla="*/ 1737360 w 3949931"/>
              <a:gd name="connsiteY104" fmla="*/ 401781 h 1935480"/>
              <a:gd name="connsiteX105" fmla="*/ 1737360 w 3949931"/>
              <a:gd name="connsiteY105" fmla="*/ 383771 h 1935480"/>
              <a:gd name="connsiteX106" fmla="*/ 1794163 w 3949931"/>
              <a:gd name="connsiteY106" fmla="*/ 383771 h 1935480"/>
              <a:gd name="connsiteX107" fmla="*/ 1794163 w 3949931"/>
              <a:gd name="connsiteY107" fmla="*/ 358832 h 1935480"/>
              <a:gd name="connsiteX108" fmla="*/ 1814945 w 3949931"/>
              <a:gd name="connsiteY108" fmla="*/ 358832 h 1935480"/>
              <a:gd name="connsiteX109" fmla="*/ 1814945 w 3949931"/>
              <a:gd name="connsiteY109" fmla="*/ 335280 h 1935480"/>
              <a:gd name="connsiteX110" fmla="*/ 1923011 w 3949931"/>
              <a:gd name="connsiteY110" fmla="*/ 335280 h 1935480"/>
              <a:gd name="connsiteX111" fmla="*/ 1923011 w 3949931"/>
              <a:gd name="connsiteY111" fmla="*/ 314498 h 1935480"/>
              <a:gd name="connsiteX112" fmla="*/ 1992283 w 3949931"/>
              <a:gd name="connsiteY112" fmla="*/ 314498 h 1935480"/>
              <a:gd name="connsiteX113" fmla="*/ 1992283 w 3949931"/>
              <a:gd name="connsiteY113" fmla="*/ 286789 h 1935480"/>
              <a:gd name="connsiteX114" fmla="*/ 2348345 w 3949931"/>
              <a:gd name="connsiteY114" fmla="*/ 286789 h 1935480"/>
              <a:gd name="connsiteX115" fmla="*/ 2348345 w 3949931"/>
              <a:gd name="connsiteY115" fmla="*/ 266007 h 1935480"/>
              <a:gd name="connsiteX116" fmla="*/ 2528454 w 3949931"/>
              <a:gd name="connsiteY116" fmla="*/ 266007 h 1935480"/>
              <a:gd name="connsiteX117" fmla="*/ 2528454 w 3949931"/>
              <a:gd name="connsiteY117" fmla="*/ 249381 h 1935480"/>
              <a:gd name="connsiteX118" fmla="*/ 2567247 w 3949931"/>
              <a:gd name="connsiteY118" fmla="*/ 249381 h 1935480"/>
              <a:gd name="connsiteX119" fmla="*/ 2567247 w 3949931"/>
              <a:gd name="connsiteY119" fmla="*/ 200891 h 1935480"/>
              <a:gd name="connsiteX120" fmla="*/ 2680854 w 3949931"/>
              <a:gd name="connsiteY120" fmla="*/ 200891 h 1935480"/>
              <a:gd name="connsiteX121" fmla="*/ 2680854 w 3949931"/>
              <a:gd name="connsiteY121" fmla="*/ 173181 h 1935480"/>
              <a:gd name="connsiteX122" fmla="*/ 2844338 w 3949931"/>
              <a:gd name="connsiteY122" fmla="*/ 173181 h 1935480"/>
              <a:gd name="connsiteX123" fmla="*/ 2844338 w 3949931"/>
              <a:gd name="connsiteY123" fmla="*/ 159327 h 1935480"/>
              <a:gd name="connsiteX124" fmla="*/ 3010592 w 3949931"/>
              <a:gd name="connsiteY124" fmla="*/ 159327 h 1935480"/>
              <a:gd name="connsiteX125" fmla="*/ 3010592 w 3949931"/>
              <a:gd name="connsiteY125" fmla="*/ 131618 h 1935480"/>
              <a:gd name="connsiteX126" fmla="*/ 3574472 w 3949931"/>
              <a:gd name="connsiteY126" fmla="*/ 131618 h 1935480"/>
              <a:gd name="connsiteX127" fmla="*/ 3574472 w 3949931"/>
              <a:gd name="connsiteY127" fmla="*/ 101138 h 1935480"/>
              <a:gd name="connsiteX128" fmla="*/ 3726872 w 3949931"/>
              <a:gd name="connsiteY128" fmla="*/ 101138 h 1935480"/>
              <a:gd name="connsiteX129" fmla="*/ 3726872 w 3949931"/>
              <a:gd name="connsiteY129" fmla="*/ 83127 h 1935480"/>
              <a:gd name="connsiteX130" fmla="*/ 3731029 w 3949931"/>
              <a:gd name="connsiteY130" fmla="*/ 83127 h 1935480"/>
              <a:gd name="connsiteX131" fmla="*/ 3731029 w 3949931"/>
              <a:gd name="connsiteY131" fmla="*/ 51261 h 1935480"/>
              <a:gd name="connsiteX132" fmla="*/ 3790603 w 3949931"/>
              <a:gd name="connsiteY132" fmla="*/ 51261 h 1935480"/>
              <a:gd name="connsiteX133" fmla="*/ 3790603 w 3949931"/>
              <a:gd name="connsiteY133" fmla="*/ 29094 h 1935480"/>
              <a:gd name="connsiteX134" fmla="*/ 3880658 w 3949931"/>
              <a:gd name="connsiteY134" fmla="*/ 29094 h 1935480"/>
              <a:gd name="connsiteX135" fmla="*/ 3880658 w 3949931"/>
              <a:gd name="connsiteY135" fmla="*/ 0 h 1935480"/>
              <a:gd name="connsiteX136" fmla="*/ 3949931 w 3949931"/>
              <a:gd name="connsiteY136" fmla="*/ 0 h 1935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3949931" h="1935480">
                <a:moveTo>
                  <a:pt x="0" y="1935480"/>
                </a:moveTo>
                <a:lnTo>
                  <a:pt x="56803" y="1935480"/>
                </a:lnTo>
                <a:lnTo>
                  <a:pt x="56803" y="1910541"/>
                </a:lnTo>
                <a:lnTo>
                  <a:pt x="96981" y="1910541"/>
                </a:lnTo>
                <a:lnTo>
                  <a:pt x="96981" y="1889760"/>
                </a:lnTo>
                <a:lnTo>
                  <a:pt x="135774" y="1889760"/>
                </a:lnTo>
                <a:lnTo>
                  <a:pt x="135774" y="1866207"/>
                </a:lnTo>
                <a:lnTo>
                  <a:pt x="177338" y="1866207"/>
                </a:lnTo>
                <a:lnTo>
                  <a:pt x="177338" y="1809403"/>
                </a:lnTo>
                <a:lnTo>
                  <a:pt x="185651" y="1809403"/>
                </a:lnTo>
                <a:lnTo>
                  <a:pt x="185651" y="1766454"/>
                </a:lnTo>
                <a:lnTo>
                  <a:pt x="198120" y="1766454"/>
                </a:lnTo>
                <a:lnTo>
                  <a:pt x="198120" y="1747058"/>
                </a:lnTo>
                <a:lnTo>
                  <a:pt x="211974" y="1747058"/>
                </a:lnTo>
                <a:lnTo>
                  <a:pt x="211974" y="1644534"/>
                </a:lnTo>
                <a:lnTo>
                  <a:pt x="217516" y="1650076"/>
                </a:lnTo>
                <a:lnTo>
                  <a:pt x="217516" y="1605741"/>
                </a:lnTo>
                <a:lnTo>
                  <a:pt x="234141" y="1605741"/>
                </a:lnTo>
                <a:lnTo>
                  <a:pt x="234141" y="1562792"/>
                </a:lnTo>
                <a:lnTo>
                  <a:pt x="271549" y="1562792"/>
                </a:lnTo>
                <a:lnTo>
                  <a:pt x="271549" y="1492134"/>
                </a:lnTo>
                <a:lnTo>
                  <a:pt x="282632" y="1492134"/>
                </a:lnTo>
                <a:lnTo>
                  <a:pt x="282632" y="1474123"/>
                </a:lnTo>
                <a:lnTo>
                  <a:pt x="289560" y="1474123"/>
                </a:lnTo>
                <a:lnTo>
                  <a:pt x="289560" y="1454727"/>
                </a:lnTo>
                <a:lnTo>
                  <a:pt x="302029" y="1454727"/>
                </a:lnTo>
                <a:lnTo>
                  <a:pt x="302029" y="1403465"/>
                </a:lnTo>
                <a:lnTo>
                  <a:pt x="311727" y="1403465"/>
                </a:lnTo>
                <a:lnTo>
                  <a:pt x="311727" y="1368829"/>
                </a:lnTo>
                <a:lnTo>
                  <a:pt x="342207" y="1368829"/>
                </a:lnTo>
                <a:lnTo>
                  <a:pt x="342207" y="1349432"/>
                </a:lnTo>
                <a:lnTo>
                  <a:pt x="369916" y="1349432"/>
                </a:lnTo>
                <a:lnTo>
                  <a:pt x="369916" y="1246909"/>
                </a:lnTo>
                <a:lnTo>
                  <a:pt x="404552" y="1246909"/>
                </a:lnTo>
                <a:lnTo>
                  <a:pt x="404552" y="1219200"/>
                </a:lnTo>
                <a:lnTo>
                  <a:pt x="412865" y="1219200"/>
                </a:lnTo>
                <a:lnTo>
                  <a:pt x="412865" y="1183178"/>
                </a:lnTo>
                <a:lnTo>
                  <a:pt x="439189" y="1183178"/>
                </a:lnTo>
                <a:lnTo>
                  <a:pt x="439189" y="1165167"/>
                </a:lnTo>
                <a:lnTo>
                  <a:pt x="453043" y="1165167"/>
                </a:lnTo>
                <a:lnTo>
                  <a:pt x="453043" y="1145771"/>
                </a:lnTo>
                <a:lnTo>
                  <a:pt x="477981" y="1145771"/>
                </a:lnTo>
                <a:lnTo>
                  <a:pt x="477981" y="1094509"/>
                </a:lnTo>
                <a:lnTo>
                  <a:pt x="512618" y="1094509"/>
                </a:lnTo>
                <a:lnTo>
                  <a:pt x="512618" y="1075112"/>
                </a:lnTo>
                <a:lnTo>
                  <a:pt x="523701" y="1075112"/>
                </a:lnTo>
                <a:lnTo>
                  <a:pt x="523701" y="1040476"/>
                </a:lnTo>
                <a:lnTo>
                  <a:pt x="574963" y="1040476"/>
                </a:lnTo>
                <a:lnTo>
                  <a:pt x="574963" y="1019694"/>
                </a:lnTo>
                <a:lnTo>
                  <a:pt x="591589" y="1019694"/>
                </a:lnTo>
                <a:lnTo>
                  <a:pt x="591589" y="998912"/>
                </a:lnTo>
                <a:lnTo>
                  <a:pt x="605443" y="998912"/>
                </a:lnTo>
                <a:lnTo>
                  <a:pt x="605443" y="980901"/>
                </a:lnTo>
                <a:lnTo>
                  <a:pt x="617912" y="980901"/>
                </a:lnTo>
                <a:lnTo>
                  <a:pt x="628996" y="980901"/>
                </a:lnTo>
                <a:lnTo>
                  <a:pt x="628996" y="953192"/>
                </a:lnTo>
                <a:lnTo>
                  <a:pt x="647007" y="953192"/>
                </a:lnTo>
                <a:lnTo>
                  <a:pt x="647007" y="929640"/>
                </a:lnTo>
                <a:lnTo>
                  <a:pt x="673331" y="929640"/>
                </a:lnTo>
                <a:lnTo>
                  <a:pt x="673331" y="913014"/>
                </a:lnTo>
                <a:lnTo>
                  <a:pt x="692727" y="913014"/>
                </a:lnTo>
                <a:lnTo>
                  <a:pt x="692727" y="895003"/>
                </a:lnTo>
                <a:lnTo>
                  <a:pt x="701040" y="895003"/>
                </a:lnTo>
                <a:lnTo>
                  <a:pt x="701040" y="867294"/>
                </a:lnTo>
                <a:lnTo>
                  <a:pt x="709352" y="867294"/>
                </a:lnTo>
                <a:lnTo>
                  <a:pt x="709352" y="846512"/>
                </a:lnTo>
                <a:lnTo>
                  <a:pt x="778625" y="846512"/>
                </a:lnTo>
                <a:lnTo>
                  <a:pt x="778625" y="820189"/>
                </a:lnTo>
                <a:lnTo>
                  <a:pt x="795251" y="820189"/>
                </a:lnTo>
                <a:lnTo>
                  <a:pt x="795251" y="802178"/>
                </a:lnTo>
                <a:lnTo>
                  <a:pt x="829887" y="802178"/>
                </a:lnTo>
                <a:lnTo>
                  <a:pt x="829887" y="782781"/>
                </a:lnTo>
                <a:lnTo>
                  <a:pt x="886691" y="782781"/>
                </a:lnTo>
                <a:lnTo>
                  <a:pt x="886691" y="752301"/>
                </a:lnTo>
                <a:lnTo>
                  <a:pt x="925483" y="752301"/>
                </a:lnTo>
                <a:lnTo>
                  <a:pt x="925483" y="738447"/>
                </a:lnTo>
                <a:lnTo>
                  <a:pt x="971203" y="738447"/>
                </a:lnTo>
                <a:lnTo>
                  <a:pt x="971203" y="716280"/>
                </a:lnTo>
                <a:lnTo>
                  <a:pt x="1012767" y="716280"/>
                </a:lnTo>
                <a:lnTo>
                  <a:pt x="1012767" y="673331"/>
                </a:lnTo>
                <a:lnTo>
                  <a:pt x="1028007" y="673331"/>
                </a:lnTo>
                <a:lnTo>
                  <a:pt x="1028007" y="648392"/>
                </a:lnTo>
                <a:lnTo>
                  <a:pt x="1058487" y="648392"/>
                </a:lnTo>
                <a:lnTo>
                  <a:pt x="1058487" y="634538"/>
                </a:lnTo>
                <a:lnTo>
                  <a:pt x="1152698" y="634538"/>
                </a:lnTo>
                <a:lnTo>
                  <a:pt x="1152698" y="609600"/>
                </a:lnTo>
                <a:lnTo>
                  <a:pt x="1210887" y="609600"/>
                </a:lnTo>
                <a:lnTo>
                  <a:pt x="1210887" y="591589"/>
                </a:lnTo>
                <a:lnTo>
                  <a:pt x="1227512" y="591589"/>
                </a:lnTo>
                <a:lnTo>
                  <a:pt x="1227512" y="551411"/>
                </a:lnTo>
                <a:lnTo>
                  <a:pt x="1342505" y="551411"/>
                </a:lnTo>
                <a:lnTo>
                  <a:pt x="1342505" y="534785"/>
                </a:lnTo>
                <a:lnTo>
                  <a:pt x="1360516" y="534785"/>
                </a:lnTo>
                <a:lnTo>
                  <a:pt x="1360516" y="512618"/>
                </a:lnTo>
                <a:lnTo>
                  <a:pt x="1400694" y="512618"/>
                </a:lnTo>
                <a:lnTo>
                  <a:pt x="1400694" y="486294"/>
                </a:lnTo>
                <a:lnTo>
                  <a:pt x="1428403" y="486294"/>
                </a:lnTo>
                <a:lnTo>
                  <a:pt x="1428403" y="465512"/>
                </a:lnTo>
                <a:lnTo>
                  <a:pt x="1472738" y="465512"/>
                </a:lnTo>
                <a:lnTo>
                  <a:pt x="1472738" y="439189"/>
                </a:lnTo>
                <a:lnTo>
                  <a:pt x="1507374" y="439189"/>
                </a:lnTo>
                <a:lnTo>
                  <a:pt x="1507374" y="421178"/>
                </a:lnTo>
                <a:lnTo>
                  <a:pt x="1615440" y="421178"/>
                </a:lnTo>
                <a:lnTo>
                  <a:pt x="1615440" y="401781"/>
                </a:lnTo>
                <a:lnTo>
                  <a:pt x="1737360" y="401781"/>
                </a:lnTo>
                <a:lnTo>
                  <a:pt x="1737360" y="383771"/>
                </a:lnTo>
                <a:lnTo>
                  <a:pt x="1794163" y="383771"/>
                </a:lnTo>
                <a:lnTo>
                  <a:pt x="1794163" y="358832"/>
                </a:lnTo>
                <a:lnTo>
                  <a:pt x="1814945" y="358832"/>
                </a:lnTo>
                <a:lnTo>
                  <a:pt x="1814945" y="335280"/>
                </a:lnTo>
                <a:lnTo>
                  <a:pt x="1923011" y="335280"/>
                </a:lnTo>
                <a:lnTo>
                  <a:pt x="1923011" y="314498"/>
                </a:lnTo>
                <a:lnTo>
                  <a:pt x="1992283" y="314498"/>
                </a:lnTo>
                <a:lnTo>
                  <a:pt x="1992283" y="286789"/>
                </a:lnTo>
                <a:lnTo>
                  <a:pt x="2348345" y="286789"/>
                </a:lnTo>
                <a:lnTo>
                  <a:pt x="2348345" y="266007"/>
                </a:lnTo>
                <a:lnTo>
                  <a:pt x="2528454" y="266007"/>
                </a:lnTo>
                <a:lnTo>
                  <a:pt x="2528454" y="249381"/>
                </a:lnTo>
                <a:lnTo>
                  <a:pt x="2567247" y="249381"/>
                </a:lnTo>
                <a:lnTo>
                  <a:pt x="2567247" y="200891"/>
                </a:lnTo>
                <a:lnTo>
                  <a:pt x="2680854" y="200891"/>
                </a:lnTo>
                <a:lnTo>
                  <a:pt x="2680854" y="173181"/>
                </a:lnTo>
                <a:lnTo>
                  <a:pt x="2844338" y="173181"/>
                </a:lnTo>
                <a:lnTo>
                  <a:pt x="2844338" y="159327"/>
                </a:lnTo>
                <a:lnTo>
                  <a:pt x="3010592" y="159327"/>
                </a:lnTo>
                <a:lnTo>
                  <a:pt x="3010592" y="131618"/>
                </a:lnTo>
                <a:lnTo>
                  <a:pt x="3574472" y="131618"/>
                </a:lnTo>
                <a:lnTo>
                  <a:pt x="3574472" y="101138"/>
                </a:lnTo>
                <a:lnTo>
                  <a:pt x="3726872" y="101138"/>
                </a:lnTo>
                <a:lnTo>
                  <a:pt x="3726872" y="83127"/>
                </a:lnTo>
                <a:lnTo>
                  <a:pt x="3731029" y="83127"/>
                </a:lnTo>
                <a:lnTo>
                  <a:pt x="3731029" y="51261"/>
                </a:lnTo>
                <a:lnTo>
                  <a:pt x="3790603" y="51261"/>
                </a:lnTo>
                <a:lnTo>
                  <a:pt x="3790603" y="29094"/>
                </a:lnTo>
                <a:lnTo>
                  <a:pt x="3880658" y="29094"/>
                </a:lnTo>
                <a:lnTo>
                  <a:pt x="3880658" y="0"/>
                </a:lnTo>
                <a:lnTo>
                  <a:pt x="3949931" y="0"/>
                </a:lnTo>
              </a:path>
            </a:pathLst>
          </a:custGeom>
          <a:noFill/>
          <a:ln w="28575">
            <a:solidFill>
              <a:schemeClr val="accent3"/>
            </a:solidFill>
            <a:miter lim="800000"/>
            <a:headEnd/>
            <a:tailEnd/>
          </a:ln>
        </p:spPr>
        <p:txBody>
          <a:bodyPr rtlCol="0" anchor="ctr"/>
          <a:lstStyle/>
          <a:p>
            <a:pPr algn="ctr"/>
            <a:endParaRPr lang="en-US" dirty="0"/>
          </a:p>
        </p:txBody>
      </p:sp>
      <p:sp>
        <p:nvSpPr>
          <p:cNvPr id="81" name="Freeform: Shape 80">
            <a:extLst>
              <a:ext uri="{FF2B5EF4-FFF2-40B4-BE49-F238E27FC236}">
                <a16:creationId xmlns:a16="http://schemas.microsoft.com/office/drawing/2014/main" id="{BEC5CF4C-EBC1-4F8C-B4F9-FAD8DDC8F5CA}"/>
              </a:ext>
            </a:extLst>
          </p:cNvPr>
          <p:cNvSpPr/>
          <p:nvPr/>
        </p:nvSpPr>
        <p:spPr bwMode="auto">
          <a:xfrm>
            <a:off x="1771008" y="3874638"/>
            <a:ext cx="4005637" cy="1446088"/>
          </a:xfrm>
          <a:custGeom>
            <a:avLst/>
            <a:gdLst>
              <a:gd name="connsiteX0" fmla="*/ 0 w 4005637"/>
              <a:gd name="connsiteY0" fmla="*/ 1446088 h 1446088"/>
              <a:gd name="connsiteX1" fmla="*/ 87330 w 4005637"/>
              <a:gd name="connsiteY1" fmla="*/ 1446088 h 1446088"/>
              <a:gd name="connsiteX2" fmla="*/ 87330 w 4005637"/>
              <a:gd name="connsiteY2" fmla="*/ 1426824 h 1446088"/>
              <a:gd name="connsiteX3" fmla="*/ 105310 w 4005637"/>
              <a:gd name="connsiteY3" fmla="*/ 1426824 h 1446088"/>
              <a:gd name="connsiteX4" fmla="*/ 105310 w 4005637"/>
              <a:gd name="connsiteY4" fmla="*/ 1406275 h 1446088"/>
              <a:gd name="connsiteX5" fmla="*/ 161818 w 4005637"/>
              <a:gd name="connsiteY5" fmla="*/ 1406275 h 1446088"/>
              <a:gd name="connsiteX6" fmla="*/ 161818 w 4005637"/>
              <a:gd name="connsiteY6" fmla="*/ 1388296 h 1446088"/>
              <a:gd name="connsiteX7" fmla="*/ 237590 w 4005637"/>
              <a:gd name="connsiteY7" fmla="*/ 1388296 h 1446088"/>
              <a:gd name="connsiteX8" fmla="*/ 237590 w 4005637"/>
              <a:gd name="connsiteY8" fmla="*/ 1367747 h 1446088"/>
              <a:gd name="connsiteX9" fmla="*/ 281255 w 4005637"/>
              <a:gd name="connsiteY9" fmla="*/ 1367747 h 1446088"/>
              <a:gd name="connsiteX10" fmla="*/ 281255 w 4005637"/>
              <a:gd name="connsiteY10" fmla="*/ 1347199 h 1446088"/>
              <a:gd name="connsiteX11" fmla="*/ 287676 w 4005637"/>
              <a:gd name="connsiteY11" fmla="*/ 1347199 h 1446088"/>
              <a:gd name="connsiteX12" fmla="*/ 287676 w 4005637"/>
              <a:gd name="connsiteY12" fmla="*/ 1326651 h 1446088"/>
              <a:gd name="connsiteX13" fmla="*/ 308225 w 4005637"/>
              <a:gd name="connsiteY13" fmla="*/ 1326651 h 1446088"/>
              <a:gd name="connsiteX14" fmla="*/ 308225 w 4005637"/>
              <a:gd name="connsiteY14" fmla="*/ 1295828 h 1446088"/>
              <a:gd name="connsiteX15" fmla="*/ 312077 w 4005637"/>
              <a:gd name="connsiteY15" fmla="*/ 1299680 h 1446088"/>
              <a:gd name="connsiteX16" fmla="*/ 312077 w 4005637"/>
              <a:gd name="connsiteY16" fmla="*/ 1276564 h 1446088"/>
              <a:gd name="connsiteX17" fmla="*/ 335194 w 4005637"/>
              <a:gd name="connsiteY17" fmla="*/ 1276564 h 1446088"/>
              <a:gd name="connsiteX18" fmla="*/ 335194 w 4005637"/>
              <a:gd name="connsiteY18" fmla="*/ 1250879 h 1446088"/>
              <a:gd name="connsiteX19" fmla="*/ 349321 w 4005637"/>
              <a:gd name="connsiteY19" fmla="*/ 1250879 h 1446088"/>
              <a:gd name="connsiteX20" fmla="*/ 349321 w 4005637"/>
              <a:gd name="connsiteY20" fmla="*/ 1236752 h 1446088"/>
              <a:gd name="connsiteX21" fmla="*/ 363448 w 4005637"/>
              <a:gd name="connsiteY21" fmla="*/ 1236752 h 1446088"/>
              <a:gd name="connsiteX22" fmla="*/ 363448 w 4005637"/>
              <a:gd name="connsiteY22" fmla="*/ 1212351 h 1446088"/>
              <a:gd name="connsiteX23" fmla="*/ 396839 w 4005637"/>
              <a:gd name="connsiteY23" fmla="*/ 1212351 h 1446088"/>
              <a:gd name="connsiteX24" fmla="*/ 396839 w 4005637"/>
              <a:gd name="connsiteY24" fmla="*/ 1193087 h 1446088"/>
              <a:gd name="connsiteX25" fmla="*/ 409682 w 4005637"/>
              <a:gd name="connsiteY25" fmla="*/ 1193087 h 1446088"/>
              <a:gd name="connsiteX26" fmla="*/ 409682 w 4005637"/>
              <a:gd name="connsiteY26" fmla="*/ 1171254 h 1446088"/>
              <a:gd name="connsiteX27" fmla="*/ 418672 w 4005637"/>
              <a:gd name="connsiteY27" fmla="*/ 1171254 h 1446088"/>
              <a:gd name="connsiteX28" fmla="*/ 418672 w 4005637"/>
              <a:gd name="connsiteY28" fmla="*/ 1135294 h 1446088"/>
              <a:gd name="connsiteX29" fmla="*/ 421240 w 4005637"/>
              <a:gd name="connsiteY29" fmla="*/ 1135294 h 1446088"/>
              <a:gd name="connsiteX30" fmla="*/ 421240 w 4005637"/>
              <a:gd name="connsiteY30" fmla="*/ 1103188 h 1446088"/>
              <a:gd name="connsiteX31" fmla="*/ 461053 w 4005637"/>
              <a:gd name="connsiteY31" fmla="*/ 1103188 h 1446088"/>
              <a:gd name="connsiteX32" fmla="*/ 461053 w 4005637"/>
              <a:gd name="connsiteY32" fmla="*/ 1082639 h 1446088"/>
              <a:gd name="connsiteX33" fmla="*/ 480317 w 4005637"/>
              <a:gd name="connsiteY33" fmla="*/ 1082639 h 1446088"/>
              <a:gd name="connsiteX34" fmla="*/ 480317 w 4005637"/>
              <a:gd name="connsiteY34" fmla="*/ 996593 h 1446088"/>
              <a:gd name="connsiteX35" fmla="*/ 498296 w 4005637"/>
              <a:gd name="connsiteY35" fmla="*/ 996593 h 1446088"/>
              <a:gd name="connsiteX36" fmla="*/ 498296 w 4005637"/>
              <a:gd name="connsiteY36" fmla="*/ 976045 h 1446088"/>
              <a:gd name="connsiteX37" fmla="*/ 518845 w 4005637"/>
              <a:gd name="connsiteY37" fmla="*/ 976045 h 1446088"/>
              <a:gd name="connsiteX38" fmla="*/ 508571 w 4005637"/>
              <a:gd name="connsiteY38" fmla="*/ 965771 h 1446088"/>
              <a:gd name="connsiteX39" fmla="*/ 514992 w 4005637"/>
              <a:gd name="connsiteY39" fmla="*/ 959350 h 1446088"/>
              <a:gd name="connsiteX40" fmla="*/ 541962 w 4005637"/>
              <a:gd name="connsiteY40" fmla="*/ 959350 h 1446088"/>
              <a:gd name="connsiteX41" fmla="*/ 541962 w 4005637"/>
              <a:gd name="connsiteY41" fmla="*/ 923390 h 1446088"/>
              <a:gd name="connsiteX42" fmla="*/ 550952 w 4005637"/>
              <a:gd name="connsiteY42" fmla="*/ 932380 h 1446088"/>
              <a:gd name="connsiteX43" fmla="*/ 550952 w 4005637"/>
              <a:gd name="connsiteY43" fmla="*/ 914400 h 1446088"/>
              <a:gd name="connsiteX44" fmla="*/ 634429 w 4005637"/>
              <a:gd name="connsiteY44" fmla="*/ 914400 h 1446088"/>
              <a:gd name="connsiteX45" fmla="*/ 634429 w 4005637"/>
              <a:gd name="connsiteY45" fmla="*/ 887430 h 1446088"/>
              <a:gd name="connsiteX46" fmla="*/ 669104 w 4005637"/>
              <a:gd name="connsiteY46" fmla="*/ 887430 h 1446088"/>
              <a:gd name="connsiteX47" fmla="*/ 669104 w 4005637"/>
              <a:gd name="connsiteY47" fmla="*/ 861745 h 1446088"/>
              <a:gd name="connsiteX48" fmla="*/ 710201 w 4005637"/>
              <a:gd name="connsiteY48" fmla="*/ 861745 h 1446088"/>
              <a:gd name="connsiteX49" fmla="*/ 710201 w 4005637"/>
              <a:gd name="connsiteY49" fmla="*/ 843765 h 1446088"/>
              <a:gd name="connsiteX50" fmla="*/ 843765 w 4005637"/>
              <a:gd name="connsiteY50" fmla="*/ 843765 h 1446088"/>
              <a:gd name="connsiteX51" fmla="*/ 843765 w 4005637"/>
              <a:gd name="connsiteY51" fmla="*/ 821933 h 1446088"/>
              <a:gd name="connsiteX52" fmla="*/ 928527 w 4005637"/>
              <a:gd name="connsiteY52" fmla="*/ 821933 h 1446088"/>
              <a:gd name="connsiteX53" fmla="*/ 928527 w 4005637"/>
              <a:gd name="connsiteY53" fmla="*/ 793679 h 1446088"/>
              <a:gd name="connsiteX54" fmla="*/ 937517 w 4005637"/>
              <a:gd name="connsiteY54" fmla="*/ 793679 h 1446088"/>
              <a:gd name="connsiteX55" fmla="*/ 937517 w 4005637"/>
              <a:gd name="connsiteY55" fmla="*/ 773130 h 1446088"/>
              <a:gd name="connsiteX56" fmla="*/ 956781 w 4005637"/>
              <a:gd name="connsiteY56" fmla="*/ 773130 h 1446088"/>
              <a:gd name="connsiteX57" fmla="*/ 956781 w 4005637"/>
              <a:gd name="connsiteY57" fmla="*/ 760288 h 1446088"/>
              <a:gd name="connsiteX58" fmla="*/ 982466 w 4005637"/>
              <a:gd name="connsiteY58" fmla="*/ 760288 h 1446088"/>
              <a:gd name="connsiteX59" fmla="*/ 982466 w 4005637"/>
              <a:gd name="connsiteY59" fmla="*/ 733318 h 1446088"/>
              <a:gd name="connsiteX60" fmla="*/ 1006867 w 4005637"/>
              <a:gd name="connsiteY60" fmla="*/ 733318 h 1446088"/>
              <a:gd name="connsiteX61" fmla="*/ 1006867 w 4005637"/>
              <a:gd name="connsiteY61" fmla="*/ 710201 h 1446088"/>
              <a:gd name="connsiteX62" fmla="*/ 1014573 w 4005637"/>
              <a:gd name="connsiteY62" fmla="*/ 710201 h 1446088"/>
              <a:gd name="connsiteX63" fmla="*/ 1014573 w 4005637"/>
              <a:gd name="connsiteY63" fmla="*/ 685800 h 1446088"/>
              <a:gd name="connsiteX64" fmla="*/ 1033837 w 4005637"/>
              <a:gd name="connsiteY64" fmla="*/ 685800 h 1446088"/>
              <a:gd name="connsiteX65" fmla="*/ 1033837 w 4005637"/>
              <a:gd name="connsiteY65" fmla="*/ 640851 h 1446088"/>
              <a:gd name="connsiteX66" fmla="*/ 1101903 w 4005637"/>
              <a:gd name="connsiteY66" fmla="*/ 640851 h 1446088"/>
              <a:gd name="connsiteX67" fmla="*/ 1101903 w 4005637"/>
              <a:gd name="connsiteY67" fmla="*/ 630577 h 1446088"/>
              <a:gd name="connsiteX68" fmla="*/ 1126304 w 4005637"/>
              <a:gd name="connsiteY68" fmla="*/ 630577 h 1446088"/>
              <a:gd name="connsiteX69" fmla="*/ 1126304 w 4005637"/>
              <a:gd name="connsiteY69" fmla="*/ 599754 h 1446088"/>
              <a:gd name="connsiteX70" fmla="*/ 1158411 w 4005637"/>
              <a:gd name="connsiteY70" fmla="*/ 599754 h 1446088"/>
              <a:gd name="connsiteX71" fmla="*/ 1158411 w 4005637"/>
              <a:gd name="connsiteY71" fmla="*/ 575353 h 1446088"/>
              <a:gd name="connsiteX72" fmla="*/ 1276564 w 4005637"/>
              <a:gd name="connsiteY72" fmla="*/ 575353 h 1446088"/>
              <a:gd name="connsiteX73" fmla="*/ 1276564 w 4005637"/>
              <a:gd name="connsiteY73" fmla="*/ 548383 h 1446088"/>
              <a:gd name="connsiteX74" fmla="*/ 1307386 w 4005637"/>
              <a:gd name="connsiteY74" fmla="*/ 548383 h 1446088"/>
              <a:gd name="connsiteX75" fmla="*/ 1307386 w 4005637"/>
              <a:gd name="connsiteY75" fmla="*/ 535541 h 1446088"/>
              <a:gd name="connsiteX76" fmla="*/ 1362610 w 4005637"/>
              <a:gd name="connsiteY76" fmla="*/ 535541 h 1446088"/>
              <a:gd name="connsiteX77" fmla="*/ 1362610 w 4005637"/>
              <a:gd name="connsiteY77" fmla="*/ 511139 h 1446088"/>
              <a:gd name="connsiteX78" fmla="*/ 1398570 w 4005637"/>
              <a:gd name="connsiteY78" fmla="*/ 511139 h 1446088"/>
              <a:gd name="connsiteX79" fmla="*/ 1398570 w 4005637"/>
              <a:gd name="connsiteY79" fmla="*/ 485454 h 1446088"/>
              <a:gd name="connsiteX80" fmla="*/ 1674688 w 4005637"/>
              <a:gd name="connsiteY80" fmla="*/ 485454 h 1446088"/>
              <a:gd name="connsiteX81" fmla="*/ 1674688 w 4005637"/>
              <a:gd name="connsiteY81" fmla="*/ 464906 h 1446088"/>
              <a:gd name="connsiteX82" fmla="*/ 1695236 w 4005637"/>
              <a:gd name="connsiteY82" fmla="*/ 464906 h 1446088"/>
              <a:gd name="connsiteX83" fmla="*/ 1695236 w 4005637"/>
              <a:gd name="connsiteY83" fmla="*/ 439220 h 1446088"/>
              <a:gd name="connsiteX84" fmla="*/ 1710647 w 4005637"/>
              <a:gd name="connsiteY84" fmla="*/ 439220 h 1446088"/>
              <a:gd name="connsiteX85" fmla="*/ 1710647 w 4005637"/>
              <a:gd name="connsiteY85" fmla="*/ 419956 h 1446088"/>
              <a:gd name="connsiteX86" fmla="*/ 1771008 w 4005637"/>
              <a:gd name="connsiteY86" fmla="*/ 419956 h 1446088"/>
              <a:gd name="connsiteX87" fmla="*/ 1771008 w 4005637"/>
              <a:gd name="connsiteY87" fmla="*/ 395555 h 1446088"/>
              <a:gd name="connsiteX88" fmla="*/ 1844211 w 4005637"/>
              <a:gd name="connsiteY88" fmla="*/ 395555 h 1446088"/>
              <a:gd name="connsiteX89" fmla="*/ 1844211 w 4005637"/>
              <a:gd name="connsiteY89" fmla="*/ 372438 h 1446088"/>
              <a:gd name="connsiteX90" fmla="*/ 1876318 w 4005637"/>
              <a:gd name="connsiteY90" fmla="*/ 372438 h 1446088"/>
              <a:gd name="connsiteX91" fmla="*/ 1876318 w 4005637"/>
              <a:gd name="connsiteY91" fmla="*/ 353174 h 1446088"/>
              <a:gd name="connsiteX92" fmla="*/ 1923836 w 4005637"/>
              <a:gd name="connsiteY92" fmla="*/ 353174 h 1446088"/>
              <a:gd name="connsiteX93" fmla="*/ 1923836 w 4005637"/>
              <a:gd name="connsiteY93" fmla="*/ 305656 h 1446088"/>
              <a:gd name="connsiteX94" fmla="*/ 1957227 w 4005637"/>
              <a:gd name="connsiteY94" fmla="*/ 305656 h 1446088"/>
              <a:gd name="connsiteX95" fmla="*/ 1957227 w 4005637"/>
              <a:gd name="connsiteY95" fmla="*/ 287677 h 1446088"/>
              <a:gd name="connsiteX96" fmla="*/ 2346361 w 4005637"/>
              <a:gd name="connsiteY96" fmla="*/ 287677 h 1446088"/>
              <a:gd name="connsiteX97" fmla="*/ 2346361 w 4005637"/>
              <a:gd name="connsiteY97" fmla="*/ 259423 h 1446088"/>
              <a:gd name="connsiteX98" fmla="*/ 2420848 w 4005637"/>
              <a:gd name="connsiteY98" fmla="*/ 259423 h 1446088"/>
              <a:gd name="connsiteX99" fmla="*/ 2420848 w 4005637"/>
              <a:gd name="connsiteY99" fmla="*/ 214473 h 1446088"/>
              <a:gd name="connsiteX100" fmla="*/ 2442681 w 4005637"/>
              <a:gd name="connsiteY100" fmla="*/ 214473 h 1446088"/>
              <a:gd name="connsiteX101" fmla="*/ 2442681 w 4005637"/>
              <a:gd name="connsiteY101" fmla="*/ 190072 h 1446088"/>
              <a:gd name="connsiteX102" fmla="*/ 2634037 w 4005637"/>
              <a:gd name="connsiteY102" fmla="*/ 190072 h 1446088"/>
              <a:gd name="connsiteX103" fmla="*/ 2634037 w 4005637"/>
              <a:gd name="connsiteY103" fmla="*/ 174661 h 1446088"/>
              <a:gd name="connsiteX104" fmla="*/ 2745768 w 4005637"/>
              <a:gd name="connsiteY104" fmla="*/ 174661 h 1446088"/>
              <a:gd name="connsiteX105" fmla="*/ 2745768 w 4005637"/>
              <a:gd name="connsiteY105" fmla="*/ 152828 h 1446088"/>
              <a:gd name="connsiteX106" fmla="*/ 2790718 w 4005637"/>
              <a:gd name="connsiteY106" fmla="*/ 152828 h 1446088"/>
              <a:gd name="connsiteX107" fmla="*/ 2790718 w 4005637"/>
              <a:gd name="connsiteY107" fmla="*/ 120721 h 1446088"/>
              <a:gd name="connsiteX108" fmla="*/ 3134902 w 4005637"/>
              <a:gd name="connsiteY108" fmla="*/ 120721 h 1446088"/>
              <a:gd name="connsiteX109" fmla="*/ 3134902 w 4005637"/>
              <a:gd name="connsiteY109" fmla="*/ 97605 h 1446088"/>
              <a:gd name="connsiteX110" fmla="*/ 3209390 w 4005637"/>
              <a:gd name="connsiteY110" fmla="*/ 97605 h 1446088"/>
              <a:gd name="connsiteX111" fmla="*/ 3209390 w 4005637"/>
              <a:gd name="connsiteY111" fmla="*/ 75772 h 1446088"/>
              <a:gd name="connsiteX112" fmla="*/ 3246634 w 4005637"/>
              <a:gd name="connsiteY112" fmla="*/ 75772 h 1446088"/>
              <a:gd name="connsiteX113" fmla="*/ 3246634 w 4005637"/>
              <a:gd name="connsiteY113" fmla="*/ 51371 h 1446088"/>
              <a:gd name="connsiteX114" fmla="*/ 3471381 w 4005637"/>
              <a:gd name="connsiteY114" fmla="*/ 51371 h 1446088"/>
              <a:gd name="connsiteX115" fmla="*/ 3471381 w 4005637"/>
              <a:gd name="connsiteY115" fmla="*/ 28254 h 1446088"/>
              <a:gd name="connsiteX116" fmla="*/ 3673011 w 4005637"/>
              <a:gd name="connsiteY116" fmla="*/ 28254 h 1446088"/>
              <a:gd name="connsiteX117" fmla="*/ 3673011 w 4005637"/>
              <a:gd name="connsiteY117" fmla="*/ 0 h 1446088"/>
              <a:gd name="connsiteX118" fmla="*/ 4005637 w 4005637"/>
              <a:gd name="connsiteY118" fmla="*/ 0 h 144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4005637" h="1446088">
                <a:moveTo>
                  <a:pt x="0" y="1446088"/>
                </a:moveTo>
                <a:lnTo>
                  <a:pt x="87330" y="1446088"/>
                </a:lnTo>
                <a:lnTo>
                  <a:pt x="87330" y="1426824"/>
                </a:lnTo>
                <a:lnTo>
                  <a:pt x="105310" y="1426824"/>
                </a:lnTo>
                <a:lnTo>
                  <a:pt x="105310" y="1406275"/>
                </a:lnTo>
                <a:lnTo>
                  <a:pt x="161818" y="1406275"/>
                </a:lnTo>
                <a:lnTo>
                  <a:pt x="161818" y="1388296"/>
                </a:lnTo>
                <a:lnTo>
                  <a:pt x="237590" y="1388296"/>
                </a:lnTo>
                <a:lnTo>
                  <a:pt x="237590" y="1367747"/>
                </a:lnTo>
                <a:lnTo>
                  <a:pt x="281255" y="1367747"/>
                </a:lnTo>
                <a:lnTo>
                  <a:pt x="281255" y="1347199"/>
                </a:lnTo>
                <a:lnTo>
                  <a:pt x="287676" y="1347199"/>
                </a:lnTo>
                <a:lnTo>
                  <a:pt x="287676" y="1326651"/>
                </a:lnTo>
                <a:lnTo>
                  <a:pt x="308225" y="1326651"/>
                </a:lnTo>
                <a:lnTo>
                  <a:pt x="308225" y="1295828"/>
                </a:lnTo>
                <a:lnTo>
                  <a:pt x="312077" y="1299680"/>
                </a:lnTo>
                <a:lnTo>
                  <a:pt x="312077" y="1276564"/>
                </a:lnTo>
                <a:lnTo>
                  <a:pt x="335194" y="1276564"/>
                </a:lnTo>
                <a:lnTo>
                  <a:pt x="335194" y="1250879"/>
                </a:lnTo>
                <a:lnTo>
                  <a:pt x="349321" y="1250879"/>
                </a:lnTo>
                <a:lnTo>
                  <a:pt x="349321" y="1236752"/>
                </a:lnTo>
                <a:lnTo>
                  <a:pt x="363448" y="1236752"/>
                </a:lnTo>
                <a:lnTo>
                  <a:pt x="363448" y="1212351"/>
                </a:lnTo>
                <a:lnTo>
                  <a:pt x="396839" y="1212351"/>
                </a:lnTo>
                <a:lnTo>
                  <a:pt x="396839" y="1193087"/>
                </a:lnTo>
                <a:lnTo>
                  <a:pt x="409682" y="1193087"/>
                </a:lnTo>
                <a:lnTo>
                  <a:pt x="409682" y="1171254"/>
                </a:lnTo>
                <a:lnTo>
                  <a:pt x="418672" y="1171254"/>
                </a:lnTo>
                <a:lnTo>
                  <a:pt x="418672" y="1135294"/>
                </a:lnTo>
                <a:lnTo>
                  <a:pt x="421240" y="1135294"/>
                </a:lnTo>
                <a:lnTo>
                  <a:pt x="421240" y="1103188"/>
                </a:lnTo>
                <a:lnTo>
                  <a:pt x="461053" y="1103188"/>
                </a:lnTo>
                <a:lnTo>
                  <a:pt x="461053" y="1082639"/>
                </a:lnTo>
                <a:lnTo>
                  <a:pt x="480317" y="1082639"/>
                </a:lnTo>
                <a:lnTo>
                  <a:pt x="480317" y="996593"/>
                </a:lnTo>
                <a:lnTo>
                  <a:pt x="498296" y="996593"/>
                </a:lnTo>
                <a:lnTo>
                  <a:pt x="498296" y="976045"/>
                </a:lnTo>
                <a:lnTo>
                  <a:pt x="518845" y="976045"/>
                </a:lnTo>
                <a:lnTo>
                  <a:pt x="508571" y="965771"/>
                </a:lnTo>
                <a:lnTo>
                  <a:pt x="514992" y="959350"/>
                </a:lnTo>
                <a:lnTo>
                  <a:pt x="541962" y="959350"/>
                </a:lnTo>
                <a:lnTo>
                  <a:pt x="541962" y="923390"/>
                </a:lnTo>
                <a:lnTo>
                  <a:pt x="550952" y="932380"/>
                </a:lnTo>
                <a:lnTo>
                  <a:pt x="550952" y="914400"/>
                </a:lnTo>
                <a:lnTo>
                  <a:pt x="634429" y="914400"/>
                </a:lnTo>
                <a:lnTo>
                  <a:pt x="634429" y="887430"/>
                </a:lnTo>
                <a:lnTo>
                  <a:pt x="669104" y="887430"/>
                </a:lnTo>
                <a:lnTo>
                  <a:pt x="669104" y="861745"/>
                </a:lnTo>
                <a:lnTo>
                  <a:pt x="710201" y="861745"/>
                </a:lnTo>
                <a:lnTo>
                  <a:pt x="710201" y="843765"/>
                </a:lnTo>
                <a:lnTo>
                  <a:pt x="843765" y="843765"/>
                </a:lnTo>
                <a:lnTo>
                  <a:pt x="843765" y="821933"/>
                </a:lnTo>
                <a:lnTo>
                  <a:pt x="928527" y="821933"/>
                </a:lnTo>
                <a:lnTo>
                  <a:pt x="928527" y="793679"/>
                </a:lnTo>
                <a:lnTo>
                  <a:pt x="937517" y="793679"/>
                </a:lnTo>
                <a:lnTo>
                  <a:pt x="937517" y="773130"/>
                </a:lnTo>
                <a:lnTo>
                  <a:pt x="956781" y="773130"/>
                </a:lnTo>
                <a:lnTo>
                  <a:pt x="956781" y="760288"/>
                </a:lnTo>
                <a:lnTo>
                  <a:pt x="982466" y="760288"/>
                </a:lnTo>
                <a:lnTo>
                  <a:pt x="982466" y="733318"/>
                </a:lnTo>
                <a:lnTo>
                  <a:pt x="1006867" y="733318"/>
                </a:lnTo>
                <a:lnTo>
                  <a:pt x="1006867" y="710201"/>
                </a:lnTo>
                <a:lnTo>
                  <a:pt x="1014573" y="710201"/>
                </a:lnTo>
                <a:lnTo>
                  <a:pt x="1014573" y="685800"/>
                </a:lnTo>
                <a:lnTo>
                  <a:pt x="1033837" y="685800"/>
                </a:lnTo>
                <a:lnTo>
                  <a:pt x="1033837" y="640851"/>
                </a:lnTo>
                <a:lnTo>
                  <a:pt x="1101903" y="640851"/>
                </a:lnTo>
                <a:lnTo>
                  <a:pt x="1101903" y="630577"/>
                </a:lnTo>
                <a:lnTo>
                  <a:pt x="1126304" y="630577"/>
                </a:lnTo>
                <a:lnTo>
                  <a:pt x="1126304" y="599754"/>
                </a:lnTo>
                <a:lnTo>
                  <a:pt x="1158411" y="599754"/>
                </a:lnTo>
                <a:lnTo>
                  <a:pt x="1158411" y="575353"/>
                </a:lnTo>
                <a:lnTo>
                  <a:pt x="1276564" y="575353"/>
                </a:lnTo>
                <a:lnTo>
                  <a:pt x="1276564" y="548383"/>
                </a:lnTo>
                <a:lnTo>
                  <a:pt x="1307386" y="548383"/>
                </a:lnTo>
                <a:lnTo>
                  <a:pt x="1307386" y="535541"/>
                </a:lnTo>
                <a:lnTo>
                  <a:pt x="1362610" y="535541"/>
                </a:lnTo>
                <a:lnTo>
                  <a:pt x="1362610" y="511139"/>
                </a:lnTo>
                <a:lnTo>
                  <a:pt x="1398570" y="511139"/>
                </a:lnTo>
                <a:lnTo>
                  <a:pt x="1398570" y="485454"/>
                </a:lnTo>
                <a:lnTo>
                  <a:pt x="1674688" y="485454"/>
                </a:lnTo>
                <a:lnTo>
                  <a:pt x="1674688" y="464906"/>
                </a:lnTo>
                <a:lnTo>
                  <a:pt x="1695236" y="464906"/>
                </a:lnTo>
                <a:lnTo>
                  <a:pt x="1695236" y="439220"/>
                </a:lnTo>
                <a:lnTo>
                  <a:pt x="1710647" y="439220"/>
                </a:lnTo>
                <a:lnTo>
                  <a:pt x="1710647" y="419956"/>
                </a:lnTo>
                <a:lnTo>
                  <a:pt x="1771008" y="419956"/>
                </a:lnTo>
                <a:lnTo>
                  <a:pt x="1771008" y="395555"/>
                </a:lnTo>
                <a:lnTo>
                  <a:pt x="1844211" y="395555"/>
                </a:lnTo>
                <a:lnTo>
                  <a:pt x="1844211" y="372438"/>
                </a:lnTo>
                <a:lnTo>
                  <a:pt x="1876318" y="372438"/>
                </a:lnTo>
                <a:lnTo>
                  <a:pt x="1876318" y="353174"/>
                </a:lnTo>
                <a:lnTo>
                  <a:pt x="1923836" y="353174"/>
                </a:lnTo>
                <a:lnTo>
                  <a:pt x="1923836" y="305656"/>
                </a:lnTo>
                <a:lnTo>
                  <a:pt x="1957227" y="305656"/>
                </a:lnTo>
                <a:lnTo>
                  <a:pt x="1957227" y="287677"/>
                </a:lnTo>
                <a:lnTo>
                  <a:pt x="2346361" y="287677"/>
                </a:lnTo>
                <a:lnTo>
                  <a:pt x="2346361" y="259423"/>
                </a:lnTo>
                <a:lnTo>
                  <a:pt x="2420848" y="259423"/>
                </a:lnTo>
                <a:lnTo>
                  <a:pt x="2420848" y="214473"/>
                </a:lnTo>
                <a:lnTo>
                  <a:pt x="2442681" y="214473"/>
                </a:lnTo>
                <a:lnTo>
                  <a:pt x="2442681" y="190072"/>
                </a:lnTo>
                <a:lnTo>
                  <a:pt x="2634037" y="190072"/>
                </a:lnTo>
                <a:lnTo>
                  <a:pt x="2634037" y="174661"/>
                </a:lnTo>
                <a:lnTo>
                  <a:pt x="2745768" y="174661"/>
                </a:lnTo>
                <a:lnTo>
                  <a:pt x="2745768" y="152828"/>
                </a:lnTo>
                <a:lnTo>
                  <a:pt x="2790718" y="152828"/>
                </a:lnTo>
                <a:lnTo>
                  <a:pt x="2790718" y="120721"/>
                </a:lnTo>
                <a:lnTo>
                  <a:pt x="3134902" y="120721"/>
                </a:lnTo>
                <a:lnTo>
                  <a:pt x="3134902" y="97605"/>
                </a:lnTo>
                <a:lnTo>
                  <a:pt x="3209390" y="97605"/>
                </a:lnTo>
                <a:lnTo>
                  <a:pt x="3209390" y="75772"/>
                </a:lnTo>
                <a:lnTo>
                  <a:pt x="3246634" y="75772"/>
                </a:lnTo>
                <a:lnTo>
                  <a:pt x="3246634" y="51371"/>
                </a:lnTo>
                <a:lnTo>
                  <a:pt x="3471381" y="51371"/>
                </a:lnTo>
                <a:lnTo>
                  <a:pt x="3471381" y="28254"/>
                </a:lnTo>
                <a:lnTo>
                  <a:pt x="3673011" y="28254"/>
                </a:lnTo>
                <a:lnTo>
                  <a:pt x="3673011" y="0"/>
                </a:lnTo>
                <a:lnTo>
                  <a:pt x="4005637" y="0"/>
                </a:lnTo>
              </a:path>
            </a:pathLst>
          </a:custGeom>
          <a:noFill/>
          <a:ln w="28575">
            <a:solidFill>
              <a:schemeClr val="accent1"/>
            </a:solidFill>
            <a:miter lim="800000"/>
            <a:headEnd/>
            <a:tailEnd/>
          </a:ln>
        </p:spPr>
        <p:txBody>
          <a:bodyPr rtlCol="0" anchor="ctr"/>
          <a:lstStyle/>
          <a:p>
            <a:pPr algn="ctr"/>
            <a:endParaRPr lang="en-US" dirty="0"/>
          </a:p>
        </p:txBody>
      </p:sp>
      <p:sp>
        <p:nvSpPr>
          <p:cNvPr id="87" name="TextBox 86">
            <a:extLst>
              <a:ext uri="{FF2B5EF4-FFF2-40B4-BE49-F238E27FC236}">
                <a16:creationId xmlns:a16="http://schemas.microsoft.com/office/drawing/2014/main" id="{62D0EE70-CB14-4D9A-A799-3FC4998A0B97}"/>
              </a:ext>
            </a:extLst>
          </p:cNvPr>
          <p:cNvSpPr txBox="1"/>
          <p:nvPr/>
        </p:nvSpPr>
        <p:spPr bwMode="auto">
          <a:xfrm>
            <a:off x="2576779" y="3668886"/>
            <a:ext cx="62068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Saline</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8" name="TextBox 87">
            <a:extLst>
              <a:ext uri="{FF2B5EF4-FFF2-40B4-BE49-F238E27FC236}">
                <a16:creationId xmlns:a16="http://schemas.microsoft.com/office/drawing/2014/main" id="{55E72670-C00A-4013-9C55-441C157F5B10}"/>
              </a:ext>
            </a:extLst>
          </p:cNvPr>
          <p:cNvSpPr txBox="1"/>
          <p:nvPr/>
        </p:nvSpPr>
        <p:spPr bwMode="auto">
          <a:xfrm>
            <a:off x="3557681" y="4181504"/>
            <a:ext cx="111383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Gemcitabine</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9" name="Freeform: Shape 88">
            <a:extLst>
              <a:ext uri="{FF2B5EF4-FFF2-40B4-BE49-F238E27FC236}">
                <a16:creationId xmlns:a16="http://schemas.microsoft.com/office/drawing/2014/main" id="{3D24A42A-0207-488C-8636-B9F097522D96}"/>
              </a:ext>
            </a:extLst>
          </p:cNvPr>
          <p:cNvSpPr/>
          <p:nvPr/>
        </p:nvSpPr>
        <p:spPr bwMode="auto">
          <a:xfrm>
            <a:off x="7167846" y="2836004"/>
            <a:ext cx="4129939" cy="2480790"/>
          </a:xfrm>
          <a:custGeom>
            <a:avLst/>
            <a:gdLst>
              <a:gd name="connsiteX0" fmla="*/ 0 w 4129939"/>
              <a:gd name="connsiteY0" fmla="*/ 0 h 2480790"/>
              <a:gd name="connsiteX1" fmla="*/ 0 w 4129939"/>
              <a:gd name="connsiteY1" fmla="*/ 2480790 h 2480790"/>
              <a:gd name="connsiteX2" fmla="*/ 4129939 w 4129939"/>
              <a:gd name="connsiteY2" fmla="*/ 2480790 h 2480790"/>
            </a:gdLst>
            <a:ahLst/>
            <a:cxnLst>
              <a:cxn ang="0">
                <a:pos x="connsiteX0" y="connsiteY0"/>
              </a:cxn>
              <a:cxn ang="0">
                <a:pos x="connsiteX1" y="connsiteY1"/>
              </a:cxn>
              <a:cxn ang="0">
                <a:pos x="connsiteX2" y="connsiteY2"/>
              </a:cxn>
            </a:cxnLst>
            <a:rect l="l" t="t" r="r" b="b"/>
            <a:pathLst>
              <a:path w="4129939" h="2480790">
                <a:moveTo>
                  <a:pt x="0" y="0"/>
                </a:moveTo>
                <a:lnTo>
                  <a:pt x="0" y="2480790"/>
                </a:lnTo>
                <a:lnTo>
                  <a:pt x="4129939" y="2480790"/>
                </a:lnTo>
              </a:path>
            </a:pathLst>
          </a:custGeom>
          <a:noFill/>
          <a:ln w="28575">
            <a:solidFill>
              <a:schemeClr val="bg1"/>
            </a:solidFill>
            <a:miter lim="800000"/>
            <a:headEnd/>
            <a:tailEnd/>
          </a:ln>
        </p:spPr>
        <p:txBody>
          <a:bodyPr rtlCol="0" anchor="ctr"/>
          <a:lstStyle/>
          <a:p>
            <a:pPr algn="ctr"/>
            <a:endParaRPr lang="en-US" dirty="0"/>
          </a:p>
        </p:txBody>
      </p:sp>
      <p:cxnSp>
        <p:nvCxnSpPr>
          <p:cNvPr id="91" name="Straight Connector 90">
            <a:extLst>
              <a:ext uri="{FF2B5EF4-FFF2-40B4-BE49-F238E27FC236}">
                <a16:creationId xmlns:a16="http://schemas.microsoft.com/office/drawing/2014/main" id="{FE5BF38C-425F-4118-94AA-FD08AAE9FC65}"/>
              </a:ext>
            </a:extLst>
          </p:cNvPr>
          <p:cNvCxnSpPr>
            <a:cxnSpLocks/>
          </p:cNvCxnSpPr>
          <p:nvPr/>
        </p:nvCxnSpPr>
        <p:spPr bwMode="auto">
          <a:xfrm>
            <a:off x="7087776" y="2831206"/>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1BFC740F-8861-4028-9714-659174BD8DC1}"/>
              </a:ext>
            </a:extLst>
          </p:cNvPr>
          <p:cNvCxnSpPr>
            <a:cxnSpLocks/>
          </p:cNvCxnSpPr>
          <p:nvPr/>
        </p:nvCxnSpPr>
        <p:spPr bwMode="auto">
          <a:xfrm>
            <a:off x="7087776" y="3245535"/>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A0A884EF-A02F-486F-8E9C-F5BD8077CD09}"/>
              </a:ext>
            </a:extLst>
          </p:cNvPr>
          <p:cNvCxnSpPr>
            <a:cxnSpLocks/>
          </p:cNvCxnSpPr>
          <p:nvPr/>
        </p:nvCxnSpPr>
        <p:spPr bwMode="auto">
          <a:xfrm>
            <a:off x="7087776" y="3659864"/>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AEBE489C-2294-467A-983A-57A4B243AAFA}"/>
              </a:ext>
            </a:extLst>
          </p:cNvPr>
          <p:cNvCxnSpPr>
            <a:cxnSpLocks/>
          </p:cNvCxnSpPr>
          <p:nvPr/>
        </p:nvCxnSpPr>
        <p:spPr bwMode="auto">
          <a:xfrm>
            <a:off x="7087776" y="4074193"/>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5A4FE70B-97F3-4864-A8D7-E226EB6A544A}"/>
              </a:ext>
            </a:extLst>
          </p:cNvPr>
          <p:cNvCxnSpPr>
            <a:cxnSpLocks/>
          </p:cNvCxnSpPr>
          <p:nvPr/>
        </p:nvCxnSpPr>
        <p:spPr bwMode="auto">
          <a:xfrm>
            <a:off x="7087776" y="4488522"/>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DA834BAC-362B-4E74-937B-2F79A5FB45A3}"/>
              </a:ext>
            </a:extLst>
          </p:cNvPr>
          <p:cNvCxnSpPr>
            <a:cxnSpLocks/>
          </p:cNvCxnSpPr>
          <p:nvPr/>
        </p:nvCxnSpPr>
        <p:spPr bwMode="auto">
          <a:xfrm>
            <a:off x="7087776" y="4926500"/>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DB5D192-AB5F-4551-B2FB-0BB11A2CFDE4}"/>
              </a:ext>
            </a:extLst>
          </p:cNvPr>
          <p:cNvCxnSpPr>
            <a:cxnSpLocks/>
          </p:cNvCxnSpPr>
          <p:nvPr/>
        </p:nvCxnSpPr>
        <p:spPr bwMode="auto">
          <a:xfrm>
            <a:off x="7087776" y="5317180"/>
            <a:ext cx="90970" cy="0"/>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2FCF0A02-877F-4531-9E66-20006FA60117}"/>
              </a:ext>
            </a:extLst>
          </p:cNvPr>
          <p:cNvCxnSpPr/>
          <p:nvPr/>
        </p:nvCxnSpPr>
        <p:spPr bwMode="auto">
          <a:xfrm>
            <a:off x="7167213"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8761108D-DF44-43E8-99C0-C49573C743B1}"/>
              </a:ext>
            </a:extLst>
          </p:cNvPr>
          <p:cNvCxnSpPr/>
          <p:nvPr/>
        </p:nvCxnSpPr>
        <p:spPr bwMode="auto">
          <a:xfrm>
            <a:off x="7580017"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27288AB4-D750-4D52-87E6-42173390A46C}"/>
              </a:ext>
            </a:extLst>
          </p:cNvPr>
          <p:cNvCxnSpPr/>
          <p:nvPr/>
        </p:nvCxnSpPr>
        <p:spPr bwMode="auto">
          <a:xfrm>
            <a:off x="7992821"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10365DEA-25A4-44FF-9E2E-B9162D39EF1B}"/>
              </a:ext>
            </a:extLst>
          </p:cNvPr>
          <p:cNvCxnSpPr/>
          <p:nvPr/>
        </p:nvCxnSpPr>
        <p:spPr bwMode="auto">
          <a:xfrm>
            <a:off x="8405625"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95EE3506-D85F-45F8-801B-A472CA8A9001}"/>
              </a:ext>
            </a:extLst>
          </p:cNvPr>
          <p:cNvCxnSpPr/>
          <p:nvPr/>
        </p:nvCxnSpPr>
        <p:spPr bwMode="auto">
          <a:xfrm>
            <a:off x="8818429"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762AEF6D-6FC9-465E-8544-F3CBA81D5DE2}"/>
              </a:ext>
            </a:extLst>
          </p:cNvPr>
          <p:cNvCxnSpPr>
            <a:cxnSpLocks/>
          </p:cNvCxnSpPr>
          <p:nvPr/>
        </p:nvCxnSpPr>
        <p:spPr bwMode="auto">
          <a:xfrm>
            <a:off x="9231233"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01E7DAD0-82AF-49AF-B97C-1B9C27B2B333}"/>
              </a:ext>
            </a:extLst>
          </p:cNvPr>
          <p:cNvCxnSpPr>
            <a:cxnSpLocks/>
          </p:cNvCxnSpPr>
          <p:nvPr/>
        </p:nvCxnSpPr>
        <p:spPr bwMode="auto">
          <a:xfrm>
            <a:off x="9644037"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77C69600-D910-4564-8586-B2EA3D92DDB9}"/>
              </a:ext>
            </a:extLst>
          </p:cNvPr>
          <p:cNvCxnSpPr>
            <a:cxnSpLocks/>
          </p:cNvCxnSpPr>
          <p:nvPr/>
        </p:nvCxnSpPr>
        <p:spPr bwMode="auto">
          <a:xfrm>
            <a:off x="10056841"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F50195E4-2A19-47C0-B894-73C770168170}"/>
              </a:ext>
            </a:extLst>
          </p:cNvPr>
          <p:cNvCxnSpPr>
            <a:cxnSpLocks/>
          </p:cNvCxnSpPr>
          <p:nvPr/>
        </p:nvCxnSpPr>
        <p:spPr bwMode="auto">
          <a:xfrm>
            <a:off x="10469645"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197571C5-CFA5-44BD-AE14-FF3C2D7BE1C1}"/>
              </a:ext>
            </a:extLst>
          </p:cNvPr>
          <p:cNvCxnSpPr>
            <a:cxnSpLocks/>
          </p:cNvCxnSpPr>
          <p:nvPr/>
        </p:nvCxnSpPr>
        <p:spPr bwMode="auto">
          <a:xfrm>
            <a:off x="10882449" y="5321432"/>
            <a:ext cx="0" cy="73215"/>
          </a:xfrm>
          <a:prstGeom prst="line">
            <a:avLst/>
          </a:prstGeom>
          <a:noFill/>
          <a:ln w="285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5BAB4F53-E55F-493A-941D-9FB554FD28FB}"/>
              </a:ext>
            </a:extLst>
          </p:cNvPr>
          <p:cNvCxnSpPr>
            <a:cxnSpLocks/>
          </p:cNvCxnSpPr>
          <p:nvPr/>
        </p:nvCxnSpPr>
        <p:spPr bwMode="auto">
          <a:xfrm>
            <a:off x="11295253" y="5321432"/>
            <a:ext cx="0" cy="73215"/>
          </a:xfrm>
          <a:prstGeom prst="line">
            <a:avLst/>
          </a:prstGeom>
          <a:noFill/>
          <a:ln w="28575" cap="flat" cmpd="sng" algn="ctr">
            <a:solidFill>
              <a:schemeClr val="bg1"/>
            </a:solidFill>
            <a:prstDash val="solid"/>
            <a:round/>
            <a:headEnd type="none" w="med" len="med"/>
            <a:tailEnd type="none" w="med" len="med"/>
          </a:ln>
          <a:effectLst/>
        </p:spPr>
      </p:cxnSp>
      <p:sp>
        <p:nvSpPr>
          <p:cNvPr id="113" name="TextBox 112">
            <a:extLst>
              <a:ext uri="{FF2B5EF4-FFF2-40B4-BE49-F238E27FC236}">
                <a16:creationId xmlns:a16="http://schemas.microsoft.com/office/drawing/2014/main" id="{0500B173-D3A9-44BE-BB90-66260B1E33EC}"/>
              </a:ext>
            </a:extLst>
          </p:cNvPr>
          <p:cNvSpPr txBox="1"/>
          <p:nvPr/>
        </p:nvSpPr>
        <p:spPr bwMode="auto">
          <a:xfrm>
            <a:off x="11013856"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1500</a:t>
            </a:r>
          </a:p>
        </p:txBody>
      </p:sp>
      <p:sp>
        <p:nvSpPr>
          <p:cNvPr id="114" name="TextBox 113">
            <a:extLst>
              <a:ext uri="{FF2B5EF4-FFF2-40B4-BE49-F238E27FC236}">
                <a16:creationId xmlns:a16="http://schemas.microsoft.com/office/drawing/2014/main" id="{54029727-D5A7-44F2-8DC8-08655016AA4F}"/>
              </a:ext>
            </a:extLst>
          </p:cNvPr>
          <p:cNvSpPr txBox="1"/>
          <p:nvPr/>
        </p:nvSpPr>
        <p:spPr bwMode="auto">
          <a:xfrm>
            <a:off x="10597936"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1350</a:t>
            </a:r>
          </a:p>
        </p:txBody>
      </p:sp>
      <p:sp>
        <p:nvSpPr>
          <p:cNvPr id="115" name="TextBox 114">
            <a:extLst>
              <a:ext uri="{FF2B5EF4-FFF2-40B4-BE49-F238E27FC236}">
                <a16:creationId xmlns:a16="http://schemas.microsoft.com/office/drawing/2014/main" id="{0857245D-72A6-4568-A17E-CAB53F1E9B10}"/>
              </a:ext>
            </a:extLst>
          </p:cNvPr>
          <p:cNvSpPr txBox="1"/>
          <p:nvPr/>
        </p:nvSpPr>
        <p:spPr bwMode="auto">
          <a:xfrm>
            <a:off x="10185132"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1200</a:t>
            </a:r>
          </a:p>
        </p:txBody>
      </p:sp>
      <p:sp>
        <p:nvSpPr>
          <p:cNvPr id="116" name="TextBox 115">
            <a:extLst>
              <a:ext uri="{FF2B5EF4-FFF2-40B4-BE49-F238E27FC236}">
                <a16:creationId xmlns:a16="http://schemas.microsoft.com/office/drawing/2014/main" id="{D00DE520-102A-4D2B-9ECD-003304AA6E9B}"/>
              </a:ext>
            </a:extLst>
          </p:cNvPr>
          <p:cNvSpPr txBox="1"/>
          <p:nvPr/>
        </p:nvSpPr>
        <p:spPr bwMode="auto">
          <a:xfrm>
            <a:off x="9795694"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1050</a:t>
            </a:r>
          </a:p>
        </p:txBody>
      </p:sp>
      <p:sp>
        <p:nvSpPr>
          <p:cNvPr id="117" name="TextBox 116">
            <a:extLst>
              <a:ext uri="{FF2B5EF4-FFF2-40B4-BE49-F238E27FC236}">
                <a16:creationId xmlns:a16="http://schemas.microsoft.com/office/drawing/2014/main" id="{A015AD09-B491-43D3-B264-EB0288AA9696}"/>
              </a:ext>
            </a:extLst>
          </p:cNvPr>
          <p:cNvSpPr txBox="1"/>
          <p:nvPr/>
        </p:nvSpPr>
        <p:spPr bwMode="auto">
          <a:xfrm>
            <a:off x="9414045"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900</a:t>
            </a:r>
          </a:p>
        </p:txBody>
      </p:sp>
      <p:sp>
        <p:nvSpPr>
          <p:cNvPr id="118" name="TextBox 117">
            <a:extLst>
              <a:ext uri="{FF2B5EF4-FFF2-40B4-BE49-F238E27FC236}">
                <a16:creationId xmlns:a16="http://schemas.microsoft.com/office/drawing/2014/main" id="{9334E83E-FFDA-4E61-8A00-A1B922695DE8}"/>
              </a:ext>
            </a:extLst>
          </p:cNvPr>
          <p:cNvSpPr txBox="1"/>
          <p:nvPr/>
        </p:nvSpPr>
        <p:spPr bwMode="auto">
          <a:xfrm>
            <a:off x="9005915"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750</a:t>
            </a:r>
          </a:p>
        </p:txBody>
      </p:sp>
      <p:sp>
        <p:nvSpPr>
          <p:cNvPr id="119" name="TextBox 118">
            <a:extLst>
              <a:ext uri="{FF2B5EF4-FFF2-40B4-BE49-F238E27FC236}">
                <a16:creationId xmlns:a16="http://schemas.microsoft.com/office/drawing/2014/main" id="{D2D4ACD3-3CB4-47B8-95D3-949B168E8310}"/>
              </a:ext>
            </a:extLst>
          </p:cNvPr>
          <p:cNvSpPr txBox="1"/>
          <p:nvPr/>
        </p:nvSpPr>
        <p:spPr bwMode="auto">
          <a:xfrm>
            <a:off x="8579091"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600</a:t>
            </a:r>
          </a:p>
        </p:txBody>
      </p:sp>
      <p:sp>
        <p:nvSpPr>
          <p:cNvPr id="120" name="TextBox 119">
            <a:extLst>
              <a:ext uri="{FF2B5EF4-FFF2-40B4-BE49-F238E27FC236}">
                <a16:creationId xmlns:a16="http://schemas.microsoft.com/office/drawing/2014/main" id="{17ACC8AD-1FE4-4B05-A768-50293CF64BFC}"/>
              </a:ext>
            </a:extLst>
          </p:cNvPr>
          <p:cNvSpPr txBox="1"/>
          <p:nvPr/>
        </p:nvSpPr>
        <p:spPr bwMode="auto">
          <a:xfrm>
            <a:off x="8178749"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450</a:t>
            </a:r>
          </a:p>
        </p:txBody>
      </p:sp>
      <p:sp>
        <p:nvSpPr>
          <p:cNvPr id="121" name="TextBox 120">
            <a:extLst>
              <a:ext uri="{FF2B5EF4-FFF2-40B4-BE49-F238E27FC236}">
                <a16:creationId xmlns:a16="http://schemas.microsoft.com/office/drawing/2014/main" id="{31E01A40-A383-49A6-AFB8-22E997F50778}"/>
              </a:ext>
            </a:extLst>
          </p:cNvPr>
          <p:cNvSpPr txBox="1"/>
          <p:nvPr/>
        </p:nvSpPr>
        <p:spPr bwMode="auto">
          <a:xfrm>
            <a:off x="7765945"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300</a:t>
            </a:r>
          </a:p>
        </p:txBody>
      </p:sp>
      <p:sp>
        <p:nvSpPr>
          <p:cNvPr id="122" name="TextBox 121">
            <a:extLst>
              <a:ext uri="{FF2B5EF4-FFF2-40B4-BE49-F238E27FC236}">
                <a16:creationId xmlns:a16="http://schemas.microsoft.com/office/drawing/2014/main" id="{0F29C783-966B-4064-91D7-693AFFF96D93}"/>
              </a:ext>
            </a:extLst>
          </p:cNvPr>
          <p:cNvSpPr txBox="1"/>
          <p:nvPr/>
        </p:nvSpPr>
        <p:spPr bwMode="auto">
          <a:xfrm>
            <a:off x="7350026" y="5334323"/>
            <a:ext cx="63080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150</a:t>
            </a:r>
          </a:p>
        </p:txBody>
      </p:sp>
      <p:sp>
        <p:nvSpPr>
          <p:cNvPr id="123" name="TextBox 122">
            <a:extLst>
              <a:ext uri="{FF2B5EF4-FFF2-40B4-BE49-F238E27FC236}">
                <a16:creationId xmlns:a16="http://schemas.microsoft.com/office/drawing/2014/main" id="{591229C6-3979-42C8-BDEA-2716C8087166}"/>
              </a:ext>
            </a:extLst>
          </p:cNvPr>
          <p:cNvSpPr txBox="1"/>
          <p:nvPr/>
        </p:nvSpPr>
        <p:spPr bwMode="auto">
          <a:xfrm>
            <a:off x="7027571" y="5334323"/>
            <a:ext cx="272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4" name="TextBox 123">
            <a:extLst>
              <a:ext uri="{FF2B5EF4-FFF2-40B4-BE49-F238E27FC236}">
                <a16:creationId xmlns:a16="http://schemas.microsoft.com/office/drawing/2014/main" id="{262B7B8D-D6FB-414B-85CA-AB53DAF4DDA8}"/>
              </a:ext>
            </a:extLst>
          </p:cNvPr>
          <p:cNvSpPr txBox="1"/>
          <p:nvPr/>
        </p:nvSpPr>
        <p:spPr bwMode="auto">
          <a:xfrm>
            <a:off x="6898277" y="5162688"/>
            <a:ext cx="272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a:t>
            </a:r>
          </a:p>
        </p:txBody>
      </p:sp>
      <p:sp>
        <p:nvSpPr>
          <p:cNvPr id="125" name="TextBox 124">
            <a:extLst>
              <a:ext uri="{FF2B5EF4-FFF2-40B4-BE49-F238E27FC236}">
                <a16:creationId xmlns:a16="http://schemas.microsoft.com/office/drawing/2014/main" id="{6F859B78-416E-4B1A-8AC8-D175FECA7E28}"/>
              </a:ext>
            </a:extLst>
          </p:cNvPr>
          <p:cNvSpPr txBox="1"/>
          <p:nvPr/>
        </p:nvSpPr>
        <p:spPr bwMode="auto">
          <a:xfrm>
            <a:off x="6772098" y="4751441"/>
            <a:ext cx="47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0.1</a:t>
            </a:r>
          </a:p>
        </p:txBody>
      </p:sp>
      <p:sp>
        <p:nvSpPr>
          <p:cNvPr id="126" name="TextBox 125">
            <a:extLst>
              <a:ext uri="{FF2B5EF4-FFF2-40B4-BE49-F238E27FC236}">
                <a16:creationId xmlns:a16="http://schemas.microsoft.com/office/drawing/2014/main" id="{7F420A86-E0E2-49D3-B97B-02E39D57302D}"/>
              </a:ext>
            </a:extLst>
          </p:cNvPr>
          <p:cNvSpPr txBox="1"/>
          <p:nvPr/>
        </p:nvSpPr>
        <p:spPr bwMode="auto">
          <a:xfrm>
            <a:off x="6772098" y="4318386"/>
            <a:ext cx="47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0.2</a:t>
            </a:r>
          </a:p>
        </p:txBody>
      </p:sp>
      <p:sp>
        <p:nvSpPr>
          <p:cNvPr id="127" name="TextBox 126">
            <a:extLst>
              <a:ext uri="{FF2B5EF4-FFF2-40B4-BE49-F238E27FC236}">
                <a16:creationId xmlns:a16="http://schemas.microsoft.com/office/drawing/2014/main" id="{1AB2BACA-505C-46BA-9F59-C747507820CC}"/>
              </a:ext>
            </a:extLst>
          </p:cNvPr>
          <p:cNvSpPr txBox="1"/>
          <p:nvPr/>
        </p:nvSpPr>
        <p:spPr bwMode="auto">
          <a:xfrm>
            <a:off x="6772098" y="3919601"/>
            <a:ext cx="47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0.3</a:t>
            </a:r>
          </a:p>
        </p:txBody>
      </p:sp>
      <p:sp>
        <p:nvSpPr>
          <p:cNvPr id="128" name="TextBox 127">
            <a:extLst>
              <a:ext uri="{FF2B5EF4-FFF2-40B4-BE49-F238E27FC236}">
                <a16:creationId xmlns:a16="http://schemas.microsoft.com/office/drawing/2014/main" id="{B8389AA1-652D-48E4-8571-BB7054D8B25D}"/>
              </a:ext>
            </a:extLst>
          </p:cNvPr>
          <p:cNvSpPr txBox="1"/>
          <p:nvPr/>
        </p:nvSpPr>
        <p:spPr bwMode="auto">
          <a:xfrm>
            <a:off x="6772098" y="3505238"/>
            <a:ext cx="47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0.4</a:t>
            </a:r>
          </a:p>
        </p:txBody>
      </p:sp>
      <p:sp>
        <p:nvSpPr>
          <p:cNvPr id="129" name="TextBox 128">
            <a:extLst>
              <a:ext uri="{FF2B5EF4-FFF2-40B4-BE49-F238E27FC236}">
                <a16:creationId xmlns:a16="http://schemas.microsoft.com/office/drawing/2014/main" id="{B6C2D0F5-734B-4BFF-B1A0-633B9BE1ADB8}"/>
              </a:ext>
            </a:extLst>
          </p:cNvPr>
          <p:cNvSpPr txBox="1"/>
          <p:nvPr/>
        </p:nvSpPr>
        <p:spPr bwMode="auto">
          <a:xfrm>
            <a:off x="6772098" y="3101781"/>
            <a:ext cx="47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0.5</a:t>
            </a:r>
          </a:p>
        </p:txBody>
      </p:sp>
      <p:sp>
        <p:nvSpPr>
          <p:cNvPr id="130" name="TextBox 129">
            <a:extLst>
              <a:ext uri="{FF2B5EF4-FFF2-40B4-BE49-F238E27FC236}">
                <a16:creationId xmlns:a16="http://schemas.microsoft.com/office/drawing/2014/main" id="{1B0F5CDF-A5AF-4CD9-ADF2-A7C96299F52C}"/>
              </a:ext>
            </a:extLst>
          </p:cNvPr>
          <p:cNvSpPr txBox="1"/>
          <p:nvPr/>
        </p:nvSpPr>
        <p:spPr bwMode="auto">
          <a:xfrm>
            <a:off x="6772098" y="2681189"/>
            <a:ext cx="4792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0.6</a:t>
            </a:r>
          </a:p>
        </p:txBody>
      </p:sp>
      <p:sp>
        <p:nvSpPr>
          <p:cNvPr id="131" name="Freeform: Shape 130">
            <a:extLst>
              <a:ext uri="{FF2B5EF4-FFF2-40B4-BE49-F238E27FC236}">
                <a16:creationId xmlns:a16="http://schemas.microsoft.com/office/drawing/2014/main" id="{1616BE78-147F-40A2-9D6B-8E04654F5C28}"/>
              </a:ext>
            </a:extLst>
          </p:cNvPr>
          <p:cNvSpPr/>
          <p:nvPr/>
        </p:nvSpPr>
        <p:spPr bwMode="auto">
          <a:xfrm>
            <a:off x="7179067" y="3902892"/>
            <a:ext cx="4001785" cy="1410128"/>
          </a:xfrm>
          <a:custGeom>
            <a:avLst/>
            <a:gdLst>
              <a:gd name="connsiteX0" fmla="*/ 0 w 4001785"/>
              <a:gd name="connsiteY0" fmla="*/ 1410128 h 1410128"/>
              <a:gd name="connsiteX1" fmla="*/ 281255 w 4001785"/>
              <a:gd name="connsiteY1" fmla="*/ 1410128 h 1410128"/>
              <a:gd name="connsiteX2" fmla="*/ 281255 w 4001785"/>
              <a:gd name="connsiteY2" fmla="*/ 1379306 h 1410128"/>
              <a:gd name="connsiteX3" fmla="*/ 296667 w 4001785"/>
              <a:gd name="connsiteY3" fmla="*/ 1379306 h 1410128"/>
              <a:gd name="connsiteX4" fmla="*/ 296667 w 4001785"/>
              <a:gd name="connsiteY4" fmla="*/ 1340778 h 1410128"/>
              <a:gd name="connsiteX5" fmla="*/ 345469 w 4001785"/>
              <a:gd name="connsiteY5" fmla="*/ 1340778 h 1410128"/>
              <a:gd name="connsiteX6" fmla="*/ 345469 w 4001785"/>
              <a:gd name="connsiteY6" fmla="*/ 1297112 h 1410128"/>
              <a:gd name="connsiteX7" fmla="*/ 389134 w 4001785"/>
              <a:gd name="connsiteY7" fmla="*/ 1297112 h 1410128"/>
              <a:gd name="connsiteX8" fmla="*/ 389134 w 4001785"/>
              <a:gd name="connsiteY8" fmla="*/ 1258584 h 1410128"/>
              <a:gd name="connsiteX9" fmla="*/ 409682 w 4001785"/>
              <a:gd name="connsiteY9" fmla="*/ 1258584 h 1410128"/>
              <a:gd name="connsiteX10" fmla="*/ 409682 w 4001785"/>
              <a:gd name="connsiteY10" fmla="*/ 1204645 h 1410128"/>
              <a:gd name="connsiteX11" fmla="*/ 419957 w 4001785"/>
              <a:gd name="connsiteY11" fmla="*/ 1204645 h 1410128"/>
              <a:gd name="connsiteX12" fmla="*/ 419957 w 4001785"/>
              <a:gd name="connsiteY12" fmla="*/ 1173823 h 1410128"/>
              <a:gd name="connsiteX13" fmla="*/ 455916 w 4001785"/>
              <a:gd name="connsiteY13" fmla="*/ 1173823 h 1410128"/>
              <a:gd name="connsiteX14" fmla="*/ 455916 w 4001785"/>
              <a:gd name="connsiteY14" fmla="*/ 1130157 h 1410128"/>
              <a:gd name="connsiteX15" fmla="*/ 471327 w 4001785"/>
              <a:gd name="connsiteY15" fmla="*/ 1130157 h 1410128"/>
              <a:gd name="connsiteX16" fmla="*/ 471327 w 4001785"/>
              <a:gd name="connsiteY16" fmla="*/ 1091629 h 1410128"/>
              <a:gd name="connsiteX17" fmla="*/ 502150 w 4001785"/>
              <a:gd name="connsiteY17" fmla="*/ 1091629 h 1410128"/>
              <a:gd name="connsiteX18" fmla="*/ 502150 w 4001785"/>
              <a:gd name="connsiteY18" fmla="*/ 1047964 h 1410128"/>
              <a:gd name="connsiteX19" fmla="*/ 531688 w 4001785"/>
              <a:gd name="connsiteY19" fmla="*/ 1047964 h 1410128"/>
              <a:gd name="connsiteX20" fmla="*/ 531688 w 4001785"/>
              <a:gd name="connsiteY20" fmla="*/ 1012005 h 1410128"/>
              <a:gd name="connsiteX21" fmla="*/ 631861 w 4001785"/>
              <a:gd name="connsiteY21" fmla="*/ 1012005 h 1410128"/>
              <a:gd name="connsiteX22" fmla="*/ 631861 w 4001785"/>
              <a:gd name="connsiteY22" fmla="*/ 969624 h 1410128"/>
              <a:gd name="connsiteX23" fmla="*/ 661399 w 4001785"/>
              <a:gd name="connsiteY23" fmla="*/ 969624 h 1410128"/>
              <a:gd name="connsiteX24" fmla="*/ 661399 w 4001785"/>
              <a:gd name="connsiteY24" fmla="*/ 928527 h 1410128"/>
              <a:gd name="connsiteX25" fmla="*/ 843766 w 4001785"/>
              <a:gd name="connsiteY25" fmla="*/ 928527 h 1410128"/>
              <a:gd name="connsiteX26" fmla="*/ 843766 w 4001785"/>
              <a:gd name="connsiteY26" fmla="*/ 889999 h 1410128"/>
              <a:gd name="connsiteX27" fmla="*/ 923390 w 4001785"/>
              <a:gd name="connsiteY27" fmla="*/ 889999 h 1410128"/>
              <a:gd name="connsiteX28" fmla="*/ 923390 w 4001785"/>
              <a:gd name="connsiteY28" fmla="*/ 842481 h 1410128"/>
              <a:gd name="connsiteX29" fmla="*/ 1013289 w 4001785"/>
              <a:gd name="connsiteY29" fmla="*/ 842481 h 1410128"/>
              <a:gd name="connsiteX30" fmla="*/ 1013289 w 4001785"/>
              <a:gd name="connsiteY30" fmla="*/ 805237 h 1410128"/>
              <a:gd name="connsiteX31" fmla="*/ 1019711 w 4001785"/>
              <a:gd name="connsiteY31" fmla="*/ 805237 h 1410128"/>
              <a:gd name="connsiteX32" fmla="*/ 1019711 w 4001785"/>
              <a:gd name="connsiteY32" fmla="*/ 724328 h 1410128"/>
              <a:gd name="connsiteX33" fmla="*/ 1031269 w 4001785"/>
              <a:gd name="connsiteY33" fmla="*/ 723044 h 1410128"/>
              <a:gd name="connsiteX34" fmla="*/ 1126305 w 4001785"/>
              <a:gd name="connsiteY34" fmla="*/ 723044 h 1410128"/>
              <a:gd name="connsiteX35" fmla="*/ 1126305 w 4001785"/>
              <a:gd name="connsiteY35" fmla="*/ 671673 h 1410128"/>
              <a:gd name="connsiteX36" fmla="*/ 1148137 w 4001785"/>
              <a:gd name="connsiteY36" fmla="*/ 671673 h 1410128"/>
              <a:gd name="connsiteX37" fmla="*/ 1148137 w 4001785"/>
              <a:gd name="connsiteY37" fmla="*/ 638282 h 1410128"/>
              <a:gd name="connsiteX38" fmla="*/ 1275280 w 4001785"/>
              <a:gd name="connsiteY38" fmla="*/ 638282 h 1410128"/>
              <a:gd name="connsiteX39" fmla="*/ 1275280 w 4001785"/>
              <a:gd name="connsiteY39" fmla="*/ 592048 h 1410128"/>
              <a:gd name="connsiteX40" fmla="*/ 1349768 w 4001785"/>
              <a:gd name="connsiteY40" fmla="*/ 592048 h 1410128"/>
              <a:gd name="connsiteX41" fmla="*/ 1349768 w 4001785"/>
              <a:gd name="connsiteY41" fmla="*/ 562510 h 1410128"/>
              <a:gd name="connsiteX42" fmla="*/ 1398570 w 4001785"/>
              <a:gd name="connsiteY42" fmla="*/ 562510 h 1410128"/>
              <a:gd name="connsiteX43" fmla="*/ 1398570 w 4001785"/>
              <a:gd name="connsiteY43" fmla="*/ 511139 h 1410128"/>
              <a:gd name="connsiteX44" fmla="*/ 1682394 w 4001785"/>
              <a:gd name="connsiteY44" fmla="*/ 511139 h 1410128"/>
              <a:gd name="connsiteX45" fmla="*/ 1682394 w 4001785"/>
              <a:gd name="connsiteY45" fmla="*/ 468758 h 1410128"/>
              <a:gd name="connsiteX46" fmla="*/ 1710648 w 4001785"/>
              <a:gd name="connsiteY46" fmla="*/ 468758 h 1410128"/>
              <a:gd name="connsiteX47" fmla="*/ 1710648 w 4001785"/>
              <a:gd name="connsiteY47" fmla="*/ 425093 h 1410128"/>
              <a:gd name="connsiteX48" fmla="*/ 1839075 w 4001785"/>
              <a:gd name="connsiteY48" fmla="*/ 425093 h 1410128"/>
              <a:gd name="connsiteX49" fmla="*/ 1839075 w 4001785"/>
              <a:gd name="connsiteY49" fmla="*/ 387849 h 1410128"/>
              <a:gd name="connsiteX50" fmla="*/ 1878887 w 4001785"/>
              <a:gd name="connsiteY50" fmla="*/ 387849 h 1410128"/>
              <a:gd name="connsiteX51" fmla="*/ 1878887 w 4001785"/>
              <a:gd name="connsiteY51" fmla="*/ 344184 h 1410128"/>
              <a:gd name="connsiteX52" fmla="*/ 1919984 w 4001785"/>
              <a:gd name="connsiteY52" fmla="*/ 344184 h 1410128"/>
              <a:gd name="connsiteX53" fmla="*/ 1919984 w 4001785"/>
              <a:gd name="connsiteY53" fmla="*/ 263275 h 1410128"/>
              <a:gd name="connsiteX54" fmla="*/ 1958512 w 4001785"/>
              <a:gd name="connsiteY54" fmla="*/ 263275 h 1410128"/>
              <a:gd name="connsiteX55" fmla="*/ 1958512 w 4001785"/>
              <a:gd name="connsiteY55" fmla="*/ 227316 h 1410128"/>
              <a:gd name="connsiteX56" fmla="*/ 1958512 w 4001785"/>
              <a:gd name="connsiteY56" fmla="*/ 217042 h 1410128"/>
              <a:gd name="connsiteX57" fmla="*/ 2342508 w 4001785"/>
              <a:gd name="connsiteY57" fmla="*/ 217042 h 1410128"/>
              <a:gd name="connsiteX58" fmla="*/ 2342508 w 4001785"/>
              <a:gd name="connsiteY58" fmla="*/ 174661 h 1410128"/>
              <a:gd name="connsiteX59" fmla="*/ 2447818 w 4001785"/>
              <a:gd name="connsiteY59" fmla="*/ 174661 h 1410128"/>
              <a:gd name="connsiteX60" fmla="*/ 2447818 w 4001785"/>
              <a:gd name="connsiteY60" fmla="*/ 127143 h 1410128"/>
              <a:gd name="connsiteX61" fmla="*/ 2795855 w 4001785"/>
              <a:gd name="connsiteY61" fmla="*/ 127143 h 1410128"/>
              <a:gd name="connsiteX62" fmla="*/ 2795855 w 4001785"/>
              <a:gd name="connsiteY62" fmla="*/ 89899 h 1410128"/>
              <a:gd name="connsiteX63" fmla="*/ 3219664 w 4001785"/>
              <a:gd name="connsiteY63" fmla="*/ 89899 h 1410128"/>
              <a:gd name="connsiteX64" fmla="*/ 3219664 w 4001785"/>
              <a:gd name="connsiteY64" fmla="*/ 41097 h 1410128"/>
              <a:gd name="connsiteX65" fmla="*/ 3457254 w 4001785"/>
              <a:gd name="connsiteY65" fmla="*/ 41097 h 1410128"/>
              <a:gd name="connsiteX66" fmla="*/ 3457254 w 4001785"/>
              <a:gd name="connsiteY66" fmla="*/ 0 h 1410128"/>
              <a:gd name="connsiteX67" fmla="*/ 4001785 w 4001785"/>
              <a:gd name="connsiteY67" fmla="*/ 0 h 141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001785" h="1410128">
                <a:moveTo>
                  <a:pt x="0" y="1410128"/>
                </a:moveTo>
                <a:lnTo>
                  <a:pt x="281255" y="1410128"/>
                </a:lnTo>
                <a:lnTo>
                  <a:pt x="281255" y="1379306"/>
                </a:lnTo>
                <a:lnTo>
                  <a:pt x="296667" y="1379306"/>
                </a:lnTo>
                <a:lnTo>
                  <a:pt x="296667" y="1340778"/>
                </a:lnTo>
                <a:lnTo>
                  <a:pt x="345469" y="1340778"/>
                </a:lnTo>
                <a:lnTo>
                  <a:pt x="345469" y="1297112"/>
                </a:lnTo>
                <a:lnTo>
                  <a:pt x="389134" y="1297112"/>
                </a:lnTo>
                <a:lnTo>
                  <a:pt x="389134" y="1258584"/>
                </a:lnTo>
                <a:lnTo>
                  <a:pt x="409682" y="1258584"/>
                </a:lnTo>
                <a:lnTo>
                  <a:pt x="409682" y="1204645"/>
                </a:lnTo>
                <a:lnTo>
                  <a:pt x="419957" y="1204645"/>
                </a:lnTo>
                <a:lnTo>
                  <a:pt x="419957" y="1173823"/>
                </a:lnTo>
                <a:lnTo>
                  <a:pt x="455916" y="1173823"/>
                </a:lnTo>
                <a:lnTo>
                  <a:pt x="455916" y="1130157"/>
                </a:lnTo>
                <a:lnTo>
                  <a:pt x="471327" y="1130157"/>
                </a:lnTo>
                <a:lnTo>
                  <a:pt x="471327" y="1091629"/>
                </a:lnTo>
                <a:lnTo>
                  <a:pt x="502150" y="1091629"/>
                </a:lnTo>
                <a:lnTo>
                  <a:pt x="502150" y="1047964"/>
                </a:lnTo>
                <a:lnTo>
                  <a:pt x="531688" y="1047964"/>
                </a:lnTo>
                <a:lnTo>
                  <a:pt x="531688" y="1012005"/>
                </a:lnTo>
                <a:lnTo>
                  <a:pt x="631861" y="1012005"/>
                </a:lnTo>
                <a:lnTo>
                  <a:pt x="631861" y="969624"/>
                </a:lnTo>
                <a:lnTo>
                  <a:pt x="661399" y="969624"/>
                </a:lnTo>
                <a:lnTo>
                  <a:pt x="661399" y="928527"/>
                </a:lnTo>
                <a:lnTo>
                  <a:pt x="843766" y="928527"/>
                </a:lnTo>
                <a:lnTo>
                  <a:pt x="843766" y="889999"/>
                </a:lnTo>
                <a:lnTo>
                  <a:pt x="923390" y="889999"/>
                </a:lnTo>
                <a:lnTo>
                  <a:pt x="923390" y="842481"/>
                </a:lnTo>
                <a:lnTo>
                  <a:pt x="1013289" y="842481"/>
                </a:lnTo>
                <a:lnTo>
                  <a:pt x="1013289" y="805237"/>
                </a:lnTo>
                <a:lnTo>
                  <a:pt x="1019711" y="805237"/>
                </a:lnTo>
                <a:lnTo>
                  <a:pt x="1019711" y="724328"/>
                </a:lnTo>
                <a:lnTo>
                  <a:pt x="1031269" y="723044"/>
                </a:lnTo>
                <a:lnTo>
                  <a:pt x="1126305" y="723044"/>
                </a:lnTo>
                <a:lnTo>
                  <a:pt x="1126305" y="671673"/>
                </a:lnTo>
                <a:lnTo>
                  <a:pt x="1148137" y="671673"/>
                </a:lnTo>
                <a:lnTo>
                  <a:pt x="1148137" y="638282"/>
                </a:lnTo>
                <a:lnTo>
                  <a:pt x="1275280" y="638282"/>
                </a:lnTo>
                <a:lnTo>
                  <a:pt x="1275280" y="592048"/>
                </a:lnTo>
                <a:lnTo>
                  <a:pt x="1349768" y="592048"/>
                </a:lnTo>
                <a:lnTo>
                  <a:pt x="1349768" y="562510"/>
                </a:lnTo>
                <a:lnTo>
                  <a:pt x="1398570" y="562510"/>
                </a:lnTo>
                <a:lnTo>
                  <a:pt x="1398570" y="511139"/>
                </a:lnTo>
                <a:lnTo>
                  <a:pt x="1682394" y="511139"/>
                </a:lnTo>
                <a:lnTo>
                  <a:pt x="1682394" y="468758"/>
                </a:lnTo>
                <a:lnTo>
                  <a:pt x="1710648" y="468758"/>
                </a:lnTo>
                <a:lnTo>
                  <a:pt x="1710648" y="425093"/>
                </a:lnTo>
                <a:lnTo>
                  <a:pt x="1839075" y="425093"/>
                </a:lnTo>
                <a:lnTo>
                  <a:pt x="1839075" y="387849"/>
                </a:lnTo>
                <a:lnTo>
                  <a:pt x="1878887" y="387849"/>
                </a:lnTo>
                <a:lnTo>
                  <a:pt x="1878887" y="344184"/>
                </a:lnTo>
                <a:lnTo>
                  <a:pt x="1919984" y="344184"/>
                </a:lnTo>
                <a:lnTo>
                  <a:pt x="1919984" y="263275"/>
                </a:lnTo>
                <a:lnTo>
                  <a:pt x="1958512" y="263275"/>
                </a:lnTo>
                <a:lnTo>
                  <a:pt x="1958512" y="227316"/>
                </a:lnTo>
                <a:lnTo>
                  <a:pt x="1958512" y="217042"/>
                </a:lnTo>
                <a:lnTo>
                  <a:pt x="2342508" y="217042"/>
                </a:lnTo>
                <a:lnTo>
                  <a:pt x="2342508" y="174661"/>
                </a:lnTo>
                <a:lnTo>
                  <a:pt x="2447818" y="174661"/>
                </a:lnTo>
                <a:lnTo>
                  <a:pt x="2447818" y="127143"/>
                </a:lnTo>
                <a:lnTo>
                  <a:pt x="2795855" y="127143"/>
                </a:lnTo>
                <a:lnTo>
                  <a:pt x="2795855" y="89899"/>
                </a:lnTo>
                <a:lnTo>
                  <a:pt x="3219664" y="89899"/>
                </a:lnTo>
                <a:lnTo>
                  <a:pt x="3219664" y="41097"/>
                </a:lnTo>
                <a:lnTo>
                  <a:pt x="3457254" y="41097"/>
                </a:lnTo>
                <a:lnTo>
                  <a:pt x="3457254" y="0"/>
                </a:lnTo>
                <a:lnTo>
                  <a:pt x="4001785" y="0"/>
                </a:lnTo>
              </a:path>
            </a:pathLst>
          </a:custGeom>
          <a:noFill/>
          <a:ln w="28575">
            <a:solidFill>
              <a:schemeClr val="accent1"/>
            </a:solidFill>
            <a:miter lim="800000"/>
            <a:headEnd/>
            <a:tailEnd/>
          </a:ln>
        </p:spPr>
        <p:txBody>
          <a:bodyPr rtlCol="0" anchor="ctr"/>
          <a:lstStyle/>
          <a:p>
            <a:pPr algn="ctr"/>
            <a:endParaRPr lang="en-US" dirty="0"/>
          </a:p>
        </p:txBody>
      </p:sp>
      <p:sp>
        <p:nvSpPr>
          <p:cNvPr id="132" name="Freeform: Shape 131">
            <a:extLst>
              <a:ext uri="{FF2B5EF4-FFF2-40B4-BE49-F238E27FC236}">
                <a16:creationId xmlns:a16="http://schemas.microsoft.com/office/drawing/2014/main" id="{1CD6FB33-9AA1-4B6D-8A40-07F1D3346B7D}"/>
              </a:ext>
            </a:extLst>
          </p:cNvPr>
          <p:cNvSpPr/>
          <p:nvPr/>
        </p:nvSpPr>
        <p:spPr bwMode="auto">
          <a:xfrm>
            <a:off x="7414528" y="3097770"/>
            <a:ext cx="3764231" cy="2204200"/>
          </a:xfrm>
          <a:custGeom>
            <a:avLst/>
            <a:gdLst>
              <a:gd name="connsiteX0" fmla="*/ 0 w 3764231"/>
              <a:gd name="connsiteY0" fmla="*/ 2204200 h 2204200"/>
              <a:gd name="connsiteX1" fmla="*/ 0 w 3764231"/>
              <a:gd name="connsiteY1" fmla="*/ 2150154 h 2204200"/>
              <a:gd name="connsiteX2" fmla="*/ 10225 w 3764231"/>
              <a:gd name="connsiteY2" fmla="*/ 2150154 h 2204200"/>
              <a:gd name="connsiteX3" fmla="*/ 10225 w 3764231"/>
              <a:gd name="connsiteY3" fmla="*/ 2080041 h 2204200"/>
              <a:gd name="connsiteX4" fmla="*/ 18989 w 3764231"/>
              <a:gd name="connsiteY4" fmla="*/ 2080041 h 2204200"/>
              <a:gd name="connsiteX5" fmla="*/ 18989 w 3764231"/>
              <a:gd name="connsiteY5" fmla="*/ 2042062 h 2204200"/>
              <a:gd name="connsiteX6" fmla="*/ 35057 w 3764231"/>
              <a:gd name="connsiteY6" fmla="*/ 2042062 h 2204200"/>
              <a:gd name="connsiteX7" fmla="*/ 35057 w 3764231"/>
              <a:gd name="connsiteY7" fmla="*/ 1958802 h 2204200"/>
              <a:gd name="connsiteX8" fmla="*/ 35057 w 3764231"/>
              <a:gd name="connsiteY8" fmla="*/ 1958802 h 2204200"/>
              <a:gd name="connsiteX9" fmla="*/ 35057 w 3764231"/>
              <a:gd name="connsiteY9" fmla="*/ 1903296 h 2204200"/>
              <a:gd name="connsiteX10" fmla="*/ 51124 w 3764231"/>
              <a:gd name="connsiteY10" fmla="*/ 1903296 h 2204200"/>
              <a:gd name="connsiteX11" fmla="*/ 51124 w 3764231"/>
              <a:gd name="connsiteY11" fmla="*/ 1862396 h 2204200"/>
              <a:gd name="connsiteX12" fmla="*/ 67192 w 3764231"/>
              <a:gd name="connsiteY12" fmla="*/ 1862396 h 2204200"/>
              <a:gd name="connsiteX13" fmla="*/ 67192 w 3764231"/>
              <a:gd name="connsiteY13" fmla="*/ 1822957 h 2204200"/>
              <a:gd name="connsiteX14" fmla="*/ 99328 w 3764231"/>
              <a:gd name="connsiteY14" fmla="*/ 1822957 h 2204200"/>
              <a:gd name="connsiteX15" fmla="*/ 99328 w 3764231"/>
              <a:gd name="connsiteY15" fmla="*/ 1742618 h 2204200"/>
              <a:gd name="connsiteX16" fmla="*/ 105170 w 3764231"/>
              <a:gd name="connsiteY16" fmla="*/ 1736776 h 2204200"/>
              <a:gd name="connsiteX17" fmla="*/ 105170 w 3764231"/>
              <a:gd name="connsiteY17" fmla="*/ 1701719 h 2204200"/>
              <a:gd name="connsiteX18" fmla="*/ 105170 w 3764231"/>
              <a:gd name="connsiteY18" fmla="*/ 1673965 h 2204200"/>
              <a:gd name="connsiteX19" fmla="*/ 125620 w 3764231"/>
              <a:gd name="connsiteY19" fmla="*/ 1673965 h 2204200"/>
              <a:gd name="connsiteX20" fmla="*/ 125620 w 3764231"/>
              <a:gd name="connsiteY20" fmla="*/ 1570255 h 2204200"/>
              <a:gd name="connsiteX21" fmla="*/ 191352 w 3764231"/>
              <a:gd name="connsiteY21" fmla="*/ 1570255 h 2204200"/>
              <a:gd name="connsiteX22" fmla="*/ 191352 w 3764231"/>
              <a:gd name="connsiteY22" fmla="*/ 1469467 h 2204200"/>
              <a:gd name="connsiteX23" fmla="*/ 203037 w 3764231"/>
              <a:gd name="connsiteY23" fmla="*/ 1469467 h 2204200"/>
              <a:gd name="connsiteX24" fmla="*/ 203037 w 3764231"/>
              <a:gd name="connsiteY24" fmla="*/ 1373061 h 2204200"/>
              <a:gd name="connsiteX25" fmla="*/ 223487 w 3764231"/>
              <a:gd name="connsiteY25" fmla="*/ 1373061 h 2204200"/>
              <a:gd name="connsiteX26" fmla="*/ 223487 w 3764231"/>
              <a:gd name="connsiteY26" fmla="*/ 1339464 h 2204200"/>
              <a:gd name="connsiteX27" fmla="*/ 268769 w 3764231"/>
              <a:gd name="connsiteY27" fmla="*/ 1339464 h 2204200"/>
              <a:gd name="connsiteX28" fmla="*/ 268769 w 3764231"/>
              <a:gd name="connsiteY28" fmla="*/ 1302947 h 2204200"/>
              <a:gd name="connsiteX29" fmla="*/ 281915 w 3764231"/>
              <a:gd name="connsiteY29" fmla="*/ 1302947 h 2204200"/>
              <a:gd name="connsiteX30" fmla="*/ 281915 w 3764231"/>
              <a:gd name="connsiteY30" fmla="*/ 1272272 h 2204200"/>
              <a:gd name="connsiteX31" fmla="*/ 333040 w 3764231"/>
              <a:gd name="connsiteY31" fmla="*/ 1272272 h 2204200"/>
              <a:gd name="connsiteX32" fmla="*/ 333040 w 3764231"/>
              <a:gd name="connsiteY32" fmla="*/ 1235754 h 2204200"/>
              <a:gd name="connsiteX33" fmla="*/ 356411 w 3764231"/>
              <a:gd name="connsiteY33" fmla="*/ 1235754 h 2204200"/>
              <a:gd name="connsiteX34" fmla="*/ 356411 w 3764231"/>
              <a:gd name="connsiteY34" fmla="*/ 1196316 h 2204200"/>
              <a:gd name="connsiteX35" fmla="*/ 397311 w 3764231"/>
              <a:gd name="connsiteY35" fmla="*/ 1196316 h 2204200"/>
              <a:gd name="connsiteX36" fmla="*/ 397311 w 3764231"/>
              <a:gd name="connsiteY36" fmla="*/ 1159798 h 2204200"/>
              <a:gd name="connsiteX37" fmla="*/ 425064 w 3764231"/>
              <a:gd name="connsiteY37" fmla="*/ 1159798 h 2204200"/>
              <a:gd name="connsiteX38" fmla="*/ 425064 w 3764231"/>
              <a:gd name="connsiteY38" fmla="*/ 1120359 h 2204200"/>
              <a:gd name="connsiteX39" fmla="*/ 425064 w 3764231"/>
              <a:gd name="connsiteY39" fmla="*/ 1120359 h 2204200"/>
              <a:gd name="connsiteX40" fmla="*/ 425064 w 3764231"/>
              <a:gd name="connsiteY40" fmla="*/ 1079459 h 2204200"/>
              <a:gd name="connsiteX41" fmla="*/ 458660 w 3764231"/>
              <a:gd name="connsiteY41" fmla="*/ 1079459 h 2204200"/>
              <a:gd name="connsiteX42" fmla="*/ 458660 w 3764231"/>
              <a:gd name="connsiteY42" fmla="*/ 1047324 h 2204200"/>
              <a:gd name="connsiteX43" fmla="*/ 471807 w 3764231"/>
              <a:gd name="connsiteY43" fmla="*/ 1047324 h 2204200"/>
              <a:gd name="connsiteX44" fmla="*/ 471807 w 3764231"/>
              <a:gd name="connsiteY44" fmla="*/ 1012267 h 2204200"/>
              <a:gd name="connsiteX45" fmla="*/ 544842 w 3764231"/>
              <a:gd name="connsiteY45" fmla="*/ 1012267 h 2204200"/>
              <a:gd name="connsiteX46" fmla="*/ 544842 w 3764231"/>
              <a:gd name="connsiteY46" fmla="*/ 969907 h 2204200"/>
              <a:gd name="connsiteX47" fmla="*/ 631023 w 3764231"/>
              <a:gd name="connsiteY47" fmla="*/ 969907 h 2204200"/>
              <a:gd name="connsiteX48" fmla="*/ 631023 w 3764231"/>
              <a:gd name="connsiteY48" fmla="*/ 939232 h 2204200"/>
              <a:gd name="connsiteX49" fmla="*/ 812151 w 3764231"/>
              <a:gd name="connsiteY49" fmla="*/ 939232 h 2204200"/>
              <a:gd name="connsiteX50" fmla="*/ 812151 w 3764231"/>
              <a:gd name="connsiteY50" fmla="*/ 898332 h 2204200"/>
              <a:gd name="connsiteX51" fmla="*/ 844286 w 3764231"/>
              <a:gd name="connsiteY51" fmla="*/ 898332 h 2204200"/>
              <a:gd name="connsiteX52" fmla="*/ 844286 w 3764231"/>
              <a:gd name="connsiteY52" fmla="*/ 861815 h 2204200"/>
              <a:gd name="connsiteX53" fmla="*/ 895411 w 3764231"/>
              <a:gd name="connsiteY53" fmla="*/ 861815 h 2204200"/>
              <a:gd name="connsiteX54" fmla="*/ 895411 w 3764231"/>
              <a:gd name="connsiteY54" fmla="*/ 829679 h 2204200"/>
              <a:gd name="connsiteX55" fmla="*/ 978671 w 3764231"/>
              <a:gd name="connsiteY55" fmla="*/ 829679 h 2204200"/>
              <a:gd name="connsiteX56" fmla="*/ 978671 w 3764231"/>
              <a:gd name="connsiteY56" fmla="*/ 787319 h 2204200"/>
              <a:gd name="connsiteX57" fmla="*/ 1047324 w 3764231"/>
              <a:gd name="connsiteY57" fmla="*/ 787319 h 2204200"/>
              <a:gd name="connsiteX58" fmla="*/ 1047324 w 3764231"/>
              <a:gd name="connsiteY58" fmla="*/ 715744 h 2204200"/>
              <a:gd name="connsiteX59" fmla="*/ 1180248 w 3764231"/>
              <a:gd name="connsiteY59" fmla="*/ 715744 h 2204200"/>
              <a:gd name="connsiteX60" fmla="*/ 1180248 w 3764231"/>
              <a:gd name="connsiteY60" fmla="*/ 679227 h 2204200"/>
              <a:gd name="connsiteX61" fmla="*/ 1189012 w 3764231"/>
              <a:gd name="connsiteY61" fmla="*/ 679227 h 2204200"/>
              <a:gd name="connsiteX62" fmla="*/ 1189012 w 3764231"/>
              <a:gd name="connsiteY62" fmla="*/ 633945 h 2204200"/>
              <a:gd name="connsiteX63" fmla="*/ 1231372 w 3764231"/>
              <a:gd name="connsiteY63" fmla="*/ 633945 h 2204200"/>
              <a:gd name="connsiteX64" fmla="*/ 1231372 w 3764231"/>
              <a:gd name="connsiteY64" fmla="*/ 603270 h 2204200"/>
              <a:gd name="connsiteX65" fmla="*/ 1267890 w 3764231"/>
              <a:gd name="connsiteY65" fmla="*/ 603270 h 2204200"/>
              <a:gd name="connsiteX66" fmla="*/ 1267890 w 3764231"/>
              <a:gd name="connsiteY66" fmla="*/ 559449 h 2204200"/>
              <a:gd name="connsiteX67" fmla="*/ 1291261 w 3764231"/>
              <a:gd name="connsiteY67" fmla="*/ 559449 h 2204200"/>
              <a:gd name="connsiteX68" fmla="*/ 1291261 w 3764231"/>
              <a:gd name="connsiteY68" fmla="*/ 530235 h 2204200"/>
              <a:gd name="connsiteX69" fmla="*/ 1342386 w 3764231"/>
              <a:gd name="connsiteY69" fmla="*/ 530235 h 2204200"/>
              <a:gd name="connsiteX70" fmla="*/ 1342386 w 3764231"/>
              <a:gd name="connsiteY70" fmla="*/ 486414 h 2204200"/>
              <a:gd name="connsiteX71" fmla="*/ 1456321 w 3764231"/>
              <a:gd name="connsiteY71" fmla="*/ 486414 h 2204200"/>
              <a:gd name="connsiteX72" fmla="*/ 1456321 w 3764231"/>
              <a:gd name="connsiteY72" fmla="*/ 446975 h 2204200"/>
              <a:gd name="connsiteX73" fmla="*/ 1570255 w 3764231"/>
              <a:gd name="connsiteY73" fmla="*/ 446975 h 2204200"/>
              <a:gd name="connsiteX74" fmla="*/ 1570255 w 3764231"/>
              <a:gd name="connsiteY74" fmla="*/ 411918 h 2204200"/>
              <a:gd name="connsiteX75" fmla="*/ 1618459 w 3764231"/>
              <a:gd name="connsiteY75" fmla="*/ 411918 h 2204200"/>
              <a:gd name="connsiteX76" fmla="*/ 1618459 w 3764231"/>
              <a:gd name="connsiteY76" fmla="*/ 381243 h 2204200"/>
              <a:gd name="connsiteX77" fmla="*/ 1637448 w 3764231"/>
              <a:gd name="connsiteY77" fmla="*/ 381243 h 2204200"/>
              <a:gd name="connsiteX78" fmla="*/ 1637448 w 3764231"/>
              <a:gd name="connsiteY78" fmla="*/ 341804 h 2204200"/>
              <a:gd name="connsiteX79" fmla="*/ 2179368 w 3764231"/>
              <a:gd name="connsiteY79" fmla="*/ 341804 h 2204200"/>
              <a:gd name="connsiteX80" fmla="*/ 2179368 w 3764231"/>
              <a:gd name="connsiteY80" fmla="*/ 295062 h 2204200"/>
              <a:gd name="connsiteX81" fmla="*/ 2356114 w 3764231"/>
              <a:gd name="connsiteY81" fmla="*/ 295062 h 2204200"/>
              <a:gd name="connsiteX82" fmla="*/ 2356114 w 3764231"/>
              <a:gd name="connsiteY82" fmla="*/ 257084 h 2204200"/>
              <a:gd name="connsiteX83" fmla="*/ 2395553 w 3764231"/>
              <a:gd name="connsiteY83" fmla="*/ 257084 h 2204200"/>
              <a:gd name="connsiteX84" fmla="*/ 2395553 w 3764231"/>
              <a:gd name="connsiteY84" fmla="*/ 207420 h 2204200"/>
              <a:gd name="connsiteX85" fmla="*/ 2408699 w 3764231"/>
              <a:gd name="connsiteY85" fmla="*/ 207420 h 2204200"/>
              <a:gd name="connsiteX86" fmla="*/ 2408699 w 3764231"/>
              <a:gd name="connsiteY86" fmla="*/ 176745 h 2204200"/>
              <a:gd name="connsiteX87" fmla="*/ 2516791 w 3764231"/>
              <a:gd name="connsiteY87" fmla="*/ 176745 h 2204200"/>
              <a:gd name="connsiteX88" fmla="*/ 2516791 w 3764231"/>
              <a:gd name="connsiteY88" fmla="*/ 122699 h 2204200"/>
              <a:gd name="connsiteX89" fmla="*/ 3409280 w 3764231"/>
              <a:gd name="connsiteY89" fmla="*/ 122699 h 2204200"/>
              <a:gd name="connsiteX90" fmla="*/ 3409280 w 3764231"/>
              <a:gd name="connsiteY90" fmla="*/ 86181 h 2204200"/>
              <a:gd name="connsiteX91" fmla="*/ 3561193 w 3764231"/>
              <a:gd name="connsiteY91" fmla="*/ 86181 h 2204200"/>
              <a:gd name="connsiteX92" fmla="*/ 3561193 w 3764231"/>
              <a:gd name="connsiteY92" fmla="*/ 51124 h 2204200"/>
              <a:gd name="connsiteX93" fmla="*/ 3724792 w 3764231"/>
              <a:gd name="connsiteY93" fmla="*/ 51124 h 2204200"/>
              <a:gd name="connsiteX94" fmla="*/ 3724792 w 3764231"/>
              <a:gd name="connsiteY94" fmla="*/ 0 h 2204200"/>
              <a:gd name="connsiteX95" fmla="*/ 3764231 w 3764231"/>
              <a:gd name="connsiteY95" fmla="*/ 0 h 220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764231" h="2204200">
                <a:moveTo>
                  <a:pt x="0" y="2204200"/>
                </a:moveTo>
                <a:lnTo>
                  <a:pt x="0" y="2150154"/>
                </a:lnTo>
                <a:lnTo>
                  <a:pt x="10225" y="2150154"/>
                </a:lnTo>
                <a:lnTo>
                  <a:pt x="10225" y="2080041"/>
                </a:lnTo>
                <a:lnTo>
                  <a:pt x="18989" y="2080041"/>
                </a:lnTo>
                <a:lnTo>
                  <a:pt x="18989" y="2042062"/>
                </a:lnTo>
                <a:lnTo>
                  <a:pt x="35057" y="2042062"/>
                </a:lnTo>
                <a:lnTo>
                  <a:pt x="35057" y="1958802"/>
                </a:lnTo>
                <a:lnTo>
                  <a:pt x="35057" y="1958802"/>
                </a:lnTo>
                <a:lnTo>
                  <a:pt x="35057" y="1903296"/>
                </a:lnTo>
                <a:lnTo>
                  <a:pt x="51124" y="1903296"/>
                </a:lnTo>
                <a:lnTo>
                  <a:pt x="51124" y="1862396"/>
                </a:lnTo>
                <a:lnTo>
                  <a:pt x="67192" y="1862396"/>
                </a:lnTo>
                <a:lnTo>
                  <a:pt x="67192" y="1822957"/>
                </a:lnTo>
                <a:lnTo>
                  <a:pt x="99328" y="1822957"/>
                </a:lnTo>
                <a:lnTo>
                  <a:pt x="99328" y="1742618"/>
                </a:lnTo>
                <a:lnTo>
                  <a:pt x="105170" y="1736776"/>
                </a:lnTo>
                <a:lnTo>
                  <a:pt x="105170" y="1701719"/>
                </a:lnTo>
                <a:lnTo>
                  <a:pt x="105170" y="1673965"/>
                </a:lnTo>
                <a:lnTo>
                  <a:pt x="125620" y="1673965"/>
                </a:lnTo>
                <a:lnTo>
                  <a:pt x="125620" y="1570255"/>
                </a:lnTo>
                <a:lnTo>
                  <a:pt x="191352" y="1570255"/>
                </a:lnTo>
                <a:lnTo>
                  <a:pt x="191352" y="1469467"/>
                </a:lnTo>
                <a:lnTo>
                  <a:pt x="203037" y="1469467"/>
                </a:lnTo>
                <a:lnTo>
                  <a:pt x="203037" y="1373061"/>
                </a:lnTo>
                <a:lnTo>
                  <a:pt x="223487" y="1373061"/>
                </a:lnTo>
                <a:lnTo>
                  <a:pt x="223487" y="1339464"/>
                </a:lnTo>
                <a:lnTo>
                  <a:pt x="268769" y="1339464"/>
                </a:lnTo>
                <a:lnTo>
                  <a:pt x="268769" y="1302947"/>
                </a:lnTo>
                <a:lnTo>
                  <a:pt x="281915" y="1302947"/>
                </a:lnTo>
                <a:lnTo>
                  <a:pt x="281915" y="1272272"/>
                </a:lnTo>
                <a:lnTo>
                  <a:pt x="333040" y="1272272"/>
                </a:lnTo>
                <a:lnTo>
                  <a:pt x="333040" y="1235754"/>
                </a:lnTo>
                <a:lnTo>
                  <a:pt x="356411" y="1235754"/>
                </a:lnTo>
                <a:lnTo>
                  <a:pt x="356411" y="1196316"/>
                </a:lnTo>
                <a:lnTo>
                  <a:pt x="397311" y="1196316"/>
                </a:lnTo>
                <a:lnTo>
                  <a:pt x="397311" y="1159798"/>
                </a:lnTo>
                <a:lnTo>
                  <a:pt x="425064" y="1159798"/>
                </a:lnTo>
                <a:lnTo>
                  <a:pt x="425064" y="1120359"/>
                </a:lnTo>
                <a:lnTo>
                  <a:pt x="425064" y="1120359"/>
                </a:lnTo>
                <a:lnTo>
                  <a:pt x="425064" y="1079459"/>
                </a:lnTo>
                <a:lnTo>
                  <a:pt x="458660" y="1079459"/>
                </a:lnTo>
                <a:lnTo>
                  <a:pt x="458660" y="1047324"/>
                </a:lnTo>
                <a:lnTo>
                  <a:pt x="471807" y="1047324"/>
                </a:lnTo>
                <a:lnTo>
                  <a:pt x="471807" y="1012267"/>
                </a:lnTo>
                <a:lnTo>
                  <a:pt x="544842" y="1012267"/>
                </a:lnTo>
                <a:lnTo>
                  <a:pt x="544842" y="969907"/>
                </a:lnTo>
                <a:lnTo>
                  <a:pt x="631023" y="969907"/>
                </a:lnTo>
                <a:lnTo>
                  <a:pt x="631023" y="939232"/>
                </a:lnTo>
                <a:lnTo>
                  <a:pt x="812151" y="939232"/>
                </a:lnTo>
                <a:lnTo>
                  <a:pt x="812151" y="898332"/>
                </a:lnTo>
                <a:lnTo>
                  <a:pt x="844286" y="898332"/>
                </a:lnTo>
                <a:lnTo>
                  <a:pt x="844286" y="861815"/>
                </a:lnTo>
                <a:lnTo>
                  <a:pt x="895411" y="861815"/>
                </a:lnTo>
                <a:lnTo>
                  <a:pt x="895411" y="829679"/>
                </a:lnTo>
                <a:lnTo>
                  <a:pt x="978671" y="829679"/>
                </a:lnTo>
                <a:lnTo>
                  <a:pt x="978671" y="787319"/>
                </a:lnTo>
                <a:lnTo>
                  <a:pt x="1047324" y="787319"/>
                </a:lnTo>
                <a:lnTo>
                  <a:pt x="1047324" y="715744"/>
                </a:lnTo>
                <a:lnTo>
                  <a:pt x="1180248" y="715744"/>
                </a:lnTo>
                <a:lnTo>
                  <a:pt x="1180248" y="679227"/>
                </a:lnTo>
                <a:lnTo>
                  <a:pt x="1189012" y="679227"/>
                </a:lnTo>
                <a:lnTo>
                  <a:pt x="1189012" y="633945"/>
                </a:lnTo>
                <a:lnTo>
                  <a:pt x="1231372" y="633945"/>
                </a:lnTo>
                <a:lnTo>
                  <a:pt x="1231372" y="603270"/>
                </a:lnTo>
                <a:lnTo>
                  <a:pt x="1267890" y="603270"/>
                </a:lnTo>
                <a:lnTo>
                  <a:pt x="1267890" y="559449"/>
                </a:lnTo>
                <a:lnTo>
                  <a:pt x="1291261" y="559449"/>
                </a:lnTo>
                <a:lnTo>
                  <a:pt x="1291261" y="530235"/>
                </a:lnTo>
                <a:lnTo>
                  <a:pt x="1342386" y="530235"/>
                </a:lnTo>
                <a:lnTo>
                  <a:pt x="1342386" y="486414"/>
                </a:lnTo>
                <a:lnTo>
                  <a:pt x="1456321" y="486414"/>
                </a:lnTo>
                <a:lnTo>
                  <a:pt x="1456321" y="446975"/>
                </a:lnTo>
                <a:lnTo>
                  <a:pt x="1570255" y="446975"/>
                </a:lnTo>
                <a:lnTo>
                  <a:pt x="1570255" y="411918"/>
                </a:lnTo>
                <a:lnTo>
                  <a:pt x="1618459" y="411918"/>
                </a:lnTo>
                <a:lnTo>
                  <a:pt x="1618459" y="381243"/>
                </a:lnTo>
                <a:lnTo>
                  <a:pt x="1637448" y="381243"/>
                </a:lnTo>
                <a:lnTo>
                  <a:pt x="1637448" y="341804"/>
                </a:lnTo>
                <a:lnTo>
                  <a:pt x="2179368" y="341804"/>
                </a:lnTo>
                <a:lnTo>
                  <a:pt x="2179368" y="295062"/>
                </a:lnTo>
                <a:lnTo>
                  <a:pt x="2356114" y="295062"/>
                </a:lnTo>
                <a:lnTo>
                  <a:pt x="2356114" y="257084"/>
                </a:lnTo>
                <a:lnTo>
                  <a:pt x="2395553" y="257084"/>
                </a:lnTo>
                <a:lnTo>
                  <a:pt x="2395553" y="207420"/>
                </a:lnTo>
                <a:lnTo>
                  <a:pt x="2408699" y="207420"/>
                </a:lnTo>
                <a:lnTo>
                  <a:pt x="2408699" y="176745"/>
                </a:lnTo>
                <a:lnTo>
                  <a:pt x="2516791" y="176745"/>
                </a:lnTo>
                <a:lnTo>
                  <a:pt x="2516791" y="122699"/>
                </a:lnTo>
                <a:lnTo>
                  <a:pt x="3409280" y="122699"/>
                </a:lnTo>
                <a:lnTo>
                  <a:pt x="3409280" y="86181"/>
                </a:lnTo>
                <a:lnTo>
                  <a:pt x="3561193" y="86181"/>
                </a:lnTo>
                <a:lnTo>
                  <a:pt x="3561193" y="51124"/>
                </a:lnTo>
                <a:lnTo>
                  <a:pt x="3724792" y="51124"/>
                </a:lnTo>
                <a:lnTo>
                  <a:pt x="3724792" y="0"/>
                </a:lnTo>
                <a:lnTo>
                  <a:pt x="3764231" y="0"/>
                </a:lnTo>
              </a:path>
            </a:pathLst>
          </a:custGeom>
          <a:noFill/>
          <a:ln w="28575">
            <a:solidFill>
              <a:schemeClr val="accent3"/>
            </a:solidFill>
            <a:miter lim="800000"/>
            <a:headEnd/>
            <a:tailEnd/>
          </a:ln>
        </p:spPr>
        <p:txBody>
          <a:bodyPr rtlCol="0" anchor="ctr"/>
          <a:lstStyle/>
          <a:p>
            <a:pPr algn="ctr"/>
            <a:endParaRPr lang="en-US" dirty="0"/>
          </a:p>
        </p:txBody>
      </p:sp>
      <p:sp>
        <p:nvSpPr>
          <p:cNvPr id="133" name="TextBox 132">
            <a:extLst>
              <a:ext uri="{FF2B5EF4-FFF2-40B4-BE49-F238E27FC236}">
                <a16:creationId xmlns:a16="http://schemas.microsoft.com/office/drawing/2014/main" id="{DC8EB11C-6EBB-413F-9505-BAF49688A1AB}"/>
              </a:ext>
            </a:extLst>
          </p:cNvPr>
          <p:cNvSpPr txBox="1"/>
          <p:nvPr/>
        </p:nvSpPr>
        <p:spPr bwMode="auto">
          <a:xfrm>
            <a:off x="8007761" y="3546175"/>
            <a:ext cx="620683"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Saline</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4" name="TextBox 133">
            <a:extLst>
              <a:ext uri="{FF2B5EF4-FFF2-40B4-BE49-F238E27FC236}">
                <a16:creationId xmlns:a16="http://schemas.microsoft.com/office/drawing/2014/main" id="{5D10B5F9-D337-49B7-AC60-DDE4B55AB2E4}"/>
              </a:ext>
            </a:extLst>
          </p:cNvPr>
          <p:cNvSpPr txBox="1"/>
          <p:nvPr/>
        </p:nvSpPr>
        <p:spPr bwMode="auto">
          <a:xfrm>
            <a:off x="8988663" y="4193380"/>
            <a:ext cx="1113831" cy="30777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Gemcitabine</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549ED3DF-1BA4-30D1-24DF-19B8F8811494}"/>
              </a:ext>
            </a:extLst>
          </p:cNvPr>
          <p:cNvSpPr/>
          <p:nvPr/>
        </p:nvSpPr>
        <p:spPr>
          <a:xfrm>
            <a:off x="4355706" y="1408080"/>
            <a:ext cx="7040880" cy="1280592"/>
          </a:xfrm>
          <a:custGeom>
            <a:avLst/>
            <a:gdLst>
              <a:gd name="connsiteX0" fmla="*/ 213436 w 1280592"/>
              <a:gd name="connsiteY0" fmla="*/ 0 h 6819306"/>
              <a:gd name="connsiteX1" fmla="*/ 1067156 w 1280592"/>
              <a:gd name="connsiteY1" fmla="*/ 0 h 6819306"/>
              <a:gd name="connsiteX2" fmla="*/ 1280592 w 1280592"/>
              <a:gd name="connsiteY2" fmla="*/ 213436 h 6819306"/>
              <a:gd name="connsiteX3" fmla="*/ 1280592 w 1280592"/>
              <a:gd name="connsiteY3" fmla="*/ 6819306 h 6819306"/>
              <a:gd name="connsiteX4" fmla="*/ 1280592 w 1280592"/>
              <a:gd name="connsiteY4" fmla="*/ 6819306 h 6819306"/>
              <a:gd name="connsiteX5" fmla="*/ 0 w 1280592"/>
              <a:gd name="connsiteY5" fmla="*/ 6819306 h 6819306"/>
              <a:gd name="connsiteX6" fmla="*/ 0 w 1280592"/>
              <a:gd name="connsiteY6" fmla="*/ 6819306 h 6819306"/>
              <a:gd name="connsiteX7" fmla="*/ 0 w 1280592"/>
              <a:gd name="connsiteY7" fmla="*/ 213436 h 6819306"/>
              <a:gd name="connsiteX8" fmla="*/ 213436 w 1280592"/>
              <a:gd name="connsiteY8" fmla="*/ 0 h 681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592" h="6819306">
                <a:moveTo>
                  <a:pt x="1280592" y="1136574"/>
                </a:moveTo>
                <a:lnTo>
                  <a:pt x="1280592" y="5682732"/>
                </a:lnTo>
                <a:cubicBezTo>
                  <a:pt x="1280592" y="6310441"/>
                  <a:pt x="1262647" y="6819303"/>
                  <a:pt x="1240511" y="6819303"/>
                </a:cubicBezTo>
                <a:lnTo>
                  <a:pt x="0" y="6819303"/>
                </a:lnTo>
                <a:lnTo>
                  <a:pt x="0" y="6819303"/>
                </a:lnTo>
                <a:lnTo>
                  <a:pt x="0" y="3"/>
                </a:lnTo>
                <a:lnTo>
                  <a:pt x="0" y="3"/>
                </a:lnTo>
                <a:lnTo>
                  <a:pt x="1240511" y="3"/>
                </a:lnTo>
                <a:cubicBezTo>
                  <a:pt x="1262647" y="3"/>
                  <a:pt x="1280592" y="508865"/>
                  <a:pt x="1280592" y="113657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94897" rIns="127282" bIns="94899"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Recurrence of HG disease after achieving disease-free state 6 mo after adequate BCG </a:t>
            </a:r>
          </a:p>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Highest risk relapsing patients: within 6 mo of last exposure to BCG </a:t>
            </a:r>
            <a:br>
              <a:rPr lang="en-US" b="0" kern="1200" dirty="0">
                <a:solidFill>
                  <a:schemeClr val="bg1"/>
                </a:solidFill>
              </a:rPr>
            </a:br>
            <a:r>
              <a:rPr lang="en-US" b="0" kern="1200" dirty="0">
                <a:solidFill>
                  <a:schemeClr val="bg1"/>
                </a:solidFill>
              </a:rPr>
              <a:t>(eg, those receiving maintenance therapy)</a:t>
            </a:r>
          </a:p>
        </p:txBody>
      </p:sp>
      <p:sp>
        <p:nvSpPr>
          <p:cNvPr id="7" name="Freeform: Shape 6">
            <a:extLst>
              <a:ext uri="{FF2B5EF4-FFF2-40B4-BE49-F238E27FC236}">
                <a16:creationId xmlns:a16="http://schemas.microsoft.com/office/drawing/2014/main" id="{0178B1A6-AF54-B642-01F1-09D7C9770520}"/>
              </a:ext>
            </a:extLst>
          </p:cNvPr>
          <p:cNvSpPr/>
          <p:nvPr/>
        </p:nvSpPr>
        <p:spPr>
          <a:xfrm>
            <a:off x="719138" y="1248005"/>
            <a:ext cx="3657600" cy="1600740"/>
          </a:xfrm>
          <a:custGeom>
            <a:avLst/>
            <a:gdLst>
              <a:gd name="connsiteX0" fmla="*/ 0 w 3835859"/>
              <a:gd name="connsiteY0" fmla="*/ 266795 h 1600740"/>
              <a:gd name="connsiteX1" fmla="*/ 266795 w 3835859"/>
              <a:gd name="connsiteY1" fmla="*/ 0 h 1600740"/>
              <a:gd name="connsiteX2" fmla="*/ 3569064 w 3835859"/>
              <a:gd name="connsiteY2" fmla="*/ 0 h 1600740"/>
              <a:gd name="connsiteX3" fmla="*/ 3835859 w 3835859"/>
              <a:gd name="connsiteY3" fmla="*/ 266795 h 1600740"/>
              <a:gd name="connsiteX4" fmla="*/ 3835859 w 3835859"/>
              <a:gd name="connsiteY4" fmla="*/ 1333945 h 1600740"/>
              <a:gd name="connsiteX5" fmla="*/ 3569064 w 3835859"/>
              <a:gd name="connsiteY5" fmla="*/ 1600740 h 1600740"/>
              <a:gd name="connsiteX6" fmla="*/ 266795 w 3835859"/>
              <a:gd name="connsiteY6" fmla="*/ 1600740 h 1600740"/>
              <a:gd name="connsiteX7" fmla="*/ 0 w 3835859"/>
              <a:gd name="connsiteY7" fmla="*/ 1333945 h 1600740"/>
              <a:gd name="connsiteX8" fmla="*/ 0 w 3835859"/>
              <a:gd name="connsiteY8" fmla="*/ 266795 h 16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859" h="1600740">
                <a:moveTo>
                  <a:pt x="0" y="266795"/>
                </a:moveTo>
                <a:cubicBezTo>
                  <a:pt x="0" y="119448"/>
                  <a:pt x="119448" y="0"/>
                  <a:pt x="266795" y="0"/>
                </a:cubicBezTo>
                <a:lnTo>
                  <a:pt x="3569064" y="0"/>
                </a:lnTo>
                <a:cubicBezTo>
                  <a:pt x="3716411" y="0"/>
                  <a:pt x="3835859" y="119448"/>
                  <a:pt x="3835859" y="266795"/>
                </a:cubicBezTo>
                <a:lnTo>
                  <a:pt x="3835859" y="1333945"/>
                </a:lnTo>
                <a:cubicBezTo>
                  <a:pt x="3835859" y="1481292"/>
                  <a:pt x="3716411" y="1600740"/>
                  <a:pt x="3569064" y="1600740"/>
                </a:cubicBezTo>
                <a:lnTo>
                  <a:pt x="266795" y="1600740"/>
                </a:lnTo>
                <a:cubicBezTo>
                  <a:pt x="119448" y="1600740"/>
                  <a:pt x="0" y="1481292"/>
                  <a:pt x="0" y="1333945"/>
                </a:cubicBezTo>
                <a:lnTo>
                  <a:pt x="0" y="266795"/>
                </a:lnTo>
                <a:close/>
              </a:path>
            </a:pathLst>
          </a:cu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169582" tIns="123862" rIns="169582" bIns="123862" numCol="1" spcCol="1270" anchor="ctr" anchorCtr="0">
            <a:noAutofit/>
          </a:bodyPr>
          <a:lstStyle/>
          <a:p>
            <a:pPr marL="0" lvl="0" indent="0" algn="ctr" defTabSz="1066800">
              <a:lnSpc>
                <a:spcPct val="90000"/>
              </a:lnSpc>
              <a:spcBef>
                <a:spcPct val="0"/>
              </a:spcBef>
              <a:spcAft>
                <a:spcPct val="35000"/>
              </a:spcAft>
              <a:buNone/>
            </a:pPr>
            <a:r>
              <a:rPr lang="en-US" sz="2000" b="1" kern="1200" dirty="0"/>
              <a:t>BCG relapsing </a:t>
            </a:r>
          </a:p>
        </p:txBody>
      </p:sp>
      <p:sp>
        <p:nvSpPr>
          <p:cNvPr id="8" name="Freeform: Shape 7">
            <a:extLst>
              <a:ext uri="{FF2B5EF4-FFF2-40B4-BE49-F238E27FC236}">
                <a16:creationId xmlns:a16="http://schemas.microsoft.com/office/drawing/2014/main" id="{9A97CDC4-3813-BDC2-D8CE-C4EF9151B049}"/>
              </a:ext>
            </a:extLst>
          </p:cNvPr>
          <p:cNvSpPr/>
          <p:nvPr/>
        </p:nvSpPr>
        <p:spPr>
          <a:xfrm>
            <a:off x="4355706" y="3088858"/>
            <a:ext cx="7040880" cy="1280592"/>
          </a:xfrm>
          <a:custGeom>
            <a:avLst/>
            <a:gdLst>
              <a:gd name="connsiteX0" fmla="*/ 213436 w 1280592"/>
              <a:gd name="connsiteY0" fmla="*/ 0 h 6819306"/>
              <a:gd name="connsiteX1" fmla="*/ 1067156 w 1280592"/>
              <a:gd name="connsiteY1" fmla="*/ 0 h 6819306"/>
              <a:gd name="connsiteX2" fmla="*/ 1280592 w 1280592"/>
              <a:gd name="connsiteY2" fmla="*/ 213436 h 6819306"/>
              <a:gd name="connsiteX3" fmla="*/ 1280592 w 1280592"/>
              <a:gd name="connsiteY3" fmla="*/ 6819306 h 6819306"/>
              <a:gd name="connsiteX4" fmla="*/ 1280592 w 1280592"/>
              <a:gd name="connsiteY4" fmla="*/ 6819306 h 6819306"/>
              <a:gd name="connsiteX5" fmla="*/ 0 w 1280592"/>
              <a:gd name="connsiteY5" fmla="*/ 6819306 h 6819306"/>
              <a:gd name="connsiteX6" fmla="*/ 0 w 1280592"/>
              <a:gd name="connsiteY6" fmla="*/ 6819306 h 6819306"/>
              <a:gd name="connsiteX7" fmla="*/ 0 w 1280592"/>
              <a:gd name="connsiteY7" fmla="*/ 213436 h 6819306"/>
              <a:gd name="connsiteX8" fmla="*/ 213436 w 1280592"/>
              <a:gd name="connsiteY8" fmla="*/ 0 h 681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592" h="6819306">
                <a:moveTo>
                  <a:pt x="1280592" y="1136574"/>
                </a:moveTo>
                <a:lnTo>
                  <a:pt x="1280592" y="5682732"/>
                </a:lnTo>
                <a:cubicBezTo>
                  <a:pt x="1280592" y="6310441"/>
                  <a:pt x="1262647" y="6819303"/>
                  <a:pt x="1240511" y="6819303"/>
                </a:cubicBezTo>
                <a:lnTo>
                  <a:pt x="0" y="6819303"/>
                </a:lnTo>
                <a:lnTo>
                  <a:pt x="0" y="6819303"/>
                </a:lnTo>
                <a:lnTo>
                  <a:pt x="0" y="3"/>
                </a:lnTo>
                <a:lnTo>
                  <a:pt x="0" y="3"/>
                </a:lnTo>
                <a:lnTo>
                  <a:pt x="1240511" y="3"/>
                </a:lnTo>
                <a:cubicBezTo>
                  <a:pt x="1262647" y="3"/>
                  <a:pt x="1280592" y="508865"/>
                  <a:pt x="1280592" y="113657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94897" rIns="127282" bIns="94899"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Persistent HG disease at 6-mo cystoscopy after induction BCG and maintenance BCG</a:t>
            </a:r>
          </a:p>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Progression from Ta/Tis to T1 at 3 mo after induction BCG</a:t>
            </a:r>
          </a:p>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Recurrence of HG disease while receiving maintenance BCG</a:t>
            </a:r>
          </a:p>
        </p:txBody>
      </p:sp>
      <p:sp>
        <p:nvSpPr>
          <p:cNvPr id="9" name="Freeform: Shape 8">
            <a:extLst>
              <a:ext uri="{FF2B5EF4-FFF2-40B4-BE49-F238E27FC236}">
                <a16:creationId xmlns:a16="http://schemas.microsoft.com/office/drawing/2014/main" id="{277767E9-8E44-3D44-AACE-E8ADD4BE277C}"/>
              </a:ext>
            </a:extLst>
          </p:cNvPr>
          <p:cNvSpPr/>
          <p:nvPr/>
        </p:nvSpPr>
        <p:spPr>
          <a:xfrm>
            <a:off x="719138" y="2928783"/>
            <a:ext cx="3657600" cy="1600740"/>
          </a:xfrm>
          <a:custGeom>
            <a:avLst/>
            <a:gdLst>
              <a:gd name="connsiteX0" fmla="*/ 0 w 3835859"/>
              <a:gd name="connsiteY0" fmla="*/ 266795 h 1600740"/>
              <a:gd name="connsiteX1" fmla="*/ 266795 w 3835859"/>
              <a:gd name="connsiteY1" fmla="*/ 0 h 1600740"/>
              <a:gd name="connsiteX2" fmla="*/ 3569064 w 3835859"/>
              <a:gd name="connsiteY2" fmla="*/ 0 h 1600740"/>
              <a:gd name="connsiteX3" fmla="*/ 3835859 w 3835859"/>
              <a:gd name="connsiteY3" fmla="*/ 266795 h 1600740"/>
              <a:gd name="connsiteX4" fmla="*/ 3835859 w 3835859"/>
              <a:gd name="connsiteY4" fmla="*/ 1333945 h 1600740"/>
              <a:gd name="connsiteX5" fmla="*/ 3569064 w 3835859"/>
              <a:gd name="connsiteY5" fmla="*/ 1600740 h 1600740"/>
              <a:gd name="connsiteX6" fmla="*/ 266795 w 3835859"/>
              <a:gd name="connsiteY6" fmla="*/ 1600740 h 1600740"/>
              <a:gd name="connsiteX7" fmla="*/ 0 w 3835859"/>
              <a:gd name="connsiteY7" fmla="*/ 1333945 h 1600740"/>
              <a:gd name="connsiteX8" fmla="*/ 0 w 3835859"/>
              <a:gd name="connsiteY8" fmla="*/ 266795 h 16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859" h="1600740">
                <a:moveTo>
                  <a:pt x="0" y="266795"/>
                </a:moveTo>
                <a:cubicBezTo>
                  <a:pt x="0" y="119448"/>
                  <a:pt x="119448" y="0"/>
                  <a:pt x="266795" y="0"/>
                </a:cubicBezTo>
                <a:lnTo>
                  <a:pt x="3569064" y="0"/>
                </a:lnTo>
                <a:cubicBezTo>
                  <a:pt x="3716411" y="0"/>
                  <a:pt x="3835859" y="119448"/>
                  <a:pt x="3835859" y="266795"/>
                </a:cubicBezTo>
                <a:lnTo>
                  <a:pt x="3835859" y="1333945"/>
                </a:lnTo>
                <a:cubicBezTo>
                  <a:pt x="3835859" y="1481292"/>
                  <a:pt x="3716411" y="1600740"/>
                  <a:pt x="3569064" y="1600740"/>
                </a:cubicBezTo>
                <a:lnTo>
                  <a:pt x="266795" y="1600740"/>
                </a:lnTo>
                <a:cubicBezTo>
                  <a:pt x="119448" y="1600740"/>
                  <a:pt x="0" y="1481292"/>
                  <a:pt x="0" y="1333945"/>
                </a:cubicBezTo>
                <a:lnTo>
                  <a:pt x="0" y="266795"/>
                </a:lnTo>
                <a:close/>
              </a:path>
            </a:pathLst>
          </a:custGeom>
        </p:spPr>
        <p:style>
          <a:lnRef idx="2">
            <a:schemeClr val="lt1">
              <a:hueOff val="0"/>
              <a:satOff val="0"/>
              <a:lumOff val="0"/>
              <a:alphaOff val="0"/>
            </a:schemeClr>
          </a:lnRef>
          <a:fillRef idx="1">
            <a:schemeClr val="accent1">
              <a:shade val="80000"/>
              <a:hueOff val="303270"/>
              <a:satOff val="-42722"/>
              <a:lumOff val="21371"/>
              <a:alphaOff val="0"/>
            </a:schemeClr>
          </a:fillRef>
          <a:effectRef idx="0">
            <a:schemeClr val="accent1">
              <a:shade val="80000"/>
              <a:hueOff val="303270"/>
              <a:satOff val="-42722"/>
              <a:lumOff val="21371"/>
              <a:alphaOff val="0"/>
            </a:schemeClr>
          </a:effectRef>
          <a:fontRef idx="minor">
            <a:schemeClr val="lt1"/>
          </a:fontRef>
        </p:style>
        <p:txBody>
          <a:bodyPr spcFirstLastPara="0" vert="horz" wrap="square" lIns="169582" tIns="123862" rIns="169582" bIns="123862" numCol="1" spcCol="1270" anchor="ctr" anchorCtr="0">
            <a:noAutofit/>
          </a:bodyPr>
          <a:lstStyle/>
          <a:p>
            <a:pPr marL="0" lvl="0" indent="0" algn="ctr" defTabSz="1066800">
              <a:lnSpc>
                <a:spcPct val="90000"/>
              </a:lnSpc>
              <a:spcBef>
                <a:spcPct val="0"/>
              </a:spcBef>
              <a:spcAft>
                <a:spcPct val="35000"/>
              </a:spcAft>
              <a:buNone/>
            </a:pPr>
            <a:r>
              <a:rPr lang="en-US" sz="2000" b="1" kern="1200" dirty="0"/>
              <a:t>BCG unresponsive: </a:t>
            </a:r>
            <a:br>
              <a:rPr lang="en-US" sz="2000" b="1" kern="1200" dirty="0"/>
            </a:br>
            <a:r>
              <a:rPr lang="en-US" sz="2000" b="1" kern="1200" dirty="0"/>
              <a:t>BCG refractory + BCG relapsing within 6 mo of last BCG </a:t>
            </a:r>
          </a:p>
        </p:txBody>
      </p:sp>
      <p:sp>
        <p:nvSpPr>
          <p:cNvPr id="10" name="Freeform: Shape 9">
            <a:extLst>
              <a:ext uri="{FF2B5EF4-FFF2-40B4-BE49-F238E27FC236}">
                <a16:creationId xmlns:a16="http://schemas.microsoft.com/office/drawing/2014/main" id="{2D0831EE-A9DE-1B3E-2CBE-8266DFECAB0B}"/>
              </a:ext>
            </a:extLst>
          </p:cNvPr>
          <p:cNvSpPr/>
          <p:nvPr/>
        </p:nvSpPr>
        <p:spPr>
          <a:xfrm>
            <a:off x="4355706" y="4769635"/>
            <a:ext cx="7040880" cy="1280592"/>
          </a:xfrm>
          <a:custGeom>
            <a:avLst/>
            <a:gdLst>
              <a:gd name="connsiteX0" fmla="*/ 213436 w 1280592"/>
              <a:gd name="connsiteY0" fmla="*/ 0 h 6819306"/>
              <a:gd name="connsiteX1" fmla="*/ 1067156 w 1280592"/>
              <a:gd name="connsiteY1" fmla="*/ 0 h 6819306"/>
              <a:gd name="connsiteX2" fmla="*/ 1280592 w 1280592"/>
              <a:gd name="connsiteY2" fmla="*/ 213436 h 6819306"/>
              <a:gd name="connsiteX3" fmla="*/ 1280592 w 1280592"/>
              <a:gd name="connsiteY3" fmla="*/ 6819306 h 6819306"/>
              <a:gd name="connsiteX4" fmla="*/ 1280592 w 1280592"/>
              <a:gd name="connsiteY4" fmla="*/ 6819306 h 6819306"/>
              <a:gd name="connsiteX5" fmla="*/ 0 w 1280592"/>
              <a:gd name="connsiteY5" fmla="*/ 6819306 h 6819306"/>
              <a:gd name="connsiteX6" fmla="*/ 0 w 1280592"/>
              <a:gd name="connsiteY6" fmla="*/ 6819306 h 6819306"/>
              <a:gd name="connsiteX7" fmla="*/ 0 w 1280592"/>
              <a:gd name="connsiteY7" fmla="*/ 213436 h 6819306"/>
              <a:gd name="connsiteX8" fmla="*/ 213436 w 1280592"/>
              <a:gd name="connsiteY8" fmla="*/ 0 h 6819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0592" h="6819306">
                <a:moveTo>
                  <a:pt x="1280592" y="1136574"/>
                </a:moveTo>
                <a:lnTo>
                  <a:pt x="1280592" y="5682732"/>
                </a:lnTo>
                <a:cubicBezTo>
                  <a:pt x="1280592" y="6310441"/>
                  <a:pt x="1262647" y="6819303"/>
                  <a:pt x="1240511" y="6819303"/>
                </a:cubicBezTo>
                <a:lnTo>
                  <a:pt x="0" y="6819303"/>
                </a:lnTo>
                <a:lnTo>
                  <a:pt x="0" y="6819303"/>
                </a:lnTo>
                <a:lnTo>
                  <a:pt x="0" y="3"/>
                </a:lnTo>
                <a:lnTo>
                  <a:pt x="0" y="3"/>
                </a:lnTo>
                <a:lnTo>
                  <a:pt x="1240511" y="3"/>
                </a:lnTo>
                <a:cubicBezTo>
                  <a:pt x="1262647" y="3"/>
                  <a:pt x="1280592" y="508865"/>
                  <a:pt x="1280592" y="1136574"/>
                </a:cubicBez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4771" tIns="94898" rIns="127282" bIns="94898" numCol="1" spcCol="1270" anchor="ctr" anchorCtr="0">
            <a:noAutofit/>
          </a:bodyPr>
          <a:lstStyle/>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Persistent HG disease at 6 mo despite adequate BCG treatment</a:t>
            </a:r>
          </a:p>
          <a:p>
            <a:pPr marL="171450" lvl="1" indent="-171450" algn="l" defTabSz="755650">
              <a:lnSpc>
                <a:spcPct val="90000"/>
              </a:lnSpc>
              <a:spcBef>
                <a:spcPct val="0"/>
              </a:spcBef>
              <a:spcAft>
                <a:spcPct val="15000"/>
              </a:spcAft>
              <a:buFont typeface="Wingdings" panose="05000000000000000000" pitchFamily="2" charset="2"/>
              <a:buChar char="§"/>
            </a:pPr>
            <a:r>
              <a:rPr lang="en-US" b="0" kern="1200" dirty="0">
                <a:solidFill>
                  <a:schemeClr val="bg1"/>
                </a:solidFill>
              </a:rPr>
              <a:t>Stage/grade progression at 3 mo after first cycle of BCG</a:t>
            </a:r>
          </a:p>
        </p:txBody>
      </p:sp>
      <p:sp>
        <p:nvSpPr>
          <p:cNvPr id="11" name="Freeform: Shape 10">
            <a:extLst>
              <a:ext uri="{FF2B5EF4-FFF2-40B4-BE49-F238E27FC236}">
                <a16:creationId xmlns:a16="http://schemas.microsoft.com/office/drawing/2014/main" id="{B9730465-E182-BF68-6EEE-E134F2BAA68C}"/>
              </a:ext>
            </a:extLst>
          </p:cNvPr>
          <p:cNvSpPr/>
          <p:nvPr/>
        </p:nvSpPr>
        <p:spPr>
          <a:xfrm>
            <a:off x="719138" y="4609560"/>
            <a:ext cx="3657600" cy="1600740"/>
          </a:xfrm>
          <a:custGeom>
            <a:avLst/>
            <a:gdLst>
              <a:gd name="connsiteX0" fmla="*/ 0 w 3835859"/>
              <a:gd name="connsiteY0" fmla="*/ 266795 h 1600740"/>
              <a:gd name="connsiteX1" fmla="*/ 266795 w 3835859"/>
              <a:gd name="connsiteY1" fmla="*/ 0 h 1600740"/>
              <a:gd name="connsiteX2" fmla="*/ 3569064 w 3835859"/>
              <a:gd name="connsiteY2" fmla="*/ 0 h 1600740"/>
              <a:gd name="connsiteX3" fmla="*/ 3835859 w 3835859"/>
              <a:gd name="connsiteY3" fmla="*/ 266795 h 1600740"/>
              <a:gd name="connsiteX4" fmla="*/ 3835859 w 3835859"/>
              <a:gd name="connsiteY4" fmla="*/ 1333945 h 1600740"/>
              <a:gd name="connsiteX5" fmla="*/ 3569064 w 3835859"/>
              <a:gd name="connsiteY5" fmla="*/ 1600740 h 1600740"/>
              <a:gd name="connsiteX6" fmla="*/ 266795 w 3835859"/>
              <a:gd name="connsiteY6" fmla="*/ 1600740 h 1600740"/>
              <a:gd name="connsiteX7" fmla="*/ 0 w 3835859"/>
              <a:gd name="connsiteY7" fmla="*/ 1333945 h 1600740"/>
              <a:gd name="connsiteX8" fmla="*/ 0 w 3835859"/>
              <a:gd name="connsiteY8" fmla="*/ 266795 h 160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5859" h="1600740">
                <a:moveTo>
                  <a:pt x="0" y="266795"/>
                </a:moveTo>
                <a:cubicBezTo>
                  <a:pt x="0" y="119448"/>
                  <a:pt x="119448" y="0"/>
                  <a:pt x="266795" y="0"/>
                </a:cubicBezTo>
                <a:lnTo>
                  <a:pt x="3569064" y="0"/>
                </a:lnTo>
                <a:cubicBezTo>
                  <a:pt x="3716411" y="0"/>
                  <a:pt x="3835859" y="119448"/>
                  <a:pt x="3835859" y="266795"/>
                </a:cubicBezTo>
                <a:lnTo>
                  <a:pt x="3835859" y="1333945"/>
                </a:lnTo>
                <a:cubicBezTo>
                  <a:pt x="3835859" y="1481292"/>
                  <a:pt x="3716411" y="1600740"/>
                  <a:pt x="3569064" y="1600740"/>
                </a:cubicBezTo>
                <a:lnTo>
                  <a:pt x="266795" y="1600740"/>
                </a:lnTo>
                <a:cubicBezTo>
                  <a:pt x="119448" y="1600740"/>
                  <a:pt x="0" y="1481292"/>
                  <a:pt x="0" y="1333945"/>
                </a:cubicBezTo>
                <a:lnTo>
                  <a:pt x="0" y="266795"/>
                </a:lnTo>
                <a:close/>
              </a:path>
            </a:pathLst>
          </a:custGeom>
        </p:spPr>
        <p:style>
          <a:lnRef idx="2">
            <a:schemeClr val="lt1">
              <a:hueOff val="0"/>
              <a:satOff val="0"/>
              <a:lumOff val="0"/>
              <a:alphaOff val="0"/>
            </a:schemeClr>
          </a:lnRef>
          <a:fillRef idx="1">
            <a:schemeClr val="accent1">
              <a:shade val="80000"/>
              <a:hueOff val="606540"/>
              <a:satOff val="-85445"/>
              <a:lumOff val="42742"/>
              <a:alphaOff val="0"/>
            </a:schemeClr>
          </a:fillRef>
          <a:effectRef idx="0">
            <a:schemeClr val="accent1">
              <a:shade val="80000"/>
              <a:hueOff val="606540"/>
              <a:satOff val="-85445"/>
              <a:lumOff val="42742"/>
              <a:alphaOff val="0"/>
            </a:schemeClr>
          </a:effectRef>
          <a:fontRef idx="minor">
            <a:schemeClr val="lt1"/>
          </a:fontRef>
        </p:style>
        <p:txBody>
          <a:bodyPr spcFirstLastPara="0" vert="horz" wrap="square" lIns="169582" tIns="123862" rIns="169582" bIns="123862" numCol="1" spcCol="1270" anchor="ctr" anchorCtr="0">
            <a:noAutofit/>
          </a:bodyPr>
          <a:lstStyle/>
          <a:p>
            <a:pPr marL="0" lvl="0" indent="0" algn="ctr" defTabSz="1066800">
              <a:lnSpc>
                <a:spcPct val="90000"/>
              </a:lnSpc>
              <a:spcBef>
                <a:spcPct val="0"/>
              </a:spcBef>
              <a:spcAft>
                <a:spcPct val="35000"/>
              </a:spcAft>
              <a:buNone/>
            </a:pPr>
            <a:r>
              <a:rPr lang="en-US" sz="2000" b="1" kern="1200" dirty="0"/>
              <a:t>BCG refractory </a:t>
            </a:r>
          </a:p>
        </p:txBody>
      </p:sp>
      <p:sp>
        <p:nvSpPr>
          <p:cNvPr id="2" name="Text Box 15">
            <a:extLst>
              <a:ext uri="{FF2B5EF4-FFF2-40B4-BE49-F238E27FC236}">
                <a16:creationId xmlns:a16="http://schemas.microsoft.com/office/drawing/2014/main" id="{C5C8954F-68B0-4FEC-CF67-BB0947F66A12}"/>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Kamat. JCO. 2016;34:1935.</a:t>
            </a:r>
          </a:p>
        </p:txBody>
      </p:sp>
      <p:sp>
        <p:nvSpPr>
          <p:cNvPr id="3" name="Title 2">
            <a:extLst>
              <a:ext uri="{FF2B5EF4-FFF2-40B4-BE49-F238E27FC236}">
                <a16:creationId xmlns:a16="http://schemas.microsoft.com/office/drawing/2014/main" id="{1206BBDE-88EA-99B8-1150-D6904C14A513}"/>
              </a:ext>
            </a:extLst>
          </p:cNvPr>
          <p:cNvSpPr>
            <a:spLocks noGrp="1"/>
          </p:cNvSpPr>
          <p:nvPr>
            <p:ph type="title"/>
          </p:nvPr>
        </p:nvSpPr>
        <p:spPr/>
        <p:txBody>
          <a:bodyPr/>
          <a:lstStyle/>
          <a:p>
            <a:r>
              <a:rPr lang="en-US" dirty="0"/>
              <a:t>IBCG Classification of BCG Failures</a:t>
            </a:r>
          </a:p>
        </p:txBody>
      </p:sp>
    </p:spTree>
    <p:extLst>
      <p:ext uri="{BB962C8B-B14F-4D97-AF65-F5344CB8AC3E}">
        <p14:creationId xmlns:p14="http://schemas.microsoft.com/office/powerpoint/2010/main" val="867973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9226-EF55-4B3C-8223-ACA5B890FE62}"/>
              </a:ext>
            </a:extLst>
          </p:cNvPr>
          <p:cNvSpPr>
            <a:spLocks noGrp="1"/>
          </p:cNvSpPr>
          <p:nvPr>
            <p:ph type="title"/>
          </p:nvPr>
        </p:nvSpPr>
        <p:spPr/>
        <p:txBody>
          <a:bodyPr/>
          <a:lstStyle/>
          <a:p>
            <a:r>
              <a:rPr lang="en-US" dirty="0"/>
              <a:t>SWOG 8507: Recurrence-Free Survival </a:t>
            </a:r>
            <a:r>
              <a:rPr lang="en-US" dirty="0">
                <a:cs typeface="Calibri" panose="020F0502020204030204" pitchFamily="34" charset="0"/>
              </a:rPr>
              <a:t>±</a:t>
            </a:r>
            <a:r>
              <a:rPr lang="en-US" dirty="0"/>
              <a:t> </a:t>
            </a:r>
            <a:br>
              <a:rPr lang="en-US" dirty="0"/>
            </a:br>
            <a:r>
              <a:rPr lang="en-US" dirty="0"/>
              <a:t>Maintenance BCG in Recurrent Ta, T1, CIS</a:t>
            </a:r>
          </a:p>
        </p:txBody>
      </p:sp>
      <p:sp>
        <p:nvSpPr>
          <p:cNvPr id="253956" name="Text Box 5">
            <a:extLst>
              <a:ext uri="{FF2B5EF4-FFF2-40B4-BE49-F238E27FC236}">
                <a16:creationId xmlns:a16="http://schemas.microsoft.com/office/drawing/2014/main" id="{428A53EA-6CA7-F64E-A42D-898FA211F1A0}"/>
              </a:ext>
            </a:extLst>
          </p:cNvPr>
          <p:cNvSpPr txBox="1">
            <a:spLocks noChangeArrowheads="1"/>
          </p:cNvSpPr>
          <p:nvPr/>
        </p:nvSpPr>
        <p:spPr bwMode="auto">
          <a:xfrm>
            <a:off x="7199313" y="2271781"/>
            <a:ext cx="12747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457200">
              <a:defRPr sz="2000" b="1">
                <a:solidFill>
                  <a:schemeClr val="bg1"/>
                </a:solidFill>
                <a:latin typeface="Arial" panose="020B0604020202020204" pitchFamily="34" charset="0"/>
                <a:ea typeface="MS PGothic" panose="020B0600070205080204" pitchFamily="34" charset="-128"/>
              </a:defRPr>
            </a:lvl1pPr>
            <a:lvl2pPr marL="742950" indent="-285750" defTabSz="457200">
              <a:defRPr sz="2000" b="1">
                <a:solidFill>
                  <a:schemeClr val="bg1"/>
                </a:solidFill>
                <a:latin typeface="Arial" panose="020B0604020202020204" pitchFamily="34" charset="0"/>
                <a:ea typeface="MS PGothic" panose="020B0600070205080204" pitchFamily="34" charset="-128"/>
              </a:defRPr>
            </a:lvl2pPr>
            <a:lvl3pPr marL="1143000" indent="-228600" defTabSz="457200">
              <a:defRPr sz="2000" b="1">
                <a:solidFill>
                  <a:schemeClr val="bg1"/>
                </a:solidFill>
                <a:latin typeface="Arial" panose="020B0604020202020204" pitchFamily="34" charset="0"/>
                <a:ea typeface="MS PGothic" panose="020B0600070205080204" pitchFamily="34" charset="-128"/>
              </a:defRPr>
            </a:lvl3pPr>
            <a:lvl4pPr marL="1600200" indent="-228600" defTabSz="457200">
              <a:defRPr sz="2000" b="1">
                <a:solidFill>
                  <a:schemeClr val="bg1"/>
                </a:solidFill>
                <a:latin typeface="Arial" panose="020B0604020202020204" pitchFamily="34" charset="0"/>
                <a:ea typeface="MS PGothic" panose="020B0600070205080204" pitchFamily="34" charset="-128"/>
              </a:defRPr>
            </a:lvl4pPr>
            <a:lvl5pPr marL="2057400" indent="-228600" defTabSz="457200">
              <a:defRPr sz="2000" b="1">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000" b="1">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000" b="1">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000" b="1">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000" b="1">
                <a:solidFill>
                  <a:schemeClr val="bg1"/>
                </a:solidFill>
                <a:latin typeface="Arial" panose="020B0604020202020204" pitchFamily="34" charset="0"/>
                <a:ea typeface="MS PGothic"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0" i="1"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P</a:t>
            </a:r>
            <a:r>
              <a:rPr kumimoji="0" lang="en-US" alt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 &lt;.0001</a:t>
            </a:r>
          </a:p>
        </p:txBody>
      </p:sp>
      <p:sp>
        <p:nvSpPr>
          <p:cNvPr id="6" name="Text Box 15">
            <a:extLst>
              <a:ext uri="{FF2B5EF4-FFF2-40B4-BE49-F238E27FC236}">
                <a16:creationId xmlns:a16="http://schemas.microsoft.com/office/drawing/2014/main" id="{599AAF25-8916-472D-8761-997D3968F86C}"/>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mn-cs"/>
              </a:rPr>
              <a:t>Lamm. J Urol. 2000;163:1124.</a:t>
            </a:r>
          </a:p>
        </p:txBody>
      </p:sp>
      <p:sp>
        <p:nvSpPr>
          <p:cNvPr id="3" name="TextBox 2">
            <a:extLst>
              <a:ext uri="{FF2B5EF4-FFF2-40B4-BE49-F238E27FC236}">
                <a16:creationId xmlns:a16="http://schemas.microsoft.com/office/drawing/2014/main" id="{41097670-D8E3-415A-A47D-2FAB73C0AB98}"/>
              </a:ext>
            </a:extLst>
          </p:cNvPr>
          <p:cNvSpPr txBox="1"/>
          <p:nvPr/>
        </p:nvSpPr>
        <p:spPr bwMode="auto">
          <a:xfrm>
            <a:off x="5873620" y="5861313"/>
            <a:ext cx="11709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sp>
        <p:nvSpPr>
          <p:cNvPr id="10" name="TextBox 9">
            <a:extLst>
              <a:ext uri="{FF2B5EF4-FFF2-40B4-BE49-F238E27FC236}">
                <a16:creationId xmlns:a16="http://schemas.microsoft.com/office/drawing/2014/main" id="{01219E49-001F-4438-9E72-C1479C14E292}"/>
              </a:ext>
            </a:extLst>
          </p:cNvPr>
          <p:cNvSpPr txBox="1"/>
          <p:nvPr/>
        </p:nvSpPr>
        <p:spPr bwMode="auto">
          <a:xfrm>
            <a:off x="3023118" y="5007561"/>
            <a:ext cx="18241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pPr>
            <a:r>
              <a:rPr lang="en-US" b="0" dirty="0">
                <a:solidFill>
                  <a:schemeClr val="bg1"/>
                </a:solidFill>
                <a:latin typeface="Calibri" panose="020F0502020204030204" pitchFamily="34" charset="0"/>
              </a:rPr>
              <a:t>Maintenance</a:t>
            </a:r>
          </a:p>
          <a:p>
            <a:pPr algn="l">
              <a:lnSpc>
                <a:spcPct val="100000"/>
              </a:lnSpc>
              <a:spcAft>
                <a:spcPct val="0"/>
              </a:spcAft>
              <a:buClrTx/>
              <a:buFontTx/>
              <a:buNone/>
            </a:pPr>
            <a:r>
              <a:rPr lang="en-US" b="0" dirty="0">
                <a:solidFill>
                  <a:schemeClr val="bg1"/>
                </a:solidFill>
                <a:latin typeface="Calibri" panose="020F0502020204030204" pitchFamily="34" charset="0"/>
              </a:rPr>
              <a:t>No maintenance</a:t>
            </a:r>
          </a:p>
        </p:txBody>
      </p:sp>
      <p:sp>
        <p:nvSpPr>
          <p:cNvPr id="4" name="TextBox 3">
            <a:extLst>
              <a:ext uri="{FF2B5EF4-FFF2-40B4-BE49-F238E27FC236}">
                <a16:creationId xmlns:a16="http://schemas.microsoft.com/office/drawing/2014/main" id="{56B3E047-2F9D-48CE-97C7-E1AFCD325CFF}"/>
              </a:ext>
            </a:extLst>
          </p:cNvPr>
          <p:cNvSpPr txBox="1"/>
          <p:nvPr/>
        </p:nvSpPr>
        <p:spPr bwMode="auto">
          <a:xfrm>
            <a:off x="5108509" y="4797622"/>
            <a:ext cx="44040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Aft>
                <a:spcPct val="0"/>
              </a:spcAft>
              <a:buClrTx/>
              <a:buFontTx/>
              <a:buNone/>
              <a:tabLst>
                <a:tab pos="741363" algn="l"/>
                <a:tab pos="1600200" algn="l"/>
              </a:tabLst>
            </a:pPr>
            <a:r>
              <a:rPr lang="en-US" b="0"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N</a:t>
            </a:r>
            <a:r>
              <a:rPr lang="en-US" b="0"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Events</a:t>
            </a:r>
            <a:r>
              <a:rPr lang="en-US"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Median</a:t>
            </a:r>
          </a:p>
          <a:p>
            <a:pPr algn="l">
              <a:lnSpc>
                <a:spcPct val="100000"/>
              </a:lnSpc>
              <a:spcAft>
                <a:spcPct val="0"/>
              </a:spcAft>
              <a:buClrTx/>
              <a:buFontTx/>
              <a:buNone/>
              <a:tabLst>
                <a:tab pos="858838" algn="l"/>
                <a:tab pos="1773238" algn="l"/>
              </a:tabLst>
            </a:pPr>
            <a:r>
              <a:rPr lang="en-US" b="0" dirty="0">
                <a:solidFill>
                  <a:schemeClr val="bg1"/>
                </a:solidFill>
                <a:latin typeface="Calibri" panose="020F0502020204030204" pitchFamily="34" charset="0"/>
              </a:rPr>
              <a:t>192	108	77</a:t>
            </a:r>
          </a:p>
          <a:p>
            <a:pPr algn="l">
              <a:lnSpc>
                <a:spcPct val="100000"/>
              </a:lnSpc>
              <a:spcAft>
                <a:spcPct val="0"/>
              </a:spcAft>
              <a:buClrTx/>
              <a:buFontTx/>
              <a:buNone/>
              <a:tabLst>
                <a:tab pos="858838" algn="l"/>
                <a:tab pos="1773238" algn="l"/>
              </a:tabLst>
            </a:pPr>
            <a:r>
              <a:rPr lang="en-US" b="0" dirty="0">
                <a:solidFill>
                  <a:schemeClr val="bg1"/>
                </a:solidFill>
                <a:latin typeface="Calibri" panose="020F0502020204030204" pitchFamily="34" charset="0"/>
              </a:rPr>
              <a:t>192	142	36</a:t>
            </a:r>
          </a:p>
        </p:txBody>
      </p:sp>
      <p:cxnSp>
        <p:nvCxnSpPr>
          <p:cNvPr id="12" name="Straight Connector 11">
            <a:extLst>
              <a:ext uri="{FF2B5EF4-FFF2-40B4-BE49-F238E27FC236}">
                <a16:creationId xmlns:a16="http://schemas.microsoft.com/office/drawing/2014/main" id="{327DD619-8588-4798-A88B-0AF787314254}"/>
              </a:ext>
            </a:extLst>
          </p:cNvPr>
          <p:cNvCxnSpPr>
            <a:cxnSpLocks/>
          </p:cNvCxnSpPr>
          <p:nvPr/>
        </p:nvCxnSpPr>
        <p:spPr bwMode="auto">
          <a:xfrm>
            <a:off x="2277280" y="5659484"/>
            <a:ext cx="102153"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966833CC-E840-4785-9AA8-B8A2AC99C00C}"/>
              </a:ext>
            </a:extLst>
          </p:cNvPr>
          <p:cNvCxnSpPr>
            <a:cxnSpLocks/>
          </p:cNvCxnSpPr>
          <p:nvPr/>
        </p:nvCxnSpPr>
        <p:spPr bwMode="auto">
          <a:xfrm>
            <a:off x="2277280" y="4864181"/>
            <a:ext cx="102153" cy="0"/>
          </a:xfrm>
          <a:prstGeom prst="line">
            <a:avLst/>
          </a:prstGeom>
          <a:noFill/>
          <a:ln w="28575" cap="flat" cmpd="sng" algn="ctr">
            <a:solidFill>
              <a:schemeClr val="bg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F6AE97C8-59F2-4160-B046-B3FC0FB2D362}"/>
              </a:ext>
            </a:extLst>
          </p:cNvPr>
          <p:cNvCxnSpPr>
            <a:cxnSpLocks/>
          </p:cNvCxnSpPr>
          <p:nvPr/>
        </p:nvCxnSpPr>
        <p:spPr bwMode="auto">
          <a:xfrm>
            <a:off x="2277280" y="4068877"/>
            <a:ext cx="102153" cy="0"/>
          </a:xfrm>
          <a:prstGeom prst="line">
            <a:avLst/>
          </a:prstGeom>
          <a:noFill/>
          <a:ln w="28575" cap="flat" cmpd="sng" algn="ctr">
            <a:solidFill>
              <a:schemeClr val="bg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20080AB6-08AA-4C36-AC42-4AC675211190}"/>
              </a:ext>
            </a:extLst>
          </p:cNvPr>
          <p:cNvCxnSpPr>
            <a:cxnSpLocks/>
          </p:cNvCxnSpPr>
          <p:nvPr/>
        </p:nvCxnSpPr>
        <p:spPr bwMode="auto">
          <a:xfrm>
            <a:off x="2277280" y="3273573"/>
            <a:ext cx="102153" cy="0"/>
          </a:xfrm>
          <a:prstGeom prst="line">
            <a:avLst/>
          </a:prstGeom>
          <a:noFill/>
          <a:ln w="28575" cap="flat" cmpd="sng" algn="ctr">
            <a:solidFill>
              <a:schemeClr val="bg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77B7CEE0-5B4D-4389-9D1D-4522BC461782}"/>
              </a:ext>
            </a:extLst>
          </p:cNvPr>
          <p:cNvCxnSpPr>
            <a:cxnSpLocks/>
          </p:cNvCxnSpPr>
          <p:nvPr/>
        </p:nvCxnSpPr>
        <p:spPr bwMode="auto">
          <a:xfrm>
            <a:off x="2277280" y="2478269"/>
            <a:ext cx="102153" cy="0"/>
          </a:xfrm>
          <a:prstGeom prst="line">
            <a:avLst/>
          </a:prstGeom>
          <a:noFill/>
          <a:ln w="28575" cap="flat" cmpd="sng" algn="ctr">
            <a:solidFill>
              <a:schemeClr val="bg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D016B087-34A6-4D11-A979-D7E4027393E1}"/>
              </a:ext>
            </a:extLst>
          </p:cNvPr>
          <p:cNvCxnSpPr>
            <a:cxnSpLocks/>
          </p:cNvCxnSpPr>
          <p:nvPr/>
        </p:nvCxnSpPr>
        <p:spPr bwMode="auto">
          <a:xfrm>
            <a:off x="2277280" y="1682965"/>
            <a:ext cx="131003" cy="0"/>
          </a:xfrm>
          <a:prstGeom prst="line">
            <a:avLst/>
          </a:prstGeom>
          <a:noFill/>
          <a:ln w="28575" cap="flat" cmpd="sng" algn="ctr">
            <a:solidFill>
              <a:schemeClr val="bg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B956EE2B-CFB2-4062-A11E-E3FC6A3F31B7}"/>
              </a:ext>
            </a:extLst>
          </p:cNvPr>
          <p:cNvCxnSpPr/>
          <p:nvPr/>
        </p:nvCxnSpPr>
        <p:spPr bwMode="auto">
          <a:xfrm>
            <a:off x="2393974" y="5658914"/>
            <a:ext cx="0" cy="92790"/>
          </a:xfrm>
          <a:prstGeom prst="line">
            <a:avLst/>
          </a:prstGeom>
          <a:noFill/>
          <a:ln w="2857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35F806F5-5C3D-46C6-8541-324038623D49}"/>
              </a:ext>
            </a:extLst>
          </p:cNvPr>
          <p:cNvCxnSpPr/>
          <p:nvPr/>
        </p:nvCxnSpPr>
        <p:spPr bwMode="auto">
          <a:xfrm>
            <a:off x="3728740" y="5658914"/>
            <a:ext cx="0" cy="9279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E5EF2DBC-B107-4123-9DE1-47607D00CA16}"/>
              </a:ext>
            </a:extLst>
          </p:cNvPr>
          <p:cNvCxnSpPr/>
          <p:nvPr/>
        </p:nvCxnSpPr>
        <p:spPr bwMode="auto">
          <a:xfrm>
            <a:off x="5063506" y="5658914"/>
            <a:ext cx="0" cy="9279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C5B9C586-03FE-4B79-8C8A-358917DB8AAF}"/>
              </a:ext>
            </a:extLst>
          </p:cNvPr>
          <p:cNvCxnSpPr/>
          <p:nvPr/>
        </p:nvCxnSpPr>
        <p:spPr bwMode="auto">
          <a:xfrm>
            <a:off x="6398271" y="5658914"/>
            <a:ext cx="0" cy="9279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1CA04409-1A44-4E76-91EE-10608F0ECE2A}"/>
              </a:ext>
            </a:extLst>
          </p:cNvPr>
          <p:cNvCxnSpPr/>
          <p:nvPr/>
        </p:nvCxnSpPr>
        <p:spPr bwMode="auto">
          <a:xfrm>
            <a:off x="7733037" y="5658914"/>
            <a:ext cx="0" cy="9279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741C41E7-A5D1-4236-BC4F-C1A06BA0A164}"/>
              </a:ext>
            </a:extLst>
          </p:cNvPr>
          <p:cNvCxnSpPr/>
          <p:nvPr/>
        </p:nvCxnSpPr>
        <p:spPr bwMode="auto">
          <a:xfrm>
            <a:off x="9067803" y="5658914"/>
            <a:ext cx="0" cy="9279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3CEFFC62-DD1A-43CD-949A-5943F372CE63}"/>
              </a:ext>
            </a:extLst>
          </p:cNvPr>
          <p:cNvCxnSpPr/>
          <p:nvPr/>
        </p:nvCxnSpPr>
        <p:spPr bwMode="auto">
          <a:xfrm>
            <a:off x="10402567" y="5658914"/>
            <a:ext cx="0" cy="92790"/>
          </a:xfrm>
          <a:prstGeom prst="line">
            <a:avLst/>
          </a:prstGeom>
          <a:noFill/>
          <a:ln w="28575" cap="flat" cmpd="sng" algn="ctr">
            <a:solidFill>
              <a:schemeClr val="bg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85183ADA-3214-4C3F-805C-AF853D2D7976}"/>
              </a:ext>
            </a:extLst>
          </p:cNvPr>
          <p:cNvSpPr txBox="1"/>
          <p:nvPr/>
        </p:nvSpPr>
        <p:spPr bwMode="auto">
          <a:xfrm>
            <a:off x="1805458" y="1500162"/>
            <a:ext cx="7455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100</a:t>
            </a:r>
          </a:p>
        </p:txBody>
      </p:sp>
      <p:sp>
        <p:nvSpPr>
          <p:cNvPr id="33" name="TextBox 32">
            <a:extLst>
              <a:ext uri="{FF2B5EF4-FFF2-40B4-BE49-F238E27FC236}">
                <a16:creationId xmlns:a16="http://schemas.microsoft.com/office/drawing/2014/main" id="{7A848063-C8D8-4541-B6D1-B1052676D78B}"/>
              </a:ext>
            </a:extLst>
          </p:cNvPr>
          <p:cNvSpPr txBox="1"/>
          <p:nvPr/>
        </p:nvSpPr>
        <p:spPr bwMode="auto">
          <a:xfrm>
            <a:off x="1904226" y="2293492"/>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80</a:t>
            </a:r>
          </a:p>
        </p:txBody>
      </p:sp>
      <p:sp>
        <p:nvSpPr>
          <p:cNvPr id="34" name="TextBox 33">
            <a:extLst>
              <a:ext uri="{FF2B5EF4-FFF2-40B4-BE49-F238E27FC236}">
                <a16:creationId xmlns:a16="http://schemas.microsoft.com/office/drawing/2014/main" id="{A0421E78-9305-4BF0-8D46-187077810830}"/>
              </a:ext>
            </a:extLst>
          </p:cNvPr>
          <p:cNvSpPr txBox="1"/>
          <p:nvPr/>
        </p:nvSpPr>
        <p:spPr bwMode="auto">
          <a:xfrm>
            <a:off x="1904226" y="3077264"/>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60</a:t>
            </a:r>
          </a:p>
        </p:txBody>
      </p:sp>
      <p:sp>
        <p:nvSpPr>
          <p:cNvPr id="35" name="TextBox 34">
            <a:extLst>
              <a:ext uri="{FF2B5EF4-FFF2-40B4-BE49-F238E27FC236}">
                <a16:creationId xmlns:a16="http://schemas.microsoft.com/office/drawing/2014/main" id="{0DC470BC-DEC9-48A5-8BD3-A8B5B161FDE7}"/>
              </a:ext>
            </a:extLst>
          </p:cNvPr>
          <p:cNvSpPr txBox="1"/>
          <p:nvPr/>
        </p:nvSpPr>
        <p:spPr bwMode="auto">
          <a:xfrm>
            <a:off x="1904226" y="3873780"/>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40</a:t>
            </a:r>
          </a:p>
        </p:txBody>
      </p:sp>
      <p:sp>
        <p:nvSpPr>
          <p:cNvPr id="36" name="TextBox 35">
            <a:extLst>
              <a:ext uri="{FF2B5EF4-FFF2-40B4-BE49-F238E27FC236}">
                <a16:creationId xmlns:a16="http://schemas.microsoft.com/office/drawing/2014/main" id="{ABE688FF-0F59-4A2E-A5C5-E389486CC3A7}"/>
              </a:ext>
            </a:extLst>
          </p:cNvPr>
          <p:cNvSpPr txBox="1"/>
          <p:nvPr/>
        </p:nvSpPr>
        <p:spPr bwMode="auto">
          <a:xfrm>
            <a:off x="1904226" y="4679854"/>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20</a:t>
            </a:r>
          </a:p>
        </p:txBody>
      </p:sp>
      <p:sp>
        <p:nvSpPr>
          <p:cNvPr id="37" name="TextBox 36">
            <a:extLst>
              <a:ext uri="{FF2B5EF4-FFF2-40B4-BE49-F238E27FC236}">
                <a16:creationId xmlns:a16="http://schemas.microsoft.com/office/drawing/2014/main" id="{776379AE-A752-4732-AD86-C932D389DB5E}"/>
              </a:ext>
            </a:extLst>
          </p:cNvPr>
          <p:cNvSpPr txBox="1"/>
          <p:nvPr/>
        </p:nvSpPr>
        <p:spPr bwMode="auto">
          <a:xfrm>
            <a:off x="2022491" y="5472422"/>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8" name="TextBox 37">
            <a:extLst>
              <a:ext uri="{FF2B5EF4-FFF2-40B4-BE49-F238E27FC236}">
                <a16:creationId xmlns:a16="http://schemas.microsoft.com/office/drawing/2014/main" id="{66D0DF03-95F0-40B7-AB40-C3B82286D786}"/>
              </a:ext>
            </a:extLst>
          </p:cNvPr>
          <p:cNvSpPr txBox="1"/>
          <p:nvPr/>
        </p:nvSpPr>
        <p:spPr bwMode="auto">
          <a:xfrm>
            <a:off x="2252547"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0</a:t>
            </a:r>
          </a:p>
        </p:txBody>
      </p:sp>
      <p:sp>
        <p:nvSpPr>
          <p:cNvPr id="39" name="TextBox 38">
            <a:extLst>
              <a:ext uri="{FF2B5EF4-FFF2-40B4-BE49-F238E27FC236}">
                <a16:creationId xmlns:a16="http://schemas.microsoft.com/office/drawing/2014/main" id="{A466A641-34DA-42F0-9089-C85CBB09F626}"/>
              </a:ext>
            </a:extLst>
          </p:cNvPr>
          <p:cNvSpPr txBox="1"/>
          <p:nvPr/>
        </p:nvSpPr>
        <p:spPr bwMode="auto">
          <a:xfrm>
            <a:off x="3520600"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24</a:t>
            </a:r>
          </a:p>
        </p:txBody>
      </p:sp>
      <p:sp>
        <p:nvSpPr>
          <p:cNvPr id="40" name="TextBox 39">
            <a:extLst>
              <a:ext uri="{FF2B5EF4-FFF2-40B4-BE49-F238E27FC236}">
                <a16:creationId xmlns:a16="http://schemas.microsoft.com/office/drawing/2014/main" id="{8F6636E3-B155-4F4F-BA44-259C480573CE}"/>
              </a:ext>
            </a:extLst>
          </p:cNvPr>
          <p:cNvSpPr txBox="1"/>
          <p:nvPr/>
        </p:nvSpPr>
        <p:spPr bwMode="auto">
          <a:xfrm>
            <a:off x="4852374"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48</a:t>
            </a:r>
          </a:p>
        </p:txBody>
      </p:sp>
      <p:sp>
        <p:nvSpPr>
          <p:cNvPr id="41" name="TextBox 40">
            <a:extLst>
              <a:ext uri="{FF2B5EF4-FFF2-40B4-BE49-F238E27FC236}">
                <a16:creationId xmlns:a16="http://schemas.microsoft.com/office/drawing/2014/main" id="{57239FA5-225C-4BE9-9157-FCA9847C1F14}"/>
              </a:ext>
            </a:extLst>
          </p:cNvPr>
          <p:cNvSpPr txBox="1"/>
          <p:nvPr/>
        </p:nvSpPr>
        <p:spPr bwMode="auto">
          <a:xfrm>
            <a:off x="6209637"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72</a:t>
            </a:r>
          </a:p>
        </p:txBody>
      </p:sp>
      <p:sp>
        <p:nvSpPr>
          <p:cNvPr id="42" name="TextBox 41">
            <a:extLst>
              <a:ext uri="{FF2B5EF4-FFF2-40B4-BE49-F238E27FC236}">
                <a16:creationId xmlns:a16="http://schemas.microsoft.com/office/drawing/2014/main" id="{FC416F1C-120C-4FDB-AF38-6BE09094C011}"/>
              </a:ext>
            </a:extLst>
          </p:cNvPr>
          <p:cNvSpPr txBox="1"/>
          <p:nvPr/>
        </p:nvSpPr>
        <p:spPr bwMode="auto">
          <a:xfrm>
            <a:off x="7512737"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96</a:t>
            </a:r>
          </a:p>
        </p:txBody>
      </p:sp>
      <p:sp>
        <p:nvSpPr>
          <p:cNvPr id="43" name="TextBox 42">
            <a:extLst>
              <a:ext uri="{FF2B5EF4-FFF2-40B4-BE49-F238E27FC236}">
                <a16:creationId xmlns:a16="http://schemas.microsoft.com/office/drawing/2014/main" id="{F0277262-1533-4E66-BC5A-AA76B04BF42B}"/>
              </a:ext>
            </a:extLst>
          </p:cNvPr>
          <p:cNvSpPr txBox="1"/>
          <p:nvPr/>
        </p:nvSpPr>
        <p:spPr bwMode="auto">
          <a:xfrm>
            <a:off x="8809466"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120</a:t>
            </a:r>
          </a:p>
        </p:txBody>
      </p:sp>
      <p:sp>
        <p:nvSpPr>
          <p:cNvPr id="44" name="TextBox 43">
            <a:extLst>
              <a:ext uri="{FF2B5EF4-FFF2-40B4-BE49-F238E27FC236}">
                <a16:creationId xmlns:a16="http://schemas.microsoft.com/office/drawing/2014/main" id="{47F14094-B9BB-4A0D-A418-67955326B8E8}"/>
              </a:ext>
            </a:extLst>
          </p:cNvPr>
          <p:cNvSpPr txBox="1"/>
          <p:nvPr/>
        </p:nvSpPr>
        <p:spPr bwMode="auto">
          <a:xfrm>
            <a:off x="10141241" y="5673906"/>
            <a:ext cx="6053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144</a:t>
            </a:r>
          </a:p>
        </p:txBody>
      </p:sp>
      <p:sp>
        <p:nvSpPr>
          <p:cNvPr id="25" name="Freeform: Shape 24">
            <a:extLst>
              <a:ext uri="{FF2B5EF4-FFF2-40B4-BE49-F238E27FC236}">
                <a16:creationId xmlns:a16="http://schemas.microsoft.com/office/drawing/2014/main" id="{06AFA131-9DE9-470B-9DED-F17C6FEA0B96}"/>
              </a:ext>
            </a:extLst>
          </p:cNvPr>
          <p:cNvSpPr/>
          <p:nvPr/>
        </p:nvSpPr>
        <p:spPr bwMode="auto">
          <a:xfrm>
            <a:off x="2408548" y="1685142"/>
            <a:ext cx="7027683" cy="3066068"/>
          </a:xfrm>
          <a:custGeom>
            <a:avLst/>
            <a:gdLst>
              <a:gd name="connsiteX0" fmla="*/ 7027683 w 7027683"/>
              <a:gd name="connsiteY0" fmla="*/ 3066068 h 3066068"/>
              <a:gd name="connsiteX1" fmla="*/ 6485642 w 7027683"/>
              <a:gd name="connsiteY1" fmla="*/ 3066068 h 3066068"/>
              <a:gd name="connsiteX2" fmla="*/ 6485642 w 7027683"/>
              <a:gd name="connsiteY2" fmla="*/ 2945876 h 3066068"/>
              <a:gd name="connsiteX3" fmla="*/ 6443221 w 7027683"/>
              <a:gd name="connsiteY3" fmla="*/ 2945876 h 3066068"/>
              <a:gd name="connsiteX4" fmla="*/ 6443221 w 7027683"/>
              <a:gd name="connsiteY4" fmla="*/ 2818614 h 3066068"/>
              <a:gd name="connsiteX5" fmla="*/ 6356023 w 7027683"/>
              <a:gd name="connsiteY5" fmla="*/ 2818614 h 3066068"/>
              <a:gd name="connsiteX6" fmla="*/ 6356023 w 7027683"/>
              <a:gd name="connsiteY6" fmla="*/ 2738487 h 3066068"/>
              <a:gd name="connsiteX7" fmla="*/ 6094429 w 7027683"/>
              <a:gd name="connsiteY7" fmla="*/ 2738487 h 3066068"/>
              <a:gd name="connsiteX8" fmla="*/ 6094429 w 7027683"/>
              <a:gd name="connsiteY8" fmla="*/ 2644219 h 3066068"/>
              <a:gd name="connsiteX9" fmla="*/ 5790415 w 7027683"/>
              <a:gd name="connsiteY9" fmla="*/ 2644219 h 3066068"/>
              <a:gd name="connsiteX10" fmla="*/ 5790415 w 7027683"/>
              <a:gd name="connsiteY10" fmla="*/ 2491033 h 3066068"/>
              <a:gd name="connsiteX11" fmla="*/ 5552388 w 7027683"/>
              <a:gd name="connsiteY11" fmla="*/ 2491033 h 3066068"/>
              <a:gd name="connsiteX12" fmla="*/ 5552388 w 7027683"/>
              <a:gd name="connsiteY12" fmla="*/ 2462753 h 3066068"/>
              <a:gd name="connsiteX13" fmla="*/ 5531178 w 7027683"/>
              <a:gd name="connsiteY13" fmla="*/ 2462753 h 3066068"/>
              <a:gd name="connsiteX14" fmla="*/ 5531178 w 7027683"/>
              <a:gd name="connsiteY14" fmla="*/ 2392052 h 3066068"/>
              <a:gd name="connsiteX15" fmla="*/ 5500541 w 7027683"/>
              <a:gd name="connsiteY15" fmla="*/ 2392052 h 3066068"/>
              <a:gd name="connsiteX16" fmla="*/ 5500541 w 7027683"/>
              <a:gd name="connsiteY16" fmla="*/ 2359058 h 3066068"/>
              <a:gd name="connsiteX17" fmla="*/ 5319075 w 7027683"/>
              <a:gd name="connsiteY17" fmla="*/ 2359058 h 3066068"/>
              <a:gd name="connsiteX18" fmla="*/ 5319075 w 7027683"/>
              <a:gd name="connsiteY18" fmla="*/ 2316637 h 3066068"/>
              <a:gd name="connsiteX19" fmla="*/ 5248374 w 7027683"/>
              <a:gd name="connsiteY19" fmla="*/ 2316637 h 3066068"/>
              <a:gd name="connsiteX20" fmla="*/ 5248374 w 7027683"/>
              <a:gd name="connsiteY20" fmla="*/ 2293070 h 3066068"/>
              <a:gd name="connsiteX21" fmla="*/ 5196526 w 7027683"/>
              <a:gd name="connsiteY21" fmla="*/ 2293070 h 3066068"/>
              <a:gd name="connsiteX22" fmla="*/ 5196526 w 7027683"/>
              <a:gd name="connsiteY22" fmla="*/ 2260076 h 3066068"/>
              <a:gd name="connsiteX23" fmla="*/ 4986780 w 7027683"/>
              <a:gd name="connsiteY23" fmla="*/ 2260076 h 3066068"/>
              <a:gd name="connsiteX24" fmla="*/ 4986780 w 7027683"/>
              <a:gd name="connsiteY24" fmla="*/ 2215299 h 3066068"/>
              <a:gd name="connsiteX25" fmla="*/ 4814741 w 7027683"/>
              <a:gd name="connsiteY25" fmla="*/ 2215299 h 3066068"/>
              <a:gd name="connsiteX26" fmla="*/ 4814741 w 7027683"/>
              <a:gd name="connsiteY26" fmla="*/ 2184662 h 3066068"/>
              <a:gd name="connsiteX27" fmla="*/ 4786460 w 7027683"/>
              <a:gd name="connsiteY27" fmla="*/ 2184662 h 3066068"/>
              <a:gd name="connsiteX28" fmla="*/ 4786460 w 7027683"/>
              <a:gd name="connsiteY28" fmla="*/ 2146955 h 3066068"/>
              <a:gd name="connsiteX29" fmla="*/ 4755823 w 7027683"/>
              <a:gd name="connsiteY29" fmla="*/ 2146955 h 3066068"/>
              <a:gd name="connsiteX30" fmla="*/ 4755823 w 7027683"/>
              <a:gd name="connsiteY30" fmla="*/ 2104534 h 3066068"/>
              <a:gd name="connsiteX31" fmla="*/ 4480089 w 7027683"/>
              <a:gd name="connsiteY31" fmla="*/ 2104534 h 3066068"/>
              <a:gd name="connsiteX32" fmla="*/ 4480089 w 7027683"/>
              <a:gd name="connsiteY32" fmla="*/ 2069183 h 3066068"/>
              <a:gd name="connsiteX33" fmla="*/ 4425885 w 7027683"/>
              <a:gd name="connsiteY33" fmla="*/ 2069183 h 3066068"/>
              <a:gd name="connsiteX34" fmla="*/ 4425885 w 7027683"/>
              <a:gd name="connsiteY34" fmla="*/ 2040903 h 3066068"/>
              <a:gd name="connsiteX35" fmla="*/ 4289196 w 7027683"/>
              <a:gd name="connsiteY35" fmla="*/ 2040903 h 3066068"/>
              <a:gd name="connsiteX36" fmla="*/ 4289196 w 7027683"/>
              <a:gd name="connsiteY36" fmla="*/ 1984342 h 3066068"/>
              <a:gd name="connsiteX37" fmla="*/ 4185501 w 7027683"/>
              <a:gd name="connsiteY37" fmla="*/ 1984342 h 3066068"/>
              <a:gd name="connsiteX38" fmla="*/ 4185501 w 7027683"/>
              <a:gd name="connsiteY38" fmla="*/ 1923068 h 3066068"/>
              <a:gd name="connsiteX39" fmla="*/ 4117157 w 7027683"/>
              <a:gd name="connsiteY39" fmla="*/ 1923068 h 3066068"/>
              <a:gd name="connsiteX40" fmla="*/ 4117157 w 7027683"/>
              <a:gd name="connsiteY40" fmla="*/ 1880647 h 3066068"/>
              <a:gd name="connsiteX41" fmla="*/ 4091233 w 7027683"/>
              <a:gd name="connsiteY41" fmla="*/ 1880647 h 3066068"/>
              <a:gd name="connsiteX42" fmla="*/ 4091233 w 7027683"/>
              <a:gd name="connsiteY42" fmla="*/ 1861794 h 3066068"/>
              <a:gd name="connsiteX43" fmla="*/ 3982825 w 7027683"/>
              <a:gd name="connsiteY43" fmla="*/ 1861794 h 3066068"/>
              <a:gd name="connsiteX44" fmla="*/ 3982825 w 7027683"/>
              <a:gd name="connsiteY44" fmla="*/ 1833513 h 3066068"/>
              <a:gd name="connsiteX45" fmla="*/ 3949831 w 7027683"/>
              <a:gd name="connsiteY45" fmla="*/ 1833513 h 3066068"/>
              <a:gd name="connsiteX46" fmla="*/ 3949831 w 7027683"/>
              <a:gd name="connsiteY46" fmla="*/ 1784023 h 3066068"/>
              <a:gd name="connsiteX47" fmla="*/ 3912124 w 7027683"/>
              <a:gd name="connsiteY47" fmla="*/ 1784023 h 3066068"/>
              <a:gd name="connsiteX48" fmla="*/ 3912124 w 7027683"/>
              <a:gd name="connsiteY48" fmla="*/ 1746315 h 3066068"/>
              <a:gd name="connsiteX49" fmla="*/ 3749512 w 7027683"/>
              <a:gd name="connsiteY49" fmla="*/ 1746315 h 3066068"/>
              <a:gd name="connsiteX50" fmla="*/ 3749512 w 7027683"/>
              <a:gd name="connsiteY50" fmla="*/ 1732175 h 3066068"/>
              <a:gd name="connsiteX51" fmla="*/ 3584543 w 7027683"/>
              <a:gd name="connsiteY51" fmla="*/ 1732175 h 3066068"/>
              <a:gd name="connsiteX52" fmla="*/ 3584543 w 7027683"/>
              <a:gd name="connsiteY52" fmla="*/ 1689755 h 3066068"/>
              <a:gd name="connsiteX53" fmla="*/ 3553906 w 7027683"/>
              <a:gd name="connsiteY53" fmla="*/ 1689755 h 3066068"/>
              <a:gd name="connsiteX54" fmla="*/ 3553906 w 7027683"/>
              <a:gd name="connsiteY54" fmla="*/ 1640264 h 3066068"/>
              <a:gd name="connsiteX55" fmla="*/ 3454924 w 7027683"/>
              <a:gd name="connsiteY55" fmla="*/ 1640264 h 3066068"/>
              <a:gd name="connsiteX56" fmla="*/ 3454924 w 7027683"/>
              <a:gd name="connsiteY56" fmla="*/ 1600200 h 3066068"/>
              <a:gd name="connsiteX57" fmla="*/ 3299382 w 7027683"/>
              <a:gd name="connsiteY57" fmla="*/ 1600200 h 3066068"/>
              <a:gd name="connsiteX58" fmla="*/ 3299382 w 7027683"/>
              <a:gd name="connsiteY58" fmla="*/ 1560136 h 3066068"/>
              <a:gd name="connsiteX59" fmla="*/ 3266388 w 7027683"/>
              <a:gd name="connsiteY59" fmla="*/ 1560136 h 3066068"/>
              <a:gd name="connsiteX60" fmla="*/ 3266388 w 7027683"/>
              <a:gd name="connsiteY60" fmla="*/ 1538926 h 3066068"/>
              <a:gd name="connsiteX61" fmla="*/ 3235751 w 7027683"/>
              <a:gd name="connsiteY61" fmla="*/ 1538926 h 3066068"/>
              <a:gd name="connsiteX62" fmla="*/ 3235751 w 7027683"/>
              <a:gd name="connsiteY62" fmla="*/ 1515359 h 3066068"/>
              <a:gd name="connsiteX63" fmla="*/ 3160337 w 7027683"/>
              <a:gd name="connsiteY63" fmla="*/ 1515359 h 3066068"/>
              <a:gd name="connsiteX64" fmla="*/ 3160337 w 7027683"/>
              <a:gd name="connsiteY64" fmla="*/ 1498862 h 3066068"/>
              <a:gd name="connsiteX65" fmla="*/ 3075495 w 7027683"/>
              <a:gd name="connsiteY65" fmla="*/ 1498862 h 3066068"/>
              <a:gd name="connsiteX66" fmla="*/ 3075495 w 7027683"/>
              <a:gd name="connsiteY66" fmla="*/ 1472938 h 3066068"/>
              <a:gd name="connsiteX67" fmla="*/ 3035431 w 7027683"/>
              <a:gd name="connsiteY67" fmla="*/ 1472938 h 3066068"/>
              <a:gd name="connsiteX68" fmla="*/ 3035431 w 7027683"/>
              <a:gd name="connsiteY68" fmla="*/ 1447014 h 3066068"/>
              <a:gd name="connsiteX69" fmla="*/ 2993011 w 7027683"/>
              <a:gd name="connsiteY69" fmla="*/ 1447014 h 3066068"/>
              <a:gd name="connsiteX70" fmla="*/ 2993011 w 7027683"/>
              <a:gd name="connsiteY70" fmla="*/ 1428161 h 3066068"/>
              <a:gd name="connsiteX71" fmla="*/ 2964730 w 7027683"/>
              <a:gd name="connsiteY71" fmla="*/ 1428161 h 3066068"/>
              <a:gd name="connsiteX72" fmla="*/ 2964730 w 7027683"/>
              <a:gd name="connsiteY72" fmla="*/ 1406950 h 3066068"/>
              <a:gd name="connsiteX73" fmla="*/ 2922310 w 7027683"/>
              <a:gd name="connsiteY73" fmla="*/ 1406950 h 3066068"/>
              <a:gd name="connsiteX74" fmla="*/ 2922310 w 7027683"/>
              <a:gd name="connsiteY74" fmla="*/ 1385740 h 3066068"/>
              <a:gd name="connsiteX75" fmla="*/ 2891673 w 7027683"/>
              <a:gd name="connsiteY75" fmla="*/ 1385740 h 3066068"/>
              <a:gd name="connsiteX76" fmla="*/ 2891673 w 7027683"/>
              <a:gd name="connsiteY76" fmla="*/ 1357460 h 3066068"/>
              <a:gd name="connsiteX77" fmla="*/ 2853965 w 7027683"/>
              <a:gd name="connsiteY77" fmla="*/ 1357460 h 3066068"/>
              <a:gd name="connsiteX78" fmla="*/ 2853965 w 7027683"/>
              <a:gd name="connsiteY78" fmla="*/ 1331536 h 3066068"/>
              <a:gd name="connsiteX79" fmla="*/ 2785621 w 7027683"/>
              <a:gd name="connsiteY79" fmla="*/ 1331536 h 3066068"/>
              <a:gd name="connsiteX80" fmla="*/ 2785621 w 7027683"/>
              <a:gd name="connsiteY80" fmla="*/ 1307969 h 3066068"/>
              <a:gd name="connsiteX81" fmla="*/ 2696066 w 7027683"/>
              <a:gd name="connsiteY81" fmla="*/ 1307969 h 3066068"/>
              <a:gd name="connsiteX82" fmla="*/ 2696066 w 7027683"/>
              <a:gd name="connsiteY82" fmla="*/ 1279689 h 3066068"/>
              <a:gd name="connsiteX83" fmla="*/ 2658359 w 7027683"/>
              <a:gd name="connsiteY83" fmla="*/ 1279689 h 3066068"/>
              <a:gd name="connsiteX84" fmla="*/ 2658359 w 7027683"/>
              <a:gd name="connsiteY84" fmla="*/ 1241981 h 3066068"/>
              <a:gd name="connsiteX85" fmla="*/ 2590015 w 7027683"/>
              <a:gd name="connsiteY85" fmla="*/ 1241981 h 3066068"/>
              <a:gd name="connsiteX86" fmla="*/ 2590015 w 7027683"/>
              <a:gd name="connsiteY86" fmla="*/ 1220771 h 3066068"/>
              <a:gd name="connsiteX87" fmla="*/ 2559378 w 7027683"/>
              <a:gd name="connsiteY87" fmla="*/ 1220771 h 3066068"/>
              <a:gd name="connsiteX88" fmla="*/ 2559378 w 7027683"/>
              <a:gd name="connsiteY88" fmla="*/ 1183064 h 3066068"/>
              <a:gd name="connsiteX89" fmla="*/ 2512244 w 7027683"/>
              <a:gd name="connsiteY89" fmla="*/ 1183064 h 3066068"/>
              <a:gd name="connsiteX90" fmla="*/ 2512244 w 7027683"/>
              <a:gd name="connsiteY90" fmla="*/ 1161854 h 3066068"/>
              <a:gd name="connsiteX91" fmla="*/ 2481607 w 7027683"/>
              <a:gd name="connsiteY91" fmla="*/ 1161854 h 3066068"/>
              <a:gd name="connsiteX92" fmla="*/ 2481607 w 7027683"/>
              <a:gd name="connsiteY92" fmla="*/ 1143000 h 3066068"/>
              <a:gd name="connsiteX93" fmla="*/ 2453326 w 7027683"/>
              <a:gd name="connsiteY93" fmla="*/ 1143000 h 3066068"/>
              <a:gd name="connsiteX94" fmla="*/ 2453326 w 7027683"/>
              <a:gd name="connsiteY94" fmla="*/ 1114720 h 3066068"/>
              <a:gd name="connsiteX95" fmla="*/ 2361415 w 7027683"/>
              <a:gd name="connsiteY95" fmla="*/ 1114720 h 3066068"/>
              <a:gd name="connsiteX96" fmla="*/ 2361415 w 7027683"/>
              <a:gd name="connsiteY96" fmla="*/ 1084082 h 3066068"/>
              <a:gd name="connsiteX97" fmla="*/ 2337848 w 7027683"/>
              <a:gd name="connsiteY97" fmla="*/ 1084082 h 3066068"/>
              <a:gd name="connsiteX98" fmla="*/ 2337848 w 7027683"/>
              <a:gd name="connsiteY98" fmla="*/ 1051089 h 3066068"/>
              <a:gd name="connsiteX99" fmla="*/ 2172879 w 7027683"/>
              <a:gd name="connsiteY99" fmla="*/ 1051089 h 3066068"/>
              <a:gd name="connsiteX100" fmla="*/ 2172879 w 7027683"/>
              <a:gd name="connsiteY100" fmla="*/ 1015738 h 3066068"/>
              <a:gd name="connsiteX101" fmla="*/ 2142242 w 7027683"/>
              <a:gd name="connsiteY101" fmla="*/ 1015738 h 3066068"/>
              <a:gd name="connsiteX102" fmla="*/ 2142242 w 7027683"/>
              <a:gd name="connsiteY102" fmla="*/ 961534 h 3066068"/>
              <a:gd name="connsiteX103" fmla="*/ 2003196 w 7027683"/>
              <a:gd name="connsiteY103" fmla="*/ 961534 h 3066068"/>
              <a:gd name="connsiteX104" fmla="*/ 2003196 w 7027683"/>
              <a:gd name="connsiteY104" fmla="*/ 937967 h 3066068"/>
              <a:gd name="connsiteX105" fmla="*/ 1958419 w 7027683"/>
              <a:gd name="connsiteY105" fmla="*/ 937967 h 3066068"/>
              <a:gd name="connsiteX106" fmla="*/ 1958419 w 7027683"/>
              <a:gd name="connsiteY106" fmla="*/ 907330 h 3066068"/>
              <a:gd name="connsiteX107" fmla="*/ 1772240 w 7027683"/>
              <a:gd name="connsiteY107" fmla="*/ 907330 h 3066068"/>
              <a:gd name="connsiteX108" fmla="*/ 1772240 w 7027683"/>
              <a:gd name="connsiteY108" fmla="*/ 886120 h 3066068"/>
              <a:gd name="connsiteX109" fmla="*/ 1614341 w 7027683"/>
              <a:gd name="connsiteY109" fmla="*/ 886120 h 3066068"/>
              <a:gd name="connsiteX110" fmla="*/ 1614341 w 7027683"/>
              <a:gd name="connsiteY110" fmla="*/ 848412 h 3066068"/>
              <a:gd name="connsiteX111" fmla="*/ 1597844 w 7027683"/>
              <a:gd name="connsiteY111" fmla="*/ 848412 h 3066068"/>
              <a:gd name="connsiteX112" fmla="*/ 1597844 w 7027683"/>
              <a:gd name="connsiteY112" fmla="*/ 817775 h 3066068"/>
              <a:gd name="connsiteX113" fmla="*/ 1548353 w 7027683"/>
              <a:gd name="connsiteY113" fmla="*/ 817775 h 3066068"/>
              <a:gd name="connsiteX114" fmla="*/ 1548353 w 7027683"/>
              <a:gd name="connsiteY114" fmla="*/ 801278 h 3066068"/>
              <a:gd name="connsiteX115" fmla="*/ 1475295 w 7027683"/>
              <a:gd name="connsiteY115" fmla="*/ 801278 h 3066068"/>
              <a:gd name="connsiteX116" fmla="*/ 1475295 w 7027683"/>
              <a:gd name="connsiteY116" fmla="*/ 784781 h 3066068"/>
              <a:gd name="connsiteX117" fmla="*/ 1364530 w 7027683"/>
              <a:gd name="connsiteY117" fmla="*/ 784781 h 3066068"/>
              <a:gd name="connsiteX118" fmla="*/ 1364530 w 7027683"/>
              <a:gd name="connsiteY118" fmla="*/ 749431 h 3066068"/>
              <a:gd name="connsiteX119" fmla="*/ 1234912 w 7027683"/>
              <a:gd name="connsiteY119" fmla="*/ 749431 h 3066068"/>
              <a:gd name="connsiteX120" fmla="*/ 1234912 w 7027683"/>
              <a:gd name="connsiteY120" fmla="*/ 707010 h 3066068"/>
              <a:gd name="connsiteX121" fmla="*/ 1192491 w 7027683"/>
              <a:gd name="connsiteY121" fmla="*/ 707010 h 3066068"/>
              <a:gd name="connsiteX122" fmla="*/ 1192491 w 7027683"/>
              <a:gd name="connsiteY122" fmla="*/ 678730 h 3066068"/>
              <a:gd name="connsiteX123" fmla="*/ 1150071 w 7027683"/>
              <a:gd name="connsiteY123" fmla="*/ 678730 h 3066068"/>
              <a:gd name="connsiteX124" fmla="*/ 1150071 w 7027683"/>
              <a:gd name="connsiteY124" fmla="*/ 650449 h 3066068"/>
              <a:gd name="connsiteX125" fmla="*/ 1112363 w 7027683"/>
              <a:gd name="connsiteY125" fmla="*/ 650449 h 3066068"/>
              <a:gd name="connsiteX126" fmla="*/ 1112363 w 7027683"/>
              <a:gd name="connsiteY126" fmla="*/ 636309 h 3066068"/>
              <a:gd name="connsiteX127" fmla="*/ 1069943 w 7027683"/>
              <a:gd name="connsiteY127" fmla="*/ 636309 h 3066068"/>
              <a:gd name="connsiteX128" fmla="*/ 1069943 w 7027683"/>
              <a:gd name="connsiteY128" fmla="*/ 612742 h 3066068"/>
              <a:gd name="connsiteX129" fmla="*/ 987458 w 7027683"/>
              <a:gd name="connsiteY129" fmla="*/ 612742 h 3066068"/>
              <a:gd name="connsiteX130" fmla="*/ 987458 w 7027683"/>
              <a:gd name="connsiteY130" fmla="*/ 570322 h 3066068"/>
              <a:gd name="connsiteX131" fmla="*/ 952108 w 7027683"/>
              <a:gd name="connsiteY131" fmla="*/ 570322 h 3066068"/>
              <a:gd name="connsiteX132" fmla="*/ 952108 w 7027683"/>
              <a:gd name="connsiteY132" fmla="*/ 546755 h 3066068"/>
              <a:gd name="connsiteX133" fmla="*/ 888477 w 7027683"/>
              <a:gd name="connsiteY133" fmla="*/ 546755 h 3066068"/>
              <a:gd name="connsiteX134" fmla="*/ 888477 w 7027683"/>
              <a:gd name="connsiteY134" fmla="*/ 499621 h 3066068"/>
              <a:gd name="connsiteX135" fmla="*/ 827203 w 7027683"/>
              <a:gd name="connsiteY135" fmla="*/ 499621 h 3066068"/>
              <a:gd name="connsiteX136" fmla="*/ 827203 w 7027683"/>
              <a:gd name="connsiteY136" fmla="*/ 464270 h 3066068"/>
              <a:gd name="connsiteX137" fmla="*/ 789495 w 7027683"/>
              <a:gd name="connsiteY137" fmla="*/ 464270 h 3066068"/>
              <a:gd name="connsiteX138" fmla="*/ 789495 w 7027683"/>
              <a:gd name="connsiteY138" fmla="*/ 443060 h 3066068"/>
              <a:gd name="connsiteX139" fmla="*/ 732934 w 7027683"/>
              <a:gd name="connsiteY139" fmla="*/ 443060 h 3066068"/>
              <a:gd name="connsiteX140" fmla="*/ 732934 w 7027683"/>
              <a:gd name="connsiteY140" fmla="*/ 405353 h 3066068"/>
              <a:gd name="connsiteX141" fmla="*/ 711724 w 7027683"/>
              <a:gd name="connsiteY141" fmla="*/ 405353 h 3066068"/>
              <a:gd name="connsiteX142" fmla="*/ 711724 w 7027683"/>
              <a:gd name="connsiteY142" fmla="*/ 377072 h 3066068"/>
              <a:gd name="connsiteX143" fmla="*/ 655163 w 7027683"/>
              <a:gd name="connsiteY143" fmla="*/ 377072 h 3066068"/>
              <a:gd name="connsiteX144" fmla="*/ 655163 w 7027683"/>
              <a:gd name="connsiteY144" fmla="*/ 355862 h 3066068"/>
              <a:gd name="connsiteX145" fmla="*/ 527901 w 7027683"/>
              <a:gd name="connsiteY145" fmla="*/ 355862 h 3066068"/>
              <a:gd name="connsiteX146" fmla="*/ 527901 w 7027683"/>
              <a:gd name="connsiteY146" fmla="*/ 308728 h 3066068"/>
              <a:gd name="connsiteX147" fmla="*/ 513761 w 7027683"/>
              <a:gd name="connsiteY147" fmla="*/ 308728 h 3066068"/>
              <a:gd name="connsiteX148" fmla="*/ 513761 w 7027683"/>
              <a:gd name="connsiteY148" fmla="*/ 261594 h 3066068"/>
              <a:gd name="connsiteX149" fmla="*/ 466627 w 7027683"/>
              <a:gd name="connsiteY149" fmla="*/ 261594 h 3066068"/>
              <a:gd name="connsiteX150" fmla="*/ 466627 w 7027683"/>
              <a:gd name="connsiteY150" fmla="*/ 242740 h 3066068"/>
              <a:gd name="connsiteX151" fmla="*/ 377073 w 7027683"/>
              <a:gd name="connsiteY151" fmla="*/ 242740 h 3066068"/>
              <a:gd name="connsiteX152" fmla="*/ 377073 w 7027683"/>
              <a:gd name="connsiteY152" fmla="*/ 216816 h 3066068"/>
              <a:gd name="connsiteX153" fmla="*/ 344079 w 7027683"/>
              <a:gd name="connsiteY153" fmla="*/ 216816 h 3066068"/>
              <a:gd name="connsiteX154" fmla="*/ 344079 w 7027683"/>
              <a:gd name="connsiteY154" fmla="*/ 183823 h 3066068"/>
              <a:gd name="connsiteX155" fmla="*/ 313442 w 7027683"/>
              <a:gd name="connsiteY155" fmla="*/ 183823 h 3066068"/>
              <a:gd name="connsiteX156" fmla="*/ 313442 w 7027683"/>
              <a:gd name="connsiteY156" fmla="*/ 146115 h 3066068"/>
              <a:gd name="connsiteX157" fmla="*/ 280448 w 7027683"/>
              <a:gd name="connsiteY157" fmla="*/ 146115 h 3066068"/>
              <a:gd name="connsiteX158" fmla="*/ 280448 w 7027683"/>
              <a:gd name="connsiteY158" fmla="*/ 117835 h 3066068"/>
              <a:gd name="connsiteX159" fmla="*/ 223887 w 7027683"/>
              <a:gd name="connsiteY159" fmla="*/ 117835 h 3066068"/>
              <a:gd name="connsiteX160" fmla="*/ 223887 w 7027683"/>
              <a:gd name="connsiteY160" fmla="*/ 77771 h 3066068"/>
              <a:gd name="connsiteX161" fmla="*/ 200320 w 7027683"/>
              <a:gd name="connsiteY161" fmla="*/ 77771 h 3066068"/>
              <a:gd name="connsiteX162" fmla="*/ 200320 w 7027683"/>
              <a:gd name="connsiteY162" fmla="*/ 44777 h 3066068"/>
              <a:gd name="connsiteX163" fmla="*/ 167326 w 7027683"/>
              <a:gd name="connsiteY163" fmla="*/ 44777 h 3066068"/>
              <a:gd name="connsiteX164" fmla="*/ 106052 w 7027683"/>
              <a:gd name="connsiteY164" fmla="*/ 44777 h 3066068"/>
              <a:gd name="connsiteX165" fmla="*/ 106052 w 7027683"/>
              <a:gd name="connsiteY165" fmla="*/ 18854 h 3066068"/>
              <a:gd name="connsiteX166" fmla="*/ 70701 w 7027683"/>
              <a:gd name="connsiteY166" fmla="*/ 18854 h 3066068"/>
              <a:gd name="connsiteX167" fmla="*/ 70701 w 7027683"/>
              <a:gd name="connsiteY167" fmla="*/ 0 h 3066068"/>
              <a:gd name="connsiteX168" fmla="*/ 0 w 7027683"/>
              <a:gd name="connsiteY168" fmla="*/ 0 h 306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7027683" h="3066068">
                <a:moveTo>
                  <a:pt x="7027683" y="3066068"/>
                </a:moveTo>
                <a:lnTo>
                  <a:pt x="6485642" y="3066068"/>
                </a:lnTo>
                <a:lnTo>
                  <a:pt x="6485642" y="2945876"/>
                </a:lnTo>
                <a:lnTo>
                  <a:pt x="6443221" y="2945876"/>
                </a:lnTo>
                <a:lnTo>
                  <a:pt x="6443221" y="2818614"/>
                </a:lnTo>
                <a:lnTo>
                  <a:pt x="6356023" y="2818614"/>
                </a:lnTo>
                <a:lnTo>
                  <a:pt x="6356023" y="2738487"/>
                </a:lnTo>
                <a:lnTo>
                  <a:pt x="6094429" y="2738487"/>
                </a:lnTo>
                <a:lnTo>
                  <a:pt x="6094429" y="2644219"/>
                </a:lnTo>
                <a:lnTo>
                  <a:pt x="5790415" y="2644219"/>
                </a:lnTo>
                <a:lnTo>
                  <a:pt x="5790415" y="2491033"/>
                </a:lnTo>
                <a:lnTo>
                  <a:pt x="5552388" y="2491033"/>
                </a:lnTo>
                <a:lnTo>
                  <a:pt x="5552388" y="2462753"/>
                </a:lnTo>
                <a:lnTo>
                  <a:pt x="5531178" y="2462753"/>
                </a:lnTo>
                <a:lnTo>
                  <a:pt x="5531178" y="2392052"/>
                </a:lnTo>
                <a:lnTo>
                  <a:pt x="5500541" y="2392052"/>
                </a:lnTo>
                <a:lnTo>
                  <a:pt x="5500541" y="2359058"/>
                </a:lnTo>
                <a:lnTo>
                  <a:pt x="5319075" y="2359058"/>
                </a:lnTo>
                <a:lnTo>
                  <a:pt x="5319075" y="2316637"/>
                </a:lnTo>
                <a:lnTo>
                  <a:pt x="5248374" y="2316637"/>
                </a:lnTo>
                <a:lnTo>
                  <a:pt x="5248374" y="2293070"/>
                </a:lnTo>
                <a:lnTo>
                  <a:pt x="5196526" y="2293070"/>
                </a:lnTo>
                <a:lnTo>
                  <a:pt x="5196526" y="2260076"/>
                </a:lnTo>
                <a:lnTo>
                  <a:pt x="4986780" y="2260076"/>
                </a:lnTo>
                <a:lnTo>
                  <a:pt x="4986780" y="2215299"/>
                </a:lnTo>
                <a:lnTo>
                  <a:pt x="4814741" y="2215299"/>
                </a:lnTo>
                <a:lnTo>
                  <a:pt x="4814741" y="2184662"/>
                </a:lnTo>
                <a:lnTo>
                  <a:pt x="4786460" y="2184662"/>
                </a:lnTo>
                <a:lnTo>
                  <a:pt x="4786460" y="2146955"/>
                </a:lnTo>
                <a:lnTo>
                  <a:pt x="4755823" y="2146955"/>
                </a:lnTo>
                <a:lnTo>
                  <a:pt x="4755823" y="2104534"/>
                </a:lnTo>
                <a:lnTo>
                  <a:pt x="4480089" y="2104534"/>
                </a:lnTo>
                <a:lnTo>
                  <a:pt x="4480089" y="2069183"/>
                </a:lnTo>
                <a:lnTo>
                  <a:pt x="4425885" y="2069183"/>
                </a:lnTo>
                <a:lnTo>
                  <a:pt x="4425885" y="2040903"/>
                </a:lnTo>
                <a:lnTo>
                  <a:pt x="4289196" y="2040903"/>
                </a:lnTo>
                <a:lnTo>
                  <a:pt x="4289196" y="1984342"/>
                </a:lnTo>
                <a:lnTo>
                  <a:pt x="4185501" y="1984342"/>
                </a:lnTo>
                <a:lnTo>
                  <a:pt x="4185501" y="1923068"/>
                </a:lnTo>
                <a:lnTo>
                  <a:pt x="4117157" y="1923068"/>
                </a:lnTo>
                <a:lnTo>
                  <a:pt x="4117157" y="1880647"/>
                </a:lnTo>
                <a:lnTo>
                  <a:pt x="4091233" y="1880647"/>
                </a:lnTo>
                <a:lnTo>
                  <a:pt x="4091233" y="1861794"/>
                </a:lnTo>
                <a:lnTo>
                  <a:pt x="3982825" y="1861794"/>
                </a:lnTo>
                <a:lnTo>
                  <a:pt x="3982825" y="1833513"/>
                </a:lnTo>
                <a:lnTo>
                  <a:pt x="3949831" y="1833513"/>
                </a:lnTo>
                <a:lnTo>
                  <a:pt x="3949831" y="1784023"/>
                </a:lnTo>
                <a:lnTo>
                  <a:pt x="3912124" y="1784023"/>
                </a:lnTo>
                <a:lnTo>
                  <a:pt x="3912124" y="1746315"/>
                </a:lnTo>
                <a:lnTo>
                  <a:pt x="3749512" y="1746315"/>
                </a:lnTo>
                <a:lnTo>
                  <a:pt x="3749512" y="1732175"/>
                </a:lnTo>
                <a:lnTo>
                  <a:pt x="3584543" y="1732175"/>
                </a:lnTo>
                <a:lnTo>
                  <a:pt x="3584543" y="1689755"/>
                </a:lnTo>
                <a:lnTo>
                  <a:pt x="3553906" y="1689755"/>
                </a:lnTo>
                <a:lnTo>
                  <a:pt x="3553906" y="1640264"/>
                </a:lnTo>
                <a:lnTo>
                  <a:pt x="3454924" y="1640264"/>
                </a:lnTo>
                <a:lnTo>
                  <a:pt x="3454924" y="1600200"/>
                </a:lnTo>
                <a:lnTo>
                  <a:pt x="3299382" y="1600200"/>
                </a:lnTo>
                <a:lnTo>
                  <a:pt x="3299382" y="1560136"/>
                </a:lnTo>
                <a:lnTo>
                  <a:pt x="3266388" y="1560136"/>
                </a:lnTo>
                <a:lnTo>
                  <a:pt x="3266388" y="1538926"/>
                </a:lnTo>
                <a:lnTo>
                  <a:pt x="3235751" y="1538926"/>
                </a:lnTo>
                <a:lnTo>
                  <a:pt x="3235751" y="1515359"/>
                </a:lnTo>
                <a:lnTo>
                  <a:pt x="3160337" y="1515359"/>
                </a:lnTo>
                <a:lnTo>
                  <a:pt x="3160337" y="1498862"/>
                </a:lnTo>
                <a:lnTo>
                  <a:pt x="3075495" y="1498862"/>
                </a:lnTo>
                <a:lnTo>
                  <a:pt x="3075495" y="1472938"/>
                </a:lnTo>
                <a:lnTo>
                  <a:pt x="3035431" y="1472938"/>
                </a:lnTo>
                <a:lnTo>
                  <a:pt x="3035431" y="1447014"/>
                </a:lnTo>
                <a:lnTo>
                  <a:pt x="2993011" y="1447014"/>
                </a:lnTo>
                <a:lnTo>
                  <a:pt x="2993011" y="1428161"/>
                </a:lnTo>
                <a:lnTo>
                  <a:pt x="2964730" y="1428161"/>
                </a:lnTo>
                <a:lnTo>
                  <a:pt x="2964730" y="1406950"/>
                </a:lnTo>
                <a:lnTo>
                  <a:pt x="2922310" y="1406950"/>
                </a:lnTo>
                <a:lnTo>
                  <a:pt x="2922310" y="1385740"/>
                </a:lnTo>
                <a:lnTo>
                  <a:pt x="2891673" y="1385740"/>
                </a:lnTo>
                <a:lnTo>
                  <a:pt x="2891673" y="1357460"/>
                </a:lnTo>
                <a:lnTo>
                  <a:pt x="2853965" y="1357460"/>
                </a:lnTo>
                <a:lnTo>
                  <a:pt x="2853965" y="1331536"/>
                </a:lnTo>
                <a:lnTo>
                  <a:pt x="2785621" y="1331536"/>
                </a:lnTo>
                <a:lnTo>
                  <a:pt x="2785621" y="1307969"/>
                </a:lnTo>
                <a:lnTo>
                  <a:pt x="2696066" y="1307969"/>
                </a:lnTo>
                <a:lnTo>
                  <a:pt x="2696066" y="1279689"/>
                </a:lnTo>
                <a:lnTo>
                  <a:pt x="2658359" y="1279689"/>
                </a:lnTo>
                <a:lnTo>
                  <a:pt x="2658359" y="1241981"/>
                </a:lnTo>
                <a:lnTo>
                  <a:pt x="2590015" y="1241981"/>
                </a:lnTo>
                <a:lnTo>
                  <a:pt x="2590015" y="1220771"/>
                </a:lnTo>
                <a:lnTo>
                  <a:pt x="2559378" y="1220771"/>
                </a:lnTo>
                <a:lnTo>
                  <a:pt x="2559378" y="1183064"/>
                </a:lnTo>
                <a:lnTo>
                  <a:pt x="2512244" y="1183064"/>
                </a:lnTo>
                <a:lnTo>
                  <a:pt x="2512244" y="1161854"/>
                </a:lnTo>
                <a:lnTo>
                  <a:pt x="2481607" y="1161854"/>
                </a:lnTo>
                <a:lnTo>
                  <a:pt x="2481607" y="1143000"/>
                </a:lnTo>
                <a:lnTo>
                  <a:pt x="2453326" y="1143000"/>
                </a:lnTo>
                <a:lnTo>
                  <a:pt x="2453326" y="1114720"/>
                </a:lnTo>
                <a:lnTo>
                  <a:pt x="2361415" y="1114720"/>
                </a:lnTo>
                <a:lnTo>
                  <a:pt x="2361415" y="1084082"/>
                </a:lnTo>
                <a:lnTo>
                  <a:pt x="2337848" y="1084082"/>
                </a:lnTo>
                <a:lnTo>
                  <a:pt x="2337848" y="1051089"/>
                </a:lnTo>
                <a:lnTo>
                  <a:pt x="2172879" y="1051089"/>
                </a:lnTo>
                <a:lnTo>
                  <a:pt x="2172879" y="1015738"/>
                </a:lnTo>
                <a:lnTo>
                  <a:pt x="2142242" y="1015738"/>
                </a:lnTo>
                <a:lnTo>
                  <a:pt x="2142242" y="961534"/>
                </a:lnTo>
                <a:lnTo>
                  <a:pt x="2003196" y="961534"/>
                </a:lnTo>
                <a:lnTo>
                  <a:pt x="2003196" y="937967"/>
                </a:lnTo>
                <a:lnTo>
                  <a:pt x="1958419" y="937967"/>
                </a:lnTo>
                <a:lnTo>
                  <a:pt x="1958419" y="907330"/>
                </a:lnTo>
                <a:lnTo>
                  <a:pt x="1772240" y="907330"/>
                </a:lnTo>
                <a:lnTo>
                  <a:pt x="1772240" y="886120"/>
                </a:lnTo>
                <a:lnTo>
                  <a:pt x="1614341" y="886120"/>
                </a:lnTo>
                <a:lnTo>
                  <a:pt x="1614341" y="848412"/>
                </a:lnTo>
                <a:lnTo>
                  <a:pt x="1597844" y="848412"/>
                </a:lnTo>
                <a:lnTo>
                  <a:pt x="1597844" y="817775"/>
                </a:lnTo>
                <a:lnTo>
                  <a:pt x="1548353" y="817775"/>
                </a:lnTo>
                <a:lnTo>
                  <a:pt x="1548353" y="801278"/>
                </a:lnTo>
                <a:lnTo>
                  <a:pt x="1475295" y="801278"/>
                </a:lnTo>
                <a:lnTo>
                  <a:pt x="1475295" y="784781"/>
                </a:lnTo>
                <a:lnTo>
                  <a:pt x="1364530" y="784781"/>
                </a:lnTo>
                <a:lnTo>
                  <a:pt x="1364530" y="749431"/>
                </a:lnTo>
                <a:lnTo>
                  <a:pt x="1234912" y="749431"/>
                </a:lnTo>
                <a:lnTo>
                  <a:pt x="1234912" y="707010"/>
                </a:lnTo>
                <a:lnTo>
                  <a:pt x="1192491" y="707010"/>
                </a:lnTo>
                <a:lnTo>
                  <a:pt x="1192491" y="678730"/>
                </a:lnTo>
                <a:lnTo>
                  <a:pt x="1150071" y="678730"/>
                </a:lnTo>
                <a:lnTo>
                  <a:pt x="1150071" y="650449"/>
                </a:lnTo>
                <a:lnTo>
                  <a:pt x="1112363" y="650449"/>
                </a:lnTo>
                <a:lnTo>
                  <a:pt x="1112363" y="636309"/>
                </a:lnTo>
                <a:lnTo>
                  <a:pt x="1069943" y="636309"/>
                </a:lnTo>
                <a:lnTo>
                  <a:pt x="1069943" y="612742"/>
                </a:lnTo>
                <a:lnTo>
                  <a:pt x="987458" y="612742"/>
                </a:lnTo>
                <a:lnTo>
                  <a:pt x="987458" y="570322"/>
                </a:lnTo>
                <a:lnTo>
                  <a:pt x="952108" y="570322"/>
                </a:lnTo>
                <a:lnTo>
                  <a:pt x="952108" y="546755"/>
                </a:lnTo>
                <a:lnTo>
                  <a:pt x="888477" y="546755"/>
                </a:lnTo>
                <a:lnTo>
                  <a:pt x="888477" y="499621"/>
                </a:lnTo>
                <a:lnTo>
                  <a:pt x="827203" y="499621"/>
                </a:lnTo>
                <a:lnTo>
                  <a:pt x="827203" y="464270"/>
                </a:lnTo>
                <a:lnTo>
                  <a:pt x="789495" y="464270"/>
                </a:lnTo>
                <a:lnTo>
                  <a:pt x="789495" y="443060"/>
                </a:lnTo>
                <a:lnTo>
                  <a:pt x="732934" y="443060"/>
                </a:lnTo>
                <a:lnTo>
                  <a:pt x="732934" y="405353"/>
                </a:lnTo>
                <a:lnTo>
                  <a:pt x="711724" y="405353"/>
                </a:lnTo>
                <a:lnTo>
                  <a:pt x="711724" y="377072"/>
                </a:lnTo>
                <a:lnTo>
                  <a:pt x="655163" y="377072"/>
                </a:lnTo>
                <a:lnTo>
                  <a:pt x="655163" y="355862"/>
                </a:lnTo>
                <a:lnTo>
                  <a:pt x="527901" y="355862"/>
                </a:lnTo>
                <a:lnTo>
                  <a:pt x="527901" y="308728"/>
                </a:lnTo>
                <a:lnTo>
                  <a:pt x="513761" y="308728"/>
                </a:lnTo>
                <a:lnTo>
                  <a:pt x="513761" y="261594"/>
                </a:lnTo>
                <a:lnTo>
                  <a:pt x="466627" y="261594"/>
                </a:lnTo>
                <a:lnTo>
                  <a:pt x="466627" y="242740"/>
                </a:lnTo>
                <a:lnTo>
                  <a:pt x="377073" y="242740"/>
                </a:lnTo>
                <a:lnTo>
                  <a:pt x="377073" y="216816"/>
                </a:lnTo>
                <a:lnTo>
                  <a:pt x="344079" y="216816"/>
                </a:lnTo>
                <a:lnTo>
                  <a:pt x="344079" y="183823"/>
                </a:lnTo>
                <a:lnTo>
                  <a:pt x="313442" y="183823"/>
                </a:lnTo>
                <a:lnTo>
                  <a:pt x="313442" y="146115"/>
                </a:lnTo>
                <a:lnTo>
                  <a:pt x="280448" y="146115"/>
                </a:lnTo>
                <a:lnTo>
                  <a:pt x="280448" y="117835"/>
                </a:lnTo>
                <a:lnTo>
                  <a:pt x="223887" y="117835"/>
                </a:lnTo>
                <a:lnTo>
                  <a:pt x="223887" y="77771"/>
                </a:lnTo>
                <a:lnTo>
                  <a:pt x="200320" y="77771"/>
                </a:lnTo>
                <a:lnTo>
                  <a:pt x="200320" y="44777"/>
                </a:lnTo>
                <a:lnTo>
                  <a:pt x="167326" y="44777"/>
                </a:lnTo>
                <a:lnTo>
                  <a:pt x="106052" y="44777"/>
                </a:lnTo>
                <a:lnTo>
                  <a:pt x="106052" y="18854"/>
                </a:lnTo>
                <a:lnTo>
                  <a:pt x="70701" y="18854"/>
                </a:lnTo>
                <a:lnTo>
                  <a:pt x="70701" y="0"/>
                </a:lnTo>
                <a:lnTo>
                  <a:pt x="0" y="0"/>
                </a:lnTo>
              </a:path>
            </a:pathLst>
          </a:custGeom>
          <a:noFill/>
          <a:ln w="28575">
            <a:solidFill>
              <a:schemeClr val="accent1"/>
            </a:solidFill>
            <a:miter lim="800000"/>
            <a:headEnd/>
            <a:tailEnd/>
          </a:ln>
        </p:spPr>
        <p:txBody>
          <a:bodyPr rtlCol="0" anchor="ctr"/>
          <a:lstStyle/>
          <a:p>
            <a:pPr algn="ctr"/>
            <a:endParaRPr lang="en-US" dirty="0"/>
          </a:p>
        </p:txBody>
      </p:sp>
      <p:grpSp>
        <p:nvGrpSpPr>
          <p:cNvPr id="47" name="Group 46">
            <a:extLst>
              <a:ext uri="{FF2B5EF4-FFF2-40B4-BE49-F238E27FC236}">
                <a16:creationId xmlns:a16="http://schemas.microsoft.com/office/drawing/2014/main" id="{20AA631B-87A3-46E9-A135-B2DE6E4EF579}"/>
              </a:ext>
            </a:extLst>
          </p:cNvPr>
          <p:cNvGrpSpPr/>
          <p:nvPr/>
        </p:nvGrpSpPr>
        <p:grpSpPr>
          <a:xfrm>
            <a:off x="2635513" y="1716819"/>
            <a:ext cx="6793943" cy="3039056"/>
            <a:chOff x="2635513" y="1561176"/>
            <a:chExt cx="6793943" cy="3039056"/>
          </a:xfrm>
        </p:grpSpPr>
        <p:cxnSp>
          <p:nvCxnSpPr>
            <p:cNvPr id="45" name="Straight Connector 44">
              <a:extLst>
                <a:ext uri="{FF2B5EF4-FFF2-40B4-BE49-F238E27FC236}">
                  <a16:creationId xmlns:a16="http://schemas.microsoft.com/office/drawing/2014/main" id="{1363C3CD-6532-41E4-A15F-9CB25B3B4B38}"/>
                </a:ext>
              </a:extLst>
            </p:cNvPr>
            <p:cNvCxnSpPr/>
            <p:nvPr/>
          </p:nvCxnSpPr>
          <p:spPr bwMode="auto">
            <a:xfrm>
              <a:off x="9429456" y="451553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325E9C0A-D4D8-4EB2-85B0-A540E2ACD457}"/>
                </a:ext>
              </a:extLst>
            </p:cNvPr>
            <p:cNvCxnSpPr/>
            <p:nvPr/>
          </p:nvCxnSpPr>
          <p:spPr bwMode="auto">
            <a:xfrm>
              <a:off x="9256928" y="451553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23DD2D97-EE6E-410F-987C-04BFE8974EEA}"/>
                </a:ext>
              </a:extLst>
            </p:cNvPr>
            <p:cNvCxnSpPr/>
            <p:nvPr/>
          </p:nvCxnSpPr>
          <p:spPr bwMode="auto">
            <a:xfrm>
              <a:off x="9172232" y="451553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530A4525-BFCB-4129-ADC2-E9A0F508C4E8}"/>
                </a:ext>
              </a:extLst>
            </p:cNvPr>
            <p:cNvCxnSpPr/>
            <p:nvPr/>
          </p:nvCxnSpPr>
          <p:spPr bwMode="auto">
            <a:xfrm>
              <a:off x="9111063" y="451553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A4EC9AD8-1606-4D97-9B91-FE0DEB7934C1}"/>
                </a:ext>
              </a:extLst>
            </p:cNvPr>
            <p:cNvCxnSpPr/>
            <p:nvPr/>
          </p:nvCxnSpPr>
          <p:spPr bwMode="auto">
            <a:xfrm>
              <a:off x="9076557" y="451553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06BC590D-A05B-4997-8C66-882D40A89859}"/>
                </a:ext>
              </a:extLst>
            </p:cNvPr>
            <p:cNvCxnSpPr/>
            <p:nvPr/>
          </p:nvCxnSpPr>
          <p:spPr bwMode="auto">
            <a:xfrm>
              <a:off x="9042052" y="451553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793419D2-0B87-4FBD-A897-52A914719A14}"/>
                </a:ext>
              </a:extLst>
            </p:cNvPr>
            <p:cNvCxnSpPr/>
            <p:nvPr/>
          </p:nvCxnSpPr>
          <p:spPr bwMode="auto">
            <a:xfrm>
              <a:off x="8820902" y="427713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DFCAF4E7-AF64-46E5-8CC2-F6AE095F8AA3}"/>
                </a:ext>
              </a:extLst>
            </p:cNvPr>
            <p:cNvCxnSpPr/>
            <p:nvPr/>
          </p:nvCxnSpPr>
          <p:spPr bwMode="auto">
            <a:xfrm>
              <a:off x="8797376" y="427713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F192DA4D-CBA0-4D33-ACAE-FCA4D46B0CC3}"/>
                </a:ext>
              </a:extLst>
            </p:cNvPr>
            <p:cNvCxnSpPr/>
            <p:nvPr/>
          </p:nvCxnSpPr>
          <p:spPr bwMode="auto">
            <a:xfrm>
              <a:off x="8731501" y="418145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1F32A4CA-DB0D-4497-A588-0AAC1547786F}"/>
                </a:ext>
              </a:extLst>
            </p:cNvPr>
            <p:cNvCxnSpPr/>
            <p:nvPr/>
          </p:nvCxnSpPr>
          <p:spPr bwMode="auto">
            <a:xfrm>
              <a:off x="8366054" y="409519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C272D5FB-20EF-4F01-AE63-63755687FA37}"/>
                </a:ext>
              </a:extLst>
            </p:cNvPr>
            <p:cNvCxnSpPr/>
            <p:nvPr/>
          </p:nvCxnSpPr>
          <p:spPr bwMode="auto">
            <a:xfrm>
              <a:off x="8328411" y="409519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4FE7D586-F045-4443-A83B-FC1F50C1E26F}"/>
                </a:ext>
              </a:extLst>
            </p:cNvPr>
            <p:cNvCxnSpPr/>
            <p:nvPr/>
          </p:nvCxnSpPr>
          <p:spPr bwMode="auto">
            <a:xfrm>
              <a:off x="8289200" y="409519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5DE5158F-3453-407B-A3BA-E8E802E4D14C}"/>
                </a:ext>
              </a:extLst>
            </p:cNvPr>
            <p:cNvCxnSpPr/>
            <p:nvPr/>
          </p:nvCxnSpPr>
          <p:spPr bwMode="auto">
            <a:xfrm>
              <a:off x="8243716" y="409519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C2BFC6C3-CED6-442F-8B33-E0B8A33A646E}"/>
                </a:ext>
              </a:extLst>
            </p:cNvPr>
            <p:cNvCxnSpPr/>
            <p:nvPr/>
          </p:nvCxnSpPr>
          <p:spPr bwMode="auto">
            <a:xfrm>
              <a:off x="8182547" y="394933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E0A7E662-BD77-493D-BEE8-914547564751}"/>
                </a:ext>
              </a:extLst>
            </p:cNvPr>
            <p:cNvCxnSpPr/>
            <p:nvPr/>
          </p:nvCxnSpPr>
          <p:spPr bwMode="auto">
            <a:xfrm>
              <a:off x="8141767" y="394933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CEA935F2-10A1-450E-A0ED-762E5A9AB774}"/>
                </a:ext>
              </a:extLst>
            </p:cNvPr>
            <p:cNvCxnSpPr/>
            <p:nvPr/>
          </p:nvCxnSpPr>
          <p:spPr bwMode="auto">
            <a:xfrm>
              <a:off x="8107262" y="394933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175A754E-A8B4-4AA5-91FD-30DD1F065587}"/>
                </a:ext>
              </a:extLst>
            </p:cNvPr>
            <p:cNvCxnSpPr/>
            <p:nvPr/>
          </p:nvCxnSpPr>
          <p:spPr bwMode="auto">
            <a:xfrm>
              <a:off x="8086873" y="394933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324D8FF1-89C8-4B08-B96C-4C3D8E9106B4}"/>
                </a:ext>
              </a:extLst>
            </p:cNvPr>
            <p:cNvCxnSpPr/>
            <p:nvPr/>
          </p:nvCxnSpPr>
          <p:spPr bwMode="auto">
            <a:xfrm>
              <a:off x="8025704" y="394933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ABB6A61A-06FB-4EE8-9016-DAEF867AC9FE}"/>
                </a:ext>
              </a:extLst>
            </p:cNvPr>
            <p:cNvCxnSpPr/>
            <p:nvPr/>
          </p:nvCxnSpPr>
          <p:spPr bwMode="auto">
            <a:xfrm>
              <a:off x="7995903" y="394933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CC5C2FF7-93CA-42CD-8A02-0D3298B000AC}"/>
                </a:ext>
              </a:extLst>
            </p:cNvPr>
            <p:cNvCxnSpPr/>
            <p:nvPr/>
          </p:nvCxnSpPr>
          <p:spPr bwMode="auto">
            <a:xfrm>
              <a:off x="7930028" y="385365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D8FB517B-B006-44C8-BE02-C46B3B17A9A9}"/>
                </a:ext>
              </a:extLst>
            </p:cNvPr>
            <p:cNvCxnSpPr/>
            <p:nvPr/>
          </p:nvCxnSpPr>
          <p:spPr bwMode="auto">
            <a:xfrm>
              <a:off x="7900228" y="380660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31409B7B-6C4A-45B4-BD70-FB69F3808835}"/>
                </a:ext>
              </a:extLst>
            </p:cNvPr>
            <p:cNvCxnSpPr/>
            <p:nvPr/>
          </p:nvCxnSpPr>
          <p:spPr bwMode="auto">
            <a:xfrm>
              <a:off x="7853175" y="380660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15E1D1FA-B9B0-4B12-98EA-6B82A9131834}"/>
                </a:ext>
              </a:extLst>
            </p:cNvPr>
            <p:cNvCxnSpPr/>
            <p:nvPr/>
          </p:nvCxnSpPr>
          <p:spPr bwMode="auto">
            <a:xfrm>
              <a:off x="7795142" y="380660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0EBB5223-78B2-4B40-8635-E405B4D32B40}"/>
                </a:ext>
              </a:extLst>
            </p:cNvPr>
            <p:cNvCxnSpPr/>
            <p:nvPr/>
          </p:nvCxnSpPr>
          <p:spPr bwMode="auto">
            <a:xfrm>
              <a:off x="7759068" y="380660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6D34D3CC-D8C6-43EE-85C2-5BB1078F49A0}"/>
                </a:ext>
              </a:extLst>
            </p:cNvPr>
            <p:cNvCxnSpPr/>
            <p:nvPr/>
          </p:nvCxnSpPr>
          <p:spPr bwMode="auto">
            <a:xfrm>
              <a:off x="7743384" y="380660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30238FAA-58C9-4EE3-B4EA-C67758C4DE48}"/>
                </a:ext>
              </a:extLst>
            </p:cNvPr>
            <p:cNvCxnSpPr/>
            <p:nvPr/>
          </p:nvCxnSpPr>
          <p:spPr bwMode="auto">
            <a:xfrm>
              <a:off x="7724562" y="380660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B9C96B0F-25D2-49AA-8CE4-E4942D1D168E}"/>
                </a:ext>
              </a:extLst>
            </p:cNvPr>
            <p:cNvCxnSpPr/>
            <p:nvPr/>
          </p:nvCxnSpPr>
          <p:spPr bwMode="auto">
            <a:xfrm>
              <a:off x="7690057" y="375954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9B26E5D8-7E94-4F88-97F7-BB90DECEED99}"/>
                </a:ext>
              </a:extLst>
            </p:cNvPr>
            <p:cNvCxnSpPr/>
            <p:nvPr/>
          </p:nvCxnSpPr>
          <p:spPr bwMode="auto">
            <a:xfrm>
              <a:off x="7610067" y="3732886"/>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EBD7AC14-B210-4F9A-A1F6-9115AA98EF00}"/>
                </a:ext>
              </a:extLst>
            </p:cNvPr>
            <p:cNvCxnSpPr/>
            <p:nvPr/>
          </p:nvCxnSpPr>
          <p:spPr bwMode="auto">
            <a:xfrm>
              <a:off x="7541056" y="370151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CD0E05E1-53A8-4EBF-83CF-930CC9A6106D}"/>
                </a:ext>
              </a:extLst>
            </p:cNvPr>
            <p:cNvCxnSpPr/>
            <p:nvPr/>
          </p:nvCxnSpPr>
          <p:spPr bwMode="auto">
            <a:xfrm>
              <a:off x="7457929" y="370151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C82518C4-21C8-48BD-9DB5-B0536C2172A9}"/>
                </a:ext>
              </a:extLst>
            </p:cNvPr>
            <p:cNvCxnSpPr/>
            <p:nvPr/>
          </p:nvCxnSpPr>
          <p:spPr bwMode="auto">
            <a:xfrm>
              <a:off x="7435971" y="370151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6226BB78-B02A-40F6-B274-D8E99B181DE1}"/>
                </a:ext>
              </a:extLst>
            </p:cNvPr>
            <p:cNvCxnSpPr/>
            <p:nvPr/>
          </p:nvCxnSpPr>
          <p:spPr bwMode="auto">
            <a:xfrm>
              <a:off x="7399897" y="3692106"/>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C1C51E7D-BF62-419A-8B8C-E44679968FFC}"/>
                </a:ext>
              </a:extLst>
            </p:cNvPr>
            <p:cNvCxnSpPr/>
            <p:nvPr/>
          </p:nvCxnSpPr>
          <p:spPr bwMode="auto">
            <a:xfrm>
              <a:off x="7280696" y="3667011"/>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7FCB9E0D-DA94-4516-92F9-1DD84FCEABDF}"/>
                </a:ext>
              </a:extLst>
            </p:cNvPr>
            <p:cNvCxnSpPr/>
            <p:nvPr/>
          </p:nvCxnSpPr>
          <p:spPr bwMode="auto">
            <a:xfrm>
              <a:off x="7268148" y="3667011"/>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327E1D17-B2FE-4052-9680-AC2122BE4FBC}"/>
                </a:ext>
              </a:extLst>
            </p:cNvPr>
            <p:cNvCxnSpPr/>
            <p:nvPr/>
          </p:nvCxnSpPr>
          <p:spPr bwMode="auto">
            <a:xfrm>
              <a:off x="7200706" y="363877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A60B323B-DE22-4A76-81DB-1881E8D014DE}"/>
                </a:ext>
              </a:extLst>
            </p:cNvPr>
            <p:cNvCxnSpPr/>
            <p:nvPr/>
          </p:nvCxnSpPr>
          <p:spPr bwMode="auto">
            <a:xfrm>
              <a:off x="6998377" y="354781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13A63651-08EB-40B3-9961-8E44C573FAD0}"/>
                </a:ext>
              </a:extLst>
            </p:cNvPr>
            <p:cNvCxnSpPr/>
            <p:nvPr/>
          </p:nvCxnSpPr>
          <p:spPr bwMode="auto">
            <a:xfrm>
              <a:off x="6956029" y="3547810"/>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D772F23F-0A11-452F-A25C-175CC26FE0B3}"/>
                </a:ext>
              </a:extLst>
            </p:cNvPr>
            <p:cNvCxnSpPr/>
            <p:nvPr/>
          </p:nvCxnSpPr>
          <p:spPr bwMode="auto">
            <a:xfrm>
              <a:off x="6846239" y="351330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E071DA73-D531-44D1-9E94-ACD3ACF982EE}"/>
                </a:ext>
              </a:extLst>
            </p:cNvPr>
            <p:cNvCxnSpPr/>
            <p:nvPr/>
          </p:nvCxnSpPr>
          <p:spPr bwMode="auto">
            <a:xfrm>
              <a:off x="6579642" y="3418626"/>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81ED96E0-C94B-4A91-8C5E-CBF63F9F26A5}"/>
                </a:ext>
              </a:extLst>
            </p:cNvPr>
            <p:cNvCxnSpPr/>
            <p:nvPr/>
          </p:nvCxnSpPr>
          <p:spPr bwMode="auto">
            <a:xfrm>
              <a:off x="6550989" y="336630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246DF32A-AF65-4501-A3DC-E006D815921C}"/>
                </a:ext>
              </a:extLst>
            </p:cNvPr>
            <p:cNvCxnSpPr/>
            <p:nvPr/>
          </p:nvCxnSpPr>
          <p:spPr bwMode="auto">
            <a:xfrm>
              <a:off x="6482471" y="330899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8" name="Straight Connector 87">
              <a:extLst>
                <a:ext uri="{FF2B5EF4-FFF2-40B4-BE49-F238E27FC236}">
                  <a16:creationId xmlns:a16="http://schemas.microsoft.com/office/drawing/2014/main" id="{6C104126-D715-4B0D-879E-7B737570C697}"/>
                </a:ext>
              </a:extLst>
            </p:cNvPr>
            <p:cNvCxnSpPr/>
            <p:nvPr/>
          </p:nvCxnSpPr>
          <p:spPr bwMode="auto">
            <a:xfrm>
              <a:off x="6351665" y="325418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CE105A17-350D-4B73-97DF-BC0941ACA3C9}"/>
                </a:ext>
              </a:extLst>
            </p:cNvPr>
            <p:cNvCxnSpPr/>
            <p:nvPr/>
          </p:nvCxnSpPr>
          <p:spPr bwMode="auto">
            <a:xfrm>
              <a:off x="6319275" y="319563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10CE4195-3486-4BF7-ADDA-B89E4DFF517A}"/>
                </a:ext>
              </a:extLst>
            </p:cNvPr>
            <p:cNvCxnSpPr/>
            <p:nvPr/>
          </p:nvCxnSpPr>
          <p:spPr bwMode="auto">
            <a:xfrm>
              <a:off x="6289375" y="319563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8F271BA3-4DBF-46FD-84D1-1A686BCA66A5}"/>
                </a:ext>
              </a:extLst>
            </p:cNvPr>
            <p:cNvCxnSpPr/>
            <p:nvPr/>
          </p:nvCxnSpPr>
          <p:spPr bwMode="auto">
            <a:xfrm>
              <a:off x="6250756" y="319563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1C1879D2-101F-468C-AC42-0D58F37D30EE}"/>
                </a:ext>
              </a:extLst>
            </p:cNvPr>
            <p:cNvCxnSpPr/>
            <p:nvPr/>
          </p:nvCxnSpPr>
          <p:spPr bwMode="auto">
            <a:xfrm>
              <a:off x="6179747" y="319563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8A5A5889-6214-4208-B2E4-61567CE9EF26}"/>
                </a:ext>
              </a:extLst>
            </p:cNvPr>
            <p:cNvCxnSpPr/>
            <p:nvPr/>
          </p:nvCxnSpPr>
          <p:spPr bwMode="auto">
            <a:xfrm>
              <a:off x="6116212" y="3181931"/>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D87D663D-5E80-4161-BD39-69D27B68025B}"/>
                </a:ext>
              </a:extLst>
            </p:cNvPr>
            <p:cNvCxnSpPr/>
            <p:nvPr/>
          </p:nvCxnSpPr>
          <p:spPr bwMode="auto">
            <a:xfrm>
              <a:off x="5996618" y="3181931"/>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D7380DBA-5D0B-4314-AA92-79441A670CFE}"/>
                </a:ext>
              </a:extLst>
            </p:cNvPr>
            <p:cNvCxnSpPr/>
            <p:nvPr/>
          </p:nvCxnSpPr>
          <p:spPr bwMode="auto">
            <a:xfrm>
              <a:off x="5960490" y="311964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3D34317B-1FA9-4CAA-9ACF-6A384A58E4C3}"/>
                </a:ext>
              </a:extLst>
            </p:cNvPr>
            <p:cNvCxnSpPr/>
            <p:nvPr/>
          </p:nvCxnSpPr>
          <p:spPr bwMode="auto">
            <a:xfrm>
              <a:off x="5888235" y="3077286"/>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C8C00CDD-E9FD-48C7-8E7C-A6398FB9B303}"/>
                </a:ext>
              </a:extLst>
            </p:cNvPr>
            <p:cNvCxnSpPr/>
            <p:nvPr/>
          </p:nvCxnSpPr>
          <p:spPr bwMode="auto">
            <a:xfrm>
              <a:off x="5736250" y="304987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D167D045-6ECA-4ED5-8AB6-440FEF23D97D}"/>
                </a:ext>
              </a:extLst>
            </p:cNvPr>
            <p:cNvCxnSpPr/>
            <p:nvPr/>
          </p:nvCxnSpPr>
          <p:spPr bwMode="auto">
            <a:xfrm>
              <a:off x="5716318" y="304987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D0922522-7180-4142-8919-33D3757095EA}"/>
                </a:ext>
              </a:extLst>
            </p:cNvPr>
            <p:cNvCxnSpPr/>
            <p:nvPr/>
          </p:nvCxnSpPr>
          <p:spPr bwMode="auto">
            <a:xfrm>
              <a:off x="5702615" y="304115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17D9A4BF-9999-4430-AB30-6E3D6E37EF43}"/>
                </a:ext>
              </a:extLst>
            </p:cNvPr>
            <p:cNvCxnSpPr/>
            <p:nvPr/>
          </p:nvCxnSpPr>
          <p:spPr bwMode="auto">
            <a:xfrm>
              <a:off x="5655275" y="299257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8D6B77D9-20F7-4D76-BC33-E45E13774B62}"/>
                </a:ext>
              </a:extLst>
            </p:cNvPr>
            <p:cNvCxnSpPr/>
            <p:nvPr/>
          </p:nvCxnSpPr>
          <p:spPr bwMode="auto">
            <a:xfrm>
              <a:off x="5531943" y="295146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A85081DA-FEB3-42B0-9DE4-EA1E3F3AED81}"/>
                </a:ext>
              </a:extLst>
            </p:cNvPr>
            <p:cNvCxnSpPr/>
            <p:nvPr/>
          </p:nvCxnSpPr>
          <p:spPr bwMode="auto">
            <a:xfrm>
              <a:off x="5499553" y="2951464"/>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E0E688C9-3528-45C0-8A12-C9B77131C191}"/>
                </a:ext>
              </a:extLst>
            </p:cNvPr>
            <p:cNvCxnSpPr/>
            <p:nvPr/>
          </p:nvCxnSpPr>
          <p:spPr bwMode="auto">
            <a:xfrm>
              <a:off x="5449722" y="2916583"/>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27A25755-B75A-46F9-8750-8D4E239288CA}"/>
                </a:ext>
              </a:extLst>
            </p:cNvPr>
            <p:cNvCxnSpPr/>
            <p:nvPr/>
          </p:nvCxnSpPr>
          <p:spPr bwMode="auto">
            <a:xfrm>
              <a:off x="4991276" y="2676148"/>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4941E58B-2913-46DD-8502-454412E9DF0D}"/>
                </a:ext>
              </a:extLst>
            </p:cNvPr>
            <p:cNvCxnSpPr/>
            <p:nvPr/>
          </p:nvCxnSpPr>
          <p:spPr bwMode="auto">
            <a:xfrm>
              <a:off x="4953903" y="264749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D58784DB-1E43-4273-AA4B-D150B0A7FFEA}"/>
                </a:ext>
              </a:extLst>
            </p:cNvPr>
            <p:cNvCxnSpPr/>
            <p:nvPr/>
          </p:nvCxnSpPr>
          <p:spPr bwMode="auto">
            <a:xfrm>
              <a:off x="4912793" y="262631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F7F74E8-9D9E-49D0-ADFF-C38090BD61CB}"/>
                </a:ext>
              </a:extLst>
            </p:cNvPr>
            <p:cNvCxnSpPr/>
            <p:nvPr/>
          </p:nvCxnSpPr>
          <p:spPr bwMode="auto">
            <a:xfrm>
              <a:off x="4834309" y="255904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5DE0835F-7385-4971-9D87-7D8D9D949BBC}"/>
                </a:ext>
              </a:extLst>
            </p:cNvPr>
            <p:cNvCxnSpPr/>
            <p:nvPr/>
          </p:nvCxnSpPr>
          <p:spPr bwMode="auto">
            <a:xfrm>
              <a:off x="4387075" y="238214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4F7D3B9D-3E40-4432-8320-C3A687930AE5}"/>
                </a:ext>
              </a:extLst>
            </p:cNvPr>
            <p:cNvCxnSpPr/>
            <p:nvPr/>
          </p:nvCxnSpPr>
          <p:spPr bwMode="auto">
            <a:xfrm>
              <a:off x="4332261" y="2358475"/>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BCFA5CD8-2F5D-4F5F-AD25-791295D883F2}"/>
                </a:ext>
              </a:extLst>
            </p:cNvPr>
            <p:cNvCxnSpPr/>
            <p:nvPr/>
          </p:nvCxnSpPr>
          <p:spPr bwMode="auto">
            <a:xfrm>
              <a:off x="4093072" y="233106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6E8C2300-816F-43B5-8267-59CABBDC2B8E}"/>
                </a:ext>
              </a:extLst>
            </p:cNvPr>
            <p:cNvCxnSpPr/>
            <p:nvPr/>
          </p:nvCxnSpPr>
          <p:spPr bwMode="auto">
            <a:xfrm>
              <a:off x="3987181" y="2267532"/>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A0FB5407-6AAA-405C-A177-CD22521CC3AA}"/>
                </a:ext>
              </a:extLst>
            </p:cNvPr>
            <p:cNvCxnSpPr/>
            <p:nvPr/>
          </p:nvCxnSpPr>
          <p:spPr bwMode="auto">
            <a:xfrm>
              <a:off x="3922401" y="2248846"/>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465DC59D-FF26-4A2F-896B-F4D7FE8C9E3D}"/>
                </a:ext>
              </a:extLst>
            </p:cNvPr>
            <p:cNvCxnSpPr/>
            <p:nvPr/>
          </p:nvCxnSpPr>
          <p:spPr bwMode="auto">
            <a:xfrm>
              <a:off x="3146282" y="1882587"/>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E89AF238-665E-4938-83C6-6779B4D1316F}"/>
                </a:ext>
              </a:extLst>
            </p:cNvPr>
            <p:cNvCxnSpPr/>
            <p:nvPr/>
          </p:nvCxnSpPr>
          <p:spPr bwMode="auto">
            <a:xfrm>
              <a:off x="3136316" y="187012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A6DCAEB1-EB4A-4121-B28A-449C8BAA23DE}"/>
                </a:ext>
              </a:extLst>
            </p:cNvPr>
            <p:cNvCxnSpPr/>
            <p:nvPr/>
          </p:nvCxnSpPr>
          <p:spPr bwMode="auto">
            <a:xfrm>
              <a:off x="3117629" y="1845213"/>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9D21D95B-AD16-4835-BC92-DBA83CE0223E}"/>
                </a:ext>
              </a:extLst>
            </p:cNvPr>
            <p:cNvCxnSpPr/>
            <p:nvPr/>
          </p:nvCxnSpPr>
          <p:spPr bwMode="auto">
            <a:xfrm>
              <a:off x="2727700" y="1613499"/>
              <a:ext cx="0" cy="84695"/>
            </a:xfrm>
            <a:prstGeom prst="line">
              <a:avLst/>
            </a:prstGeom>
            <a:noFill/>
            <a:ln w="28575" cap="flat" cmpd="sng" algn="ctr">
              <a:solidFill>
                <a:schemeClr val="accent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0C6FCB11-6D9F-40DC-BA7F-AD22C21089D1}"/>
                </a:ext>
              </a:extLst>
            </p:cNvPr>
            <p:cNvCxnSpPr/>
            <p:nvPr/>
          </p:nvCxnSpPr>
          <p:spPr bwMode="auto">
            <a:xfrm>
              <a:off x="2635513" y="1561176"/>
              <a:ext cx="0" cy="84695"/>
            </a:xfrm>
            <a:prstGeom prst="line">
              <a:avLst/>
            </a:prstGeom>
            <a:noFill/>
            <a:ln w="28575" cap="flat" cmpd="sng" algn="ctr">
              <a:solidFill>
                <a:schemeClr val="accent1"/>
              </a:solidFill>
              <a:prstDash val="solid"/>
              <a:round/>
              <a:headEnd type="none" w="med" len="med"/>
              <a:tailEnd type="none" w="med" len="med"/>
            </a:ln>
            <a:effectLst/>
          </p:spPr>
        </p:cxnSp>
      </p:grpSp>
      <p:sp>
        <p:nvSpPr>
          <p:cNvPr id="46" name="Freeform: Shape 45">
            <a:extLst>
              <a:ext uri="{FF2B5EF4-FFF2-40B4-BE49-F238E27FC236}">
                <a16:creationId xmlns:a16="http://schemas.microsoft.com/office/drawing/2014/main" id="{EC7869D4-593F-48A7-927D-85B02CA78638}"/>
              </a:ext>
            </a:extLst>
          </p:cNvPr>
          <p:cNvSpPr/>
          <p:nvPr/>
        </p:nvSpPr>
        <p:spPr bwMode="auto">
          <a:xfrm>
            <a:off x="2406595" y="1679643"/>
            <a:ext cx="7222435" cy="3986254"/>
          </a:xfrm>
          <a:custGeom>
            <a:avLst/>
            <a:gdLst>
              <a:gd name="connsiteX0" fmla="*/ 7222435 w 7222435"/>
              <a:gd name="connsiteY0" fmla="*/ 3986254 h 3986254"/>
              <a:gd name="connsiteX1" fmla="*/ 7222435 w 7222435"/>
              <a:gd name="connsiteY1" fmla="*/ 3530379 h 3986254"/>
              <a:gd name="connsiteX2" fmla="*/ 6705600 w 7222435"/>
              <a:gd name="connsiteY2" fmla="*/ 3530379 h 3986254"/>
              <a:gd name="connsiteX3" fmla="*/ 6705600 w 7222435"/>
              <a:gd name="connsiteY3" fmla="*/ 3400508 h 3986254"/>
              <a:gd name="connsiteX4" fmla="*/ 6467061 w 7222435"/>
              <a:gd name="connsiteY4" fmla="*/ 3400508 h 3986254"/>
              <a:gd name="connsiteX5" fmla="*/ 6467061 w 7222435"/>
              <a:gd name="connsiteY5" fmla="*/ 3326296 h 3986254"/>
              <a:gd name="connsiteX6" fmla="*/ 6358393 w 7222435"/>
              <a:gd name="connsiteY6" fmla="*/ 3326296 h 3986254"/>
              <a:gd name="connsiteX7" fmla="*/ 6358393 w 7222435"/>
              <a:gd name="connsiteY7" fmla="*/ 3228230 h 3986254"/>
              <a:gd name="connsiteX8" fmla="*/ 6252375 w 7222435"/>
              <a:gd name="connsiteY8" fmla="*/ 3228230 h 3986254"/>
              <a:gd name="connsiteX9" fmla="*/ 6252375 w 7222435"/>
              <a:gd name="connsiteY9" fmla="*/ 3140765 h 3986254"/>
              <a:gd name="connsiteX10" fmla="*/ 6202017 w 7222435"/>
              <a:gd name="connsiteY10" fmla="*/ 3140765 h 3986254"/>
              <a:gd name="connsiteX11" fmla="*/ 6202017 w 7222435"/>
              <a:gd name="connsiteY11" fmla="*/ 2997642 h 3986254"/>
              <a:gd name="connsiteX12" fmla="*/ 6149008 w 7222435"/>
              <a:gd name="connsiteY12" fmla="*/ 2997642 h 3986254"/>
              <a:gd name="connsiteX13" fmla="*/ 6149008 w 7222435"/>
              <a:gd name="connsiteY13" fmla="*/ 2944633 h 3986254"/>
              <a:gd name="connsiteX14" fmla="*/ 5253162 w 7222435"/>
              <a:gd name="connsiteY14" fmla="*/ 2944633 h 3986254"/>
              <a:gd name="connsiteX15" fmla="*/ 5253162 w 7222435"/>
              <a:gd name="connsiteY15" fmla="*/ 2902226 h 3986254"/>
              <a:gd name="connsiteX16" fmla="*/ 5197502 w 7222435"/>
              <a:gd name="connsiteY16" fmla="*/ 2902226 h 3986254"/>
              <a:gd name="connsiteX17" fmla="*/ 5197502 w 7222435"/>
              <a:gd name="connsiteY17" fmla="*/ 2859819 h 3986254"/>
              <a:gd name="connsiteX18" fmla="*/ 4858247 w 7222435"/>
              <a:gd name="connsiteY18" fmla="*/ 2859819 h 3986254"/>
              <a:gd name="connsiteX19" fmla="*/ 4858247 w 7222435"/>
              <a:gd name="connsiteY19" fmla="*/ 2841266 h 3986254"/>
              <a:gd name="connsiteX20" fmla="*/ 4762831 w 7222435"/>
              <a:gd name="connsiteY20" fmla="*/ 2841266 h 3986254"/>
              <a:gd name="connsiteX21" fmla="*/ 4762831 w 7222435"/>
              <a:gd name="connsiteY21" fmla="*/ 2793558 h 3986254"/>
              <a:gd name="connsiteX22" fmla="*/ 4609106 w 7222435"/>
              <a:gd name="connsiteY22" fmla="*/ 2793558 h 3986254"/>
              <a:gd name="connsiteX23" fmla="*/ 4609106 w 7222435"/>
              <a:gd name="connsiteY23" fmla="*/ 2753802 h 3986254"/>
              <a:gd name="connsiteX24" fmla="*/ 4272501 w 7222435"/>
              <a:gd name="connsiteY24" fmla="*/ 2753802 h 3986254"/>
              <a:gd name="connsiteX25" fmla="*/ 4272501 w 7222435"/>
              <a:gd name="connsiteY25" fmla="*/ 2727297 h 3986254"/>
              <a:gd name="connsiteX26" fmla="*/ 4161182 w 7222435"/>
              <a:gd name="connsiteY26" fmla="*/ 2727297 h 3986254"/>
              <a:gd name="connsiteX27" fmla="*/ 4161182 w 7222435"/>
              <a:gd name="connsiteY27" fmla="*/ 2700793 h 3986254"/>
              <a:gd name="connsiteX28" fmla="*/ 4094922 w 7222435"/>
              <a:gd name="connsiteY28" fmla="*/ 2700793 h 3986254"/>
              <a:gd name="connsiteX29" fmla="*/ 4094922 w 7222435"/>
              <a:gd name="connsiteY29" fmla="*/ 2661037 h 3986254"/>
              <a:gd name="connsiteX30" fmla="*/ 4041913 w 7222435"/>
              <a:gd name="connsiteY30" fmla="*/ 2661037 h 3986254"/>
              <a:gd name="connsiteX31" fmla="*/ 4041913 w 7222435"/>
              <a:gd name="connsiteY31" fmla="*/ 2613329 h 3986254"/>
              <a:gd name="connsiteX32" fmla="*/ 4004807 w 7222435"/>
              <a:gd name="connsiteY32" fmla="*/ 2613329 h 3986254"/>
              <a:gd name="connsiteX33" fmla="*/ 4004807 w 7222435"/>
              <a:gd name="connsiteY33" fmla="*/ 2570922 h 3986254"/>
              <a:gd name="connsiteX34" fmla="*/ 3951798 w 7222435"/>
              <a:gd name="connsiteY34" fmla="*/ 2570922 h 3986254"/>
              <a:gd name="connsiteX35" fmla="*/ 3951798 w 7222435"/>
              <a:gd name="connsiteY35" fmla="*/ 2525864 h 3986254"/>
              <a:gd name="connsiteX36" fmla="*/ 3697356 w 7222435"/>
              <a:gd name="connsiteY36" fmla="*/ 2525864 h 3986254"/>
              <a:gd name="connsiteX37" fmla="*/ 3697356 w 7222435"/>
              <a:gd name="connsiteY37" fmla="*/ 2491409 h 3986254"/>
              <a:gd name="connsiteX38" fmla="*/ 3578087 w 7222435"/>
              <a:gd name="connsiteY38" fmla="*/ 2491409 h 3986254"/>
              <a:gd name="connsiteX39" fmla="*/ 3578087 w 7222435"/>
              <a:gd name="connsiteY39" fmla="*/ 2467555 h 3986254"/>
              <a:gd name="connsiteX40" fmla="*/ 3548932 w 7222435"/>
              <a:gd name="connsiteY40" fmla="*/ 2467555 h 3986254"/>
              <a:gd name="connsiteX41" fmla="*/ 3548932 w 7222435"/>
              <a:gd name="connsiteY41" fmla="*/ 2411896 h 3986254"/>
              <a:gd name="connsiteX42" fmla="*/ 3514476 w 7222435"/>
              <a:gd name="connsiteY42" fmla="*/ 2411896 h 3986254"/>
              <a:gd name="connsiteX43" fmla="*/ 3514476 w 7222435"/>
              <a:gd name="connsiteY43" fmla="*/ 2374790 h 3986254"/>
              <a:gd name="connsiteX44" fmla="*/ 3318344 w 7222435"/>
              <a:gd name="connsiteY44" fmla="*/ 2374790 h 3986254"/>
              <a:gd name="connsiteX45" fmla="*/ 3318344 w 7222435"/>
              <a:gd name="connsiteY45" fmla="*/ 2319130 h 3986254"/>
              <a:gd name="connsiteX46" fmla="*/ 3267986 w 7222435"/>
              <a:gd name="connsiteY46" fmla="*/ 2319130 h 3986254"/>
              <a:gd name="connsiteX47" fmla="*/ 3267986 w 7222435"/>
              <a:gd name="connsiteY47" fmla="*/ 2276723 h 3986254"/>
              <a:gd name="connsiteX48" fmla="*/ 3167269 w 7222435"/>
              <a:gd name="connsiteY48" fmla="*/ 2276723 h 3986254"/>
              <a:gd name="connsiteX49" fmla="*/ 3167269 w 7222435"/>
              <a:gd name="connsiteY49" fmla="*/ 2247569 h 3986254"/>
              <a:gd name="connsiteX50" fmla="*/ 2949934 w 7222435"/>
              <a:gd name="connsiteY50" fmla="*/ 2247569 h 3986254"/>
              <a:gd name="connsiteX51" fmla="*/ 2949934 w 7222435"/>
              <a:gd name="connsiteY51" fmla="*/ 2207812 h 3986254"/>
              <a:gd name="connsiteX52" fmla="*/ 2859819 w 7222435"/>
              <a:gd name="connsiteY52" fmla="*/ 2207812 h 3986254"/>
              <a:gd name="connsiteX53" fmla="*/ 2859819 w 7222435"/>
              <a:gd name="connsiteY53" fmla="*/ 2181308 h 3986254"/>
              <a:gd name="connsiteX54" fmla="*/ 2589475 w 7222435"/>
              <a:gd name="connsiteY54" fmla="*/ 2181308 h 3986254"/>
              <a:gd name="connsiteX55" fmla="*/ 2589475 w 7222435"/>
              <a:gd name="connsiteY55" fmla="*/ 2138901 h 3986254"/>
              <a:gd name="connsiteX56" fmla="*/ 2544417 w 7222435"/>
              <a:gd name="connsiteY56" fmla="*/ 2138901 h 3986254"/>
              <a:gd name="connsiteX57" fmla="*/ 2544417 w 7222435"/>
              <a:gd name="connsiteY57" fmla="*/ 2104445 h 3986254"/>
              <a:gd name="connsiteX58" fmla="*/ 2475506 w 7222435"/>
              <a:gd name="connsiteY58" fmla="*/ 2104445 h 3986254"/>
              <a:gd name="connsiteX59" fmla="*/ 2475506 w 7222435"/>
              <a:gd name="connsiteY59" fmla="*/ 2083242 h 3986254"/>
              <a:gd name="connsiteX60" fmla="*/ 2382741 w 7222435"/>
              <a:gd name="connsiteY60" fmla="*/ 2083242 h 3986254"/>
              <a:gd name="connsiteX61" fmla="*/ 2382741 w 7222435"/>
              <a:gd name="connsiteY61" fmla="*/ 2048786 h 3986254"/>
              <a:gd name="connsiteX62" fmla="*/ 2088542 w 7222435"/>
              <a:gd name="connsiteY62" fmla="*/ 2048786 h 3986254"/>
              <a:gd name="connsiteX63" fmla="*/ 2088542 w 7222435"/>
              <a:gd name="connsiteY63" fmla="*/ 2011680 h 3986254"/>
              <a:gd name="connsiteX64" fmla="*/ 2006379 w 7222435"/>
              <a:gd name="connsiteY64" fmla="*/ 2011680 h 3986254"/>
              <a:gd name="connsiteX65" fmla="*/ 2006379 w 7222435"/>
              <a:gd name="connsiteY65" fmla="*/ 1985176 h 3986254"/>
              <a:gd name="connsiteX66" fmla="*/ 1844702 w 7222435"/>
              <a:gd name="connsiteY66" fmla="*/ 1985176 h 3986254"/>
              <a:gd name="connsiteX67" fmla="*/ 1844702 w 7222435"/>
              <a:gd name="connsiteY67" fmla="*/ 1961322 h 3986254"/>
              <a:gd name="connsiteX68" fmla="*/ 1701579 w 7222435"/>
              <a:gd name="connsiteY68" fmla="*/ 1961322 h 3986254"/>
              <a:gd name="connsiteX69" fmla="*/ 1701579 w 7222435"/>
              <a:gd name="connsiteY69" fmla="*/ 1945419 h 3986254"/>
              <a:gd name="connsiteX70" fmla="*/ 1645920 w 7222435"/>
              <a:gd name="connsiteY70" fmla="*/ 1945419 h 3986254"/>
              <a:gd name="connsiteX71" fmla="*/ 1645920 w 7222435"/>
              <a:gd name="connsiteY71" fmla="*/ 1916264 h 3986254"/>
              <a:gd name="connsiteX72" fmla="*/ 1537252 w 7222435"/>
              <a:gd name="connsiteY72" fmla="*/ 1916264 h 3986254"/>
              <a:gd name="connsiteX73" fmla="*/ 1537252 w 7222435"/>
              <a:gd name="connsiteY73" fmla="*/ 1820849 h 3986254"/>
              <a:gd name="connsiteX74" fmla="*/ 1494845 w 7222435"/>
              <a:gd name="connsiteY74" fmla="*/ 1820849 h 3986254"/>
              <a:gd name="connsiteX75" fmla="*/ 1494845 w 7222435"/>
              <a:gd name="connsiteY75" fmla="*/ 1796995 h 3986254"/>
              <a:gd name="connsiteX76" fmla="*/ 1452438 w 7222435"/>
              <a:gd name="connsiteY76" fmla="*/ 1796995 h 3986254"/>
              <a:gd name="connsiteX77" fmla="*/ 1452438 w 7222435"/>
              <a:gd name="connsiteY77" fmla="*/ 1767840 h 3986254"/>
              <a:gd name="connsiteX78" fmla="*/ 1412682 w 7222435"/>
              <a:gd name="connsiteY78" fmla="*/ 1767840 h 3986254"/>
              <a:gd name="connsiteX79" fmla="*/ 1412682 w 7222435"/>
              <a:gd name="connsiteY79" fmla="*/ 1624717 h 3986254"/>
              <a:gd name="connsiteX80" fmla="*/ 1349071 w 7222435"/>
              <a:gd name="connsiteY80" fmla="*/ 1624717 h 3986254"/>
              <a:gd name="connsiteX81" fmla="*/ 1349071 w 7222435"/>
              <a:gd name="connsiteY81" fmla="*/ 1587610 h 3986254"/>
              <a:gd name="connsiteX82" fmla="*/ 1304014 w 7222435"/>
              <a:gd name="connsiteY82" fmla="*/ 1587610 h 3986254"/>
              <a:gd name="connsiteX83" fmla="*/ 1304014 w 7222435"/>
              <a:gd name="connsiteY83" fmla="*/ 1545203 h 3986254"/>
              <a:gd name="connsiteX84" fmla="*/ 1227151 w 7222435"/>
              <a:gd name="connsiteY84" fmla="*/ 1545203 h 3986254"/>
              <a:gd name="connsiteX85" fmla="*/ 1227151 w 7222435"/>
              <a:gd name="connsiteY85" fmla="*/ 1526650 h 3986254"/>
              <a:gd name="connsiteX86" fmla="*/ 1166191 w 7222435"/>
              <a:gd name="connsiteY86" fmla="*/ 1526650 h 3986254"/>
              <a:gd name="connsiteX87" fmla="*/ 1166191 w 7222435"/>
              <a:gd name="connsiteY87" fmla="*/ 1468341 h 3986254"/>
              <a:gd name="connsiteX88" fmla="*/ 1123784 w 7222435"/>
              <a:gd name="connsiteY88" fmla="*/ 1468341 h 3986254"/>
              <a:gd name="connsiteX89" fmla="*/ 1123784 w 7222435"/>
              <a:gd name="connsiteY89" fmla="*/ 1407381 h 3986254"/>
              <a:gd name="connsiteX90" fmla="*/ 1094629 w 7222435"/>
              <a:gd name="connsiteY90" fmla="*/ 1407381 h 3986254"/>
              <a:gd name="connsiteX91" fmla="*/ 1094629 w 7222435"/>
              <a:gd name="connsiteY91" fmla="*/ 1338470 h 3986254"/>
              <a:gd name="connsiteX92" fmla="*/ 1049572 w 7222435"/>
              <a:gd name="connsiteY92" fmla="*/ 1338470 h 3986254"/>
              <a:gd name="connsiteX93" fmla="*/ 1049572 w 7222435"/>
              <a:gd name="connsiteY93" fmla="*/ 1293412 h 3986254"/>
              <a:gd name="connsiteX94" fmla="*/ 996563 w 7222435"/>
              <a:gd name="connsiteY94" fmla="*/ 1293412 h 3986254"/>
              <a:gd name="connsiteX95" fmla="*/ 996563 w 7222435"/>
              <a:gd name="connsiteY95" fmla="*/ 1274859 h 3986254"/>
              <a:gd name="connsiteX96" fmla="*/ 948855 w 7222435"/>
              <a:gd name="connsiteY96" fmla="*/ 1274859 h 3986254"/>
              <a:gd name="connsiteX97" fmla="*/ 948855 w 7222435"/>
              <a:gd name="connsiteY97" fmla="*/ 1235103 h 3986254"/>
              <a:gd name="connsiteX98" fmla="*/ 877294 w 7222435"/>
              <a:gd name="connsiteY98" fmla="*/ 1235103 h 3986254"/>
              <a:gd name="connsiteX99" fmla="*/ 877294 w 7222435"/>
              <a:gd name="connsiteY99" fmla="*/ 1203297 h 3986254"/>
              <a:gd name="connsiteX100" fmla="*/ 837537 w 7222435"/>
              <a:gd name="connsiteY100" fmla="*/ 1203297 h 3986254"/>
              <a:gd name="connsiteX101" fmla="*/ 837537 w 7222435"/>
              <a:gd name="connsiteY101" fmla="*/ 1163541 h 3986254"/>
              <a:gd name="connsiteX102" fmla="*/ 797781 w 7222435"/>
              <a:gd name="connsiteY102" fmla="*/ 1163541 h 3986254"/>
              <a:gd name="connsiteX103" fmla="*/ 797781 w 7222435"/>
              <a:gd name="connsiteY103" fmla="*/ 1078727 h 3986254"/>
              <a:gd name="connsiteX104" fmla="*/ 765975 w 7222435"/>
              <a:gd name="connsiteY104" fmla="*/ 1078727 h 3986254"/>
              <a:gd name="connsiteX105" fmla="*/ 765975 w 7222435"/>
              <a:gd name="connsiteY105" fmla="*/ 1052223 h 3986254"/>
              <a:gd name="connsiteX106" fmla="*/ 728869 w 7222435"/>
              <a:gd name="connsiteY106" fmla="*/ 1052223 h 3986254"/>
              <a:gd name="connsiteX107" fmla="*/ 728869 w 7222435"/>
              <a:gd name="connsiteY107" fmla="*/ 996563 h 3986254"/>
              <a:gd name="connsiteX108" fmla="*/ 678511 w 7222435"/>
              <a:gd name="connsiteY108" fmla="*/ 996563 h 3986254"/>
              <a:gd name="connsiteX109" fmla="*/ 678511 w 7222435"/>
              <a:gd name="connsiteY109" fmla="*/ 917050 h 3986254"/>
              <a:gd name="connsiteX110" fmla="*/ 604299 w 7222435"/>
              <a:gd name="connsiteY110" fmla="*/ 917050 h 3986254"/>
              <a:gd name="connsiteX111" fmla="*/ 604299 w 7222435"/>
              <a:gd name="connsiteY111" fmla="*/ 845489 h 3986254"/>
              <a:gd name="connsiteX112" fmla="*/ 530087 w 7222435"/>
              <a:gd name="connsiteY112" fmla="*/ 845489 h 3986254"/>
              <a:gd name="connsiteX113" fmla="*/ 530087 w 7222435"/>
              <a:gd name="connsiteY113" fmla="*/ 795130 h 3986254"/>
              <a:gd name="connsiteX114" fmla="*/ 508883 w 7222435"/>
              <a:gd name="connsiteY114" fmla="*/ 795130 h 3986254"/>
              <a:gd name="connsiteX115" fmla="*/ 508883 w 7222435"/>
              <a:gd name="connsiteY115" fmla="*/ 763325 h 3986254"/>
              <a:gd name="connsiteX116" fmla="*/ 463826 w 7222435"/>
              <a:gd name="connsiteY116" fmla="*/ 763325 h 3986254"/>
              <a:gd name="connsiteX117" fmla="*/ 463826 w 7222435"/>
              <a:gd name="connsiteY117" fmla="*/ 683812 h 3986254"/>
              <a:gd name="connsiteX118" fmla="*/ 418768 w 7222435"/>
              <a:gd name="connsiteY118" fmla="*/ 683812 h 3986254"/>
              <a:gd name="connsiteX119" fmla="*/ 418768 w 7222435"/>
              <a:gd name="connsiteY119" fmla="*/ 606950 h 3986254"/>
              <a:gd name="connsiteX120" fmla="*/ 363109 w 7222435"/>
              <a:gd name="connsiteY120" fmla="*/ 606950 h 3986254"/>
              <a:gd name="connsiteX121" fmla="*/ 363109 w 7222435"/>
              <a:gd name="connsiteY121" fmla="*/ 450574 h 3986254"/>
              <a:gd name="connsiteX122" fmla="*/ 336605 w 7222435"/>
              <a:gd name="connsiteY122" fmla="*/ 450574 h 3986254"/>
              <a:gd name="connsiteX123" fmla="*/ 336605 w 7222435"/>
              <a:gd name="connsiteY123" fmla="*/ 373711 h 3986254"/>
              <a:gd name="connsiteX124" fmla="*/ 307450 w 7222435"/>
              <a:gd name="connsiteY124" fmla="*/ 373711 h 3986254"/>
              <a:gd name="connsiteX125" fmla="*/ 307450 w 7222435"/>
              <a:gd name="connsiteY125" fmla="*/ 299499 h 3986254"/>
              <a:gd name="connsiteX126" fmla="*/ 262393 w 7222435"/>
              <a:gd name="connsiteY126" fmla="*/ 299499 h 3986254"/>
              <a:gd name="connsiteX127" fmla="*/ 262393 w 7222435"/>
              <a:gd name="connsiteY127" fmla="*/ 227937 h 3986254"/>
              <a:gd name="connsiteX128" fmla="*/ 227937 w 7222435"/>
              <a:gd name="connsiteY128" fmla="*/ 227937 h 3986254"/>
              <a:gd name="connsiteX129" fmla="*/ 227937 w 7222435"/>
              <a:gd name="connsiteY129" fmla="*/ 182880 h 3986254"/>
              <a:gd name="connsiteX130" fmla="*/ 196132 w 7222435"/>
              <a:gd name="connsiteY130" fmla="*/ 182880 h 3986254"/>
              <a:gd name="connsiteX131" fmla="*/ 196132 w 7222435"/>
              <a:gd name="connsiteY131" fmla="*/ 47708 h 3986254"/>
              <a:gd name="connsiteX132" fmla="*/ 106017 w 7222435"/>
              <a:gd name="connsiteY132" fmla="*/ 47708 h 3986254"/>
              <a:gd name="connsiteX133" fmla="*/ 106017 w 7222435"/>
              <a:gd name="connsiteY133" fmla="*/ 29155 h 3986254"/>
              <a:gd name="connsiteX134" fmla="*/ 68911 w 7222435"/>
              <a:gd name="connsiteY134" fmla="*/ 29155 h 3986254"/>
              <a:gd name="connsiteX135" fmla="*/ 68911 w 7222435"/>
              <a:gd name="connsiteY135" fmla="*/ 0 h 3986254"/>
              <a:gd name="connsiteX136" fmla="*/ 0 w 7222435"/>
              <a:gd name="connsiteY136" fmla="*/ 0 h 3986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7222435" h="3986254">
                <a:moveTo>
                  <a:pt x="7222435" y="3986254"/>
                </a:moveTo>
                <a:lnTo>
                  <a:pt x="7222435" y="3530379"/>
                </a:lnTo>
                <a:lnTo>
                  <a:pt x="6705600" y="3530379"/>
                </a:lnTo>
                <a:lnTo>
                  <a:pt x="6705600" y="3400508"/>
                </a:lnTo>
                <a:lnTo>
                  <a:pt x="6467061" y="3400508"/>
                </a:lnTo>
                <a:lnTo>
                  <a:pt x="6467061" y="3326296"/>
                </a:lnTo>
                <a:lnTo>
                  <a:pt x="6358393" y="3326296"/>
                </a:lnTo>
                <a:lnTo>
                  <a:pt x="6358393" y="3228230"/>
                </a:lnTo>
                <a:lnTo>
                  <a:pt x="6252375" y="3228230"/>
                </a:lnTo>
                <a:lnTo>
                  <a:pt x="6252375" y="3140765"/>
                </a:lnTo>
                <a:lnTo>
                  <a:pt x="6202017" y="3140765"/>
                </a:lnTo>
                <a:lnTo>
                  <a:pt x="6202017" y="2997642"/>
                </a:lnTo>
                <a:lnTo>
                  <a:pt x="6149008" y="2997642"/>
                </a:lnTo>
                <a:lnTo>
                  <a:pt x="6149008" y="2944633"/>
                </a:lnTo>
                <a:lnTo>
                  <a:pt x="5253162" y="2944633"/>
                </a:lnTo>
                <a:lnTo>
                  <a:pt x="5253162" y="2902226"/>
                </a:lnTo>
                <a:lnTo>
                  <a:pt x="5197502" y="2902226"/>
                </a:lnTo>
                <a:lnTo>
                  <a:pt x="5197502" y="2859819"/>
                </a:lnTo>
                <a:lnTo>
                  <a:pt x="4858247" y="2859819"/>
                </a:lnTo>
                <a:lnTo>
                  <a:pt x="4858247" y="2841266"/>
                </a:lnTo>
                <a:lnTo>
                  <a:pt x="4762831" y="2841266"/>
                </a:lnTo>
                <a:lnTo>
                  <a:pt x="4762831" y="2793558"/>
                </a:lnTo>
                <a:lnTo>
                  <a:pt x="4609106" y="2793558"/>
                </a:lnTo>
                <a:lnTo>
                  <a:pt x="4609106" y="2753802"/>
                </a:lnTo>
                <a:lnTo>
                  <a:pt x="4272501" y="2753802"/>
                </a:lnTo>
                <a:lnTo>
                  <a:pt x="4272501" y="2727297"/>
                </a:lnTo>
                <a:lnTo>
                  <a:pt x="4161182" y="2727297"/>
                </a:lnTo>
                <a:lnTo>
                  <a:pt x="4161182" y="2700793"/>
                </a:lnTo>
                <a:lnTo>
                  <a:pt x="4094922" y="2700793"/>
                </a:lnTo>
                <a:lnTo>
                  <a:pt x="4094922" y="2661037"/>
                </a:lnTo>
                <a:lnTo>
                  <a:pt x="4041913" y="2661037"/>
                </a:lnTo>
                <a:lnTo>
                  <a:pt x="4041913" y="2613329"/>
                </a:lnTo>
                <a:lnTo>
                  <a:pt x="4004807" y="2613329"/>
                </a:lnTo>
                <a:lnTo>
                  <a:pt x="4004807" y="2570922"/>
                </a:lnTo>
                <a:lnTo>
                  <a:pt x="3951798" y="2570922"/>
                </a:lnTo>
                <a:lnTo>
                  <a:pt x="3951798" y="2525864"/>
                </a:lnTo>
                <a:lnTo>
                  <a:pt x="3697356" y="2525864"/>
                </a:lnTo>
                <a:lnTo>
                  <a:pt x="3697356" y="2491409"/>
                </a:lnTo>
                <a:lnTo>
                  <a:pt x="3578087" y="2491409"/>
                </a:lnTo>
                <a:lnTo>
                  <a:pt x="3578087" y="2467555"/>
                </a:lnTo>
                <a:lnTo>
                  <a:pt x="3548932" y="2467555"/>
                </a:lnTo>
                <a:lnTo>
                  <a:pt x="3548932" y="2411896"/>
                </a:lnTo>
                <a:lnTo>
                  <a:pt x="3514476" y="2411896"/>
                </a:lnTo>
                <a:lnTo>
                  <a:pt x="3514476" y="2374790"/>
                </a:lnTo>
                <a:lnTo>
                  <a:pt x="3318344" y="2374790"/>
                </a:lnTo>
                <a:lnTo>
                  <a:pt x="3318344" y="2319130"/>
                </a:lnTo>
                <a:lnTo>
                  <a:pt x="3267986" y="2319130"/>
                </a:lnTo>
                <a:lnTo>
                  <a:pt x="3267986" y="2276723"/>
                </a:lnTo>
                <a:lnTo>
                  <a:pt x="3167269" y="2276723"/>
                </a:lnTo>
                <a:lnTo>
                  <a:pt x="3167269" y="2247569"/>
                </a:lnTo>
                <a:lnTo>
                  <a:pt x="2949934" y="2247569"/>
                </a:lnTo>
                <a:lnTo>
                  <a:pt x="2949934" y="2207812"/>
                </a:lnTo>
                <a:lnTo>
                  <a:pt x="2859819" y="2207812"/>
                </a:lnTo>
                <a:lnTo>
                  <a:pt x="2859819" y="2181308"/>
                </a:lnTo>
                <a:lnTo>
                  <a:pt x="2589475" y="2181308"/>
                </a:lnTo>
                <a:lnTo>
                  <a:pt x="2589475" y="2138901"/>
                </a:lnTo>
                <a:lnTo>
                  <a:pt x="2544417" y="2138901"/>
                </a:lnTo>
                <a:lnTo>
                  <a:pt x="2544417" y="2104445"/>
                </a:lnTo>
                <a:lnTo>
                  <a:pt x="2475506" y="2104445"/>
                </a:lnTo>
                <a:lnTo>
                  <a:pt x="2475506" y="2083242"/>
                </a:lnTo>
                <a:lnTo>
                  <a:pt x="2382741" y="2083242"/>
                </a:lnTo>
                <a:lnTo>
                  <a:pt x="2382741" y="2048786"/>
                </a:lnTo>
                <a:lnTo>
                  <a:pt x="2088542" y="2048786"/>
                </a:lnTo>
                <a:lnTo>
                  <a:pt x="2088542" y="2011680"/>
                </a:lnTo>
                <a:lnTo>
                  <a:pt x="2006379" y="2011680"/>
                </a:lnTo>
                <a:lnTo>
                  <a:pt x="2006379" y="1985176"/>
                </a:lnTo>
                <a:lnTo>
                  <a:pt x="1844702" y="1985176"/>
                </a:lnTo>
                <a:lnTo>
                  <a:pt x="1844702" y="1961322"/>
                </a:lnTo>
                <a:lnTo>
                  <a:pt x="1701579" y="1961322"/>
                </a:lnTo>
                <a:lnTo>
                  <a:pt x="1701579" y="1945419"/>
                </a:lnTo>
                <a:lnTo>
                  <a:pt x="1645920" y="1945419"/>
                </a:lnTo>
                <a:lnTo>
                  <a:pt x="1645920" y="1916264"/>
                </a:lnTo>
                <a:lnTo>
                  <a:pt x="1537252" y="1916264"/>
                </a:lnTo>
                <a:lnTo>
                  <a:pt x="1537252" y="1820849"/>
                </a:lnTo>
                <a:lnTo>
                  <a:pt x="1494845" y="1820849"/>
                </a:lnTo>
                <a:lnTo>
                  <a:pt x="1494845" y="1796995"/>
                </a:lnTo>
                <a:lnTo>
                  <a:pt x="1452438" y="1796995"/>
                </a:lnTo>
                <a:lnTo>
                  <a:pt x="1452438" y="1767840"/>
                </a:lnTo>
                <a:lnTo>
                  <a:pt x="1412682" y="1767840"/>
                </a:lnTo>
                <a:lnTo>
                  <a:pt x="1412682" y="1624717"/>
                </a:lnTo>
                <a:lnTo>
                  <a:pt x="1349071" y="1624717"/>
                </a:lnTo>
                <a:lnTo>
                  <a:pt x="1349071" y="1587610"/>
                </a:lnTo>
                <a:lnTo>
                  <a:pt x="1304014" y="1587610"/>
                </a:lnTo>
                <a:lnTo>
                  <a:pt x="1304014" y="1545203"/>
                </a:lnTo>
                <a:lnTo>
                  <a:pt x="1227151" y="1545203"/>
                </a:lnTo>
                <a:lnTo>
                  <a:pt x="1227151" y="1526650"/>
                </a:lnTo>
                <a:lnTo>
                  <a:pt x="1166191" y="1526650"/>
                </a:lnTo>
                <a:lnTo>
                  <a:pt x="1166191" y="1468341"/>
                </a:lnTo>
                <a:lnTo>
                  <a:pt x="1123784" y="1468341"/>
                </a:lnTo>
                <a:lnTo>
                  <a:pt x="1123784" y="1407381"/>
                </a:lnTo>
                <a:lnTo>
                  <a:pt x="1094629" y="1407381"/>
                </a:lnTo>
                <a:lnTo>
                  <a:pt x="1094629" y="1338470"/>
                </a:lnTo>
                <a:lnTo>
                  <a:pt x="1049572" y="1338470"/>
                </a:lnTo>
                <a:lnTo>
                  <a:pt x="1049572" y="1293412"/>
                </a:lnTo>
                <a:lnTo>
                  <a:pt x="996563" y="1293412"/>
                </a:lnTo>
                <a:lnTo>
                  <a:pt x="996563" y="1274859"/>
                </a:lnTo>
                <a:lnTo>
                  <a:pt x="948855" y="1274859"/>
                </a:lnTo>
                <a:lnTo>
                  <a:pt x="948855" y="1235103"/>
                </a:lnTo>
                <a:lnTo>
                  <a:pt x="877294" y="1235103"/>
                </a:lnTo>
                <a:lnTo>
                  <a:pt x="877294" y="1203297"/>
                </a:lnTo>
                <a:lnTo>
                  <a:pt x="837537" y="1203297"/>
                </a:lnTo>
                <a:lnTo>
                  <a:pt x="837537" y="1163541"/>
                </a:lnTo>
                <a:lnTo>
                  <a:pt x="797781" y="1163541"/>
                </a:lnTo>
                <a:lnTo>
                  <a:pt x="797781" y="1078727"/>
                </a:lnTo>
                <a:lnTo>
                  <a:pt x="765975" y="1078727"/>
                </a:lnTo>
                <a:lnTo>
                  <a:pt x="765975" y="1052223"/>
                </a:lnTo>
                <a:lnTo>
                  <a:pt x="728869" y="1052223"/>
                </a:lnTo>
                <a:lnTo>
                  <a:pt x="728869" y="996563"/>
                </a:lnTo>
                <a:lnTo>
                  <a:pt x="678511" y="996563"/>
                </a:lnTo>
                <a:lnTo>
                  <a:pt x="678511" y="917050"/>
                </a:lnTo>
                <a:lnTo>
                  <a:pt x="604299" y="917050"/>
                </a:lnTo>
                <a:lnTo>
                  <a:pt x="604299" y="845489"/>
                </a:lnTo>
                <a:lnTo>
                  <a:pt x="530087" y="845489"/>
                </a:lnTo>
                <a:lnTo>
                  <a:pt x="530087" y="795130"/>
                </a:lnTo>
                <a:lnTo>
                  <a:pt x="508883" y="795130"/>
                </a:lnTo>
                <a:lnTo>
                  <a:pt x="508883" y="763325"/>
                </a:lnTo>
                <a:lnTo>
                  <a:pt x="463826" y="763325"/>
                </a:lnTo>
                <a:lnTo>
                  <a:pt x="463826" y="683812"/>
                </a:lnTo>
                <a:lnTo>
                  <a:pt x="418768" y="683812"/>
                </a:lnTo>
                <a:lnTo>
                  <a:pt x="418768" y="606950"/>
                </a:lnTo>
                <a:lnTo>
                  <a:pt x="363109" y="606950"/>
                </a:lnTo>
                <a:lnTo>
                  <a:pt x="363109" y="450574"/>
                </a:lnTo>
                <a:lnTo>
                  <a:pt x="336605" y="450574"/>
                </a:lnTo>
                <a:lnTo>
                  <a:pt x="336605" y="373711"/>
                </a:lnTo>
                <a:lnTo>
                  <a:pt x="307450" y="373711"/>
                </a:lnTo>
                <a:lnTo>
                  <a:pt x="307450" y="299499"/>
                </a:lnTo>
                <a:lnTo>
                  <a:pt x="262393" y="299499"/>
                </a:lnTo>
                <a:lnTo>
                  <a:pt x="262393" y="227937"/>
                </a:lnTo>
                <a:lnTo>
                  <a:pt x="227937" y="227937"/>
                </a:lnTo>
                <a:lnTo>
                  <a:pt x="227937" y="182880"/>
                </a:lnTo>
                <a:lnTo>
                  <a:pt x="196132" y="182880"/>
                </a:lnTo>
                <a:lnTo>
                  <a:pt x="196132" y="47708"/>
                </a:lnTo>
                <a:lnTo>
                  <a:pt x="106017" y="47708"/>
                </a:lnTo>
                <a:lnTo>
                  <a:pt x="106017" y="29155"/>
                </a:lnTo>
                <a:lnTo>
                  <a:pt x="68911" y="29155"/>
                </a:lnTo>
                <a:lnTo>
                  <a:pt x="68911" y="0"/>
                </a:lnTo>
                <a:lnTo>
                  <a:pt x="0" y="0"/>
                </a:lnTo>
              </a:path>
            </a:pathLst>
          </a:custGeom>
          <a:noFill/>
          <a:ln w="28575">
            <a:solidFill>
              <a:schemeClr val="accent3"/>
            </a:solidFill>
            <a:miter lim="800000"/>
            <a:headEnd/>
            <a:tailEnd/>
          </a:ln>
        </p:spPr>
        <p:txBody>
          <a:bodyPr rtlCol="0" anchor="ctr"/>
          <a:lstStyle/>
          <a:p>
            <a:pPr algn="ctr"/>
            <a:endParaRPr lang="en-US" dirty="0"/>
          </a:p>
        </p:txBody>
      </p:sp>
      <p:sp>
        <p:nvSpPr>
          <p:cNvPr id="5" name="Freeform: Shape 4">
            <a:extLst>
              <a:ext uri="{FF2B5EF4-FFF2-40B4-BE49-F238E27FC236}">
                <a16:creationId xmlns:a16="http://schemas.microsoft.com/office/drawing/2014/main" id="{B77E42AA-F3C8-4B2A-937F-542DDE2691AE}"/>
              </a:ext>
            </a:extLst>
          </p:cNvPr>
          <p:cNvSpPr/>
          <p:nvPr/>
        </p:nvSpPr>
        <p:spPr bwMode="auto">
          <a:xfrm>
            <a:off x="2393769" y="1677466"/>
            <a:ext cx="8020595" cy="3982018"/>
          </a:xfrm>
          <a:custGeom>
            <a:avLst/>
            <a:gdLst>
              <a:gd name="connsiteX0" fmla="*/ 8020595 w 8020595"/>
              <a:gd name="connsiteY0" fmla="*/ 3997234 h 3997234"/>
              <a:gd name="connsiteX1" fmla="*/ 0 w 8020595"/>
              <a:gd name="connsiteY1" fmla="*/ 3997234 h 3997234"/>
              <a:gd name="connsiteX2" fmla="*/ 0 w 8020595"/>
              <a:gd name="connsiteY2" fmla="*/ 0 h 3997234"/>
            </a:gdLst>
            <a:ahLst/>
            <a:cxnLst>
              <a:cxn ang="0">
                <a:pos x="connsiteX0" y="connsiteY0"/>
              </a:cxn>
              <a:cxn ang="0">
                <a:pos x="connsiteX1" y="connsiteY1"/>
              </a:cxn>
              <a:cxn ang="0">
                <a:pos x="connsiteX2" y="connsiteY2"/>
              </a:cxn>
            </a:cxnLst>
            <a:rect l="l" t="t" r="r" b="b"/>
            <a:pathLst>
              <a:path w="8020595" h="3997234">
                <a:moveTo>
                  <a:pt x="8020595" y="3997234"/>
                </a:moveTo>
                <a:lnTo>
                  <a:pt x="0" y="3997234"/>
                </a:lnTo>
                <a:lnTo>
                  <a:pt x="0" y="0"/>
                </a:lnTo>
              </a:path>
            </a:pathLst>
          </a:custGeom>
          <a:noFill/>
          <a:ln w="28575">
            <a:solidFill>
              <a:schemeClr val="bg1"/>
            </a:solidFill>
            <a:miter lim="800000"/>
            <a:headEnd/>
            <a:tailEnd/>
          </a:ln>
        </p:spPr>
        <p:txBody>
          <a:bodyPr rtlCol="0" anchor="ctr"/>
          <a:lstStyle/>
          <a:p>
            <a:pPr algn="ctr"/>
            <a:endParaRPr lang="en-US" dirty="0"/>
          </a:p>
        </p:txBody>
      </p:sp>
      <p:grpSp>
        <p:nvGrpSpPr>
          <p:cNvPr id="120" name="Group 119">
            <a:extLst>
              <a:ext uri="{FF2B5EF4-FFF2-40B4-BE49-F238E27FC236}">
                <a16:creationId xmlns:a16="http://schemas.microsoft.com/office/drawing/2014/main" id="{6E195EBC-F933-4AA4-80F9-C5868ED528E1}"/>
              </a:ext>
            </a:extLst>
          </p:cNvPr>
          <p:cNvGrpSpPr/>
          <p:nvPr/>
        </p:nvGrpSpPr>
        <p:grpSpPr>
          <a:xfrm>
            <a:off x="2546605" y="1696055"/>
            <a:ext cx="7054946" cy="3506235"/>
            <a:chOff x="2546605" y="1540412"/>
            <a:chExt cx="7054946" cy="3506235"/>
          </a:xfrm>
        </p:grpSpPr>
        <p:cxnSp>
          <p:nvCxnSpPr>
            <p:cNvPr id="121" name="Straight Connector 120">
              <a:extLst>
                <a:ext uri="{FF2B5EF4-FFF2-40B4-BE49-F238E27FC236}">
                  <a16:creationId xmlns:a16="http://schemas.microsoft.com/office/drawing/2014/main" id="{9893D92A-8B30-4F3C-9F75-136D63D3C00D}"/>
                </a:ext>
              </a:extLst>
            </p:cNvPr>
            <p:cNvCxnSpPr/>
            <p:nvPr/>
          </p:nvCxnSpPr>
          <p:spPr bwMode="auto">
            <a:xfrm>
              <a:off x="9601551" y="4961952"/>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2" name="Straight Connector 121">
              <a:extLst>
                <a:ext uri="{FF2B5EF4-FFF2-40B4-BE49-F238E27FC236}">
                  <a16:creationId xmlns:a16="http://schemas.microsoft.com/office/drawing/2014/main" id="{C46F76BC-407C-4CF9-A650-EC6328BA9C08}"/>
                </a:ext>
              </a:extLst>
            </p:cNvPr>
            <p:cNvCxnSpPr/>
            <p:nvPr/>
          </p:nvCxnSpPr>
          <p:spPr bwMode="auto">
            <a:xfrm>
              <a:off x="9290655" y="4961952"/>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A312B126-F79F-4B74-8B02-1F8406088210}"/>
                </a:ext>
              </a:extLst>
            </p:cNvPr>
            <p:cNvCxnSpPr/>
            <p:nvPr/>
          </p:nvCxnSpPr>
          <p:spPr bwMode="auto">
            <a:xfrm>
              <a:off x="9149978" y="4961952"/>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19ECC0E7-F92D-420E-B721-5114CA2AF16A}"/>
                </a:ext>
              </a:extLst>
            </p:cNvPr>
            <p:cNvCxnSpPr/>
            <p:nvPr/>
          </p:nvCxnSpPr>
          <p:spPr bwMode="auto">
            <a:xfrm>
              <a:off x="9064165" y="4839563"/>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CE258E64-5FA8-4261-95D1-640EED0F56EB}"/>
                </a:ext>
              </a:extLst>
            </p:cNvPr>
            <p:cNvCxnSpPr/>
            <p:nvPr/>
          </p:nvCxnSpPr>
          <p:spPr bwMode="auto">
            <a:xfrm>
              <a:off x="9019148" y="4839563"/>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9D79E06A-CBB2-4FF4-B9BB-3629E1E7581B}"/>
                </a:ext>
              </a:extLst>
            </p:cNvPr>
            <p:cNvCxnSpPr/>
            <p:nvPr/>
          </p:nvCxnSpPr>
          <p:spPr bwMode="auto">
            <a:xfrm>
              <a:off x="8642134" y="4586345"/>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80B71EC6-03E5-48A3-BA33-0B0F69549685}"/>
                </a:ext>
              </a:extLst>
            </p:cNvPr>
            <p:cNvCxnSpPr/>
            <p:nvPr/>
          </p:nvCxnSpPr>
          <p:spPr bwMode="auto">
            <a:xfrm>
              <a:off x="8584456" y="4437228"/>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90511EA7-12E6-48F7-A3DE-E9B1B2F685F1}"/>
                </a:ext>
              </a:extLst>
            </p:cNvPr>
            <p:cNvCxnSpPr/>
            <p:nvPr/>
          </p:nvCxnSpPr>
          <p:spPr bwMode="auto">
            <a:xfrm>
              <a:off x="8450812"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E0F2B7AC-7296-4E7E-AE83-F4E4F4B03312}"/>
                </a:ext>
              </a:extLst>
            </p:cNvPr>
            <p:cNvCxnSpPr/>
            <p:nvPr/>
          </p:nvCxnSpPr>
          <p:spPr bwMode="auto">
            <a:xfrm>
              <a:off x="8364999"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2FE62730-E637-46DE-81EB-D32DA22E6EC7}"/>
                </a:ext>
              </a:extLst>
            </p:cNvPr>
            <p:cNvCxnSpPr/>
            <p:nvPr/>
          </p:nvCxnSpPr>
          <p:spPr bwMode="auto">
            <a:xfrm>
              <a:off x="8318576"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33437709-C4B5-4A9E-A05D-071E15AD1F88}"/>
                </a:ext>
              </a:extLst>
            </p:cNvPr>
            <p:cNvCxnSpPr/>
            <p:nvPr/>
          </p:nvCxnSpPr>
          <p:spPr bwMode="auto">
            <a:xfrm>
              <a:off x="8314356"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4F57F2B0-370E-432C-AFA5-7E730D4C5F58}"/>
                </a:ext>
              </a:extLst>
            </p:cNvPr>
            <p:cNvCxnSpPr/>
            <p:nvPr/>
          </p:nvCxnSpPr>
          <p:spPr bwMode="auto">
            <a:xfrm>
              <a:off x="8263713"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7C9FEE85-62A0-4B48-9A63-61C82F192D3C}"/>
                </a:ext>
              </a:extLst>
            </p:cNvPr>
            <p:cNvCxnSpPr/>
            <p:nvPr/>
          </p:nvCxnSpPr>
          <p:spPr bwMode="auto">
            <a:xfrm>
              <a:off x="8175086"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20868DBB-F1E0-45A1-9EBE-8F8DF0372046}"/>
                </a:ext>
              </a:extLst>
            </p:cNvPr>
            <p:cNvCxnSpPr/>
            <p:nvPr/>
          </p:nvCxnSpPr>
          <p:spPr bwMode="auto">
            <a:xfrm>
              <a:off x="8151171"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AD5F4729-C8E8-4A93-91C8-51C4F46731D7}"/>
                </a:ext>
              </a:extLst>
            </p:cNvPr>
            <p:cNvCxnSpPr/>
            <p:nvPr/>
          </p:nvCxnSpPr>
          <p:spPr bwMode="auto">
            <a:xfrm>
              <a:off x="8068171"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6" name="Straight Connector 135">
              <a:extLst>
                <a:ext uri="{FF2B5EF4-FFF2-40B4-BE49-F238E27FC236}">
                  <a16:creationId xmlns:a16="http://schemas.microsoft.com/office/drawing/2014/main" id="{A7C8C79D-BB35-4590-9B02-E5F071C3F0A3}"/>
                </a:ext>
              </a:extLst>
            </p:cNvPr>
            <p:cNvCxnSpPr/>
            <p:nvPr/>
          </p:nvCxnSpPr>
          <p:spPr bwMode="auto">
            <a:xfrm>
              <a:off x="8007680"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6D23104C-DF87-4EA7-A04A-5A19EA42C98C}"/>
                </a:ext>
              </a:extLst>
            </p:cNvPr>
            <p:cNvCxnSpPr/>
            <p:nvPr/>
          </p:nvCxnSpPr>
          <p:spPr bwMode="auto">
            <a:xfrm>
              <a:off x="7964070"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0A474E9C-3CB6-4E70-B851-C215056AF94B}"/>
                </a:ext>
              </a:extLst>
            </p:cNvPr>
            <p:cNvCxnSpPr/>
            <p:nvPr/>
          </p:nvCxnSpPr>
          <p:spPr bwMode="auto">
            <a:xfrm>
              <a:off x="7930308"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3185BBE2-FBDD-48F3-8C16-36E5366F5704}"/>
                </a:ext>
              </a:extLst>
            </p:cNvPr>
            <p:cNvCxnSpPr/>
            <p:nvPr/>
          </p:nvCxnSpPr>
          <p:spPr bwMode="auto">
            <a:xfrm>
              <a:off x="7872630"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BA6509DB-12C0-44EF-B1D7-41FB17883946}"/>
                </a:ext>
              </a:extLst>
            </p:cNvPr>
            <p:cNvCxnSpPr/>
            <p:nvPr/>
          </p:nvCxnSpPr>
          <p:spPr bwMode="auto">
            <a:xfrm>
              <a:off x="7869817"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3884FC67-311A-4F1A-91B2-EB4B2271B3A2}"/>
                </a:ext>
              </a:extLst>
            </p:cNvPr>
            <p:cNvCxnSpPr/>
            <p:nvPr/>
          </p:nvCxnSpPr>
          <p:spPr bwMode="auto">
            <a:xfrm>
              <a:off x="7812140"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FA06D9D2-4E84-449E-B6E1-0DDB96DD5633}"/>
                </a:ext>
              </a:extLst>
            </p:cNvPr>
            <p:cNvCxnSpPr/>
            <p:nvPr/>
          </p:nvCxnSpPr>
          <p:spPr bwMode="auto">
            <a:xfrm>
              <a:off x="7668650" y="438377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851F93BF-580B-4F72-ADEC-771CD41FD278}"/>
                </a:ext>
              </a:extLst>
            </p:cNvPr>
            <p:cNvCxnSpPr/>
            <p:nvPr/>
          </p:nvCxnSpPr>
          <p:spPr bwMode="auto">
            <a:xfrm>
              <a:off x="7575803" y="4297957"/>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0280575F-4FED-42F1-8710-774A09F9AFEA}"/>
                </a:ext>
              </a:extLst>
            </p:cNvPr>
            <p:cNvCxnSpPr/>
            <p:nvPr/>
          </p:nvCxnSpPr>
          <p:spPr bwMode="auto">
            <a:xfrm>
              <a:off x="7399957" y="4297957"/>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0CDF1714-88E5-44F8-B807-E4491246080C}"/>
                </a:ext>
              </a:extLst>
            </p:cNvPr>
            <p:cNvCxnSpPr/>
            <p:nvPr/>
          </p:nvCxnSpPr>
          <p:spPr bwMode="auto">
            <a:xfrm>
              <a:off x="7293043" y="4297957"/>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6" name="Straight Connector 145">
              <a:extLst>
                <a:ext uri="{FF2B5EF4-FFF2-40B4-BE49-F238E27FC236}">
                  <a16:creationId xmlns:a16="http://schemas.microsoft.com/office/drawing/2014/main" id="{45FDAF8D-DE92-4099-90C5-998F78322991}"/>
                </a:ext>
              </a:extLst>
            </p:cNvPr>
            <p:cNvCxnSpPr/>
            <p:nvPr/>
          </p:nvCxnSpPr>
          <p:spPr bwMode="auto">
            <a:xfrm>
              <a:off x="7281789" y="4297957"/>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6E759A57-C45A-4D2A-8EEE-29B186B5D9DA}"/>
                </a:ext>
              </a:extLst>
            </p:cNvPr>
            <p:cNvCxnSpPr/>
            <p:nvPr/>
          </p:nvCxnSpPr>
          <p:spPr bwMode="auto">
            <a:xfrm>
              <a:off x="7245214" y="4276855"/>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E2AC2AED-3153-4334-9732-03D02CDC9A62}"/>
                </a:ext>
              </a:extLst>
            </p:cNvPr>
            <p:cNvCxnSpPr/>
            <p:nvPr/>
          </p:nvCxnSpPr>
          <p:spPr bwMode="auto">
            <a:xfrm>
              <a:off x="7215672" y="4276855"/>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353B7A8D-F3F2-4190-B4AD-3E29EBE0E7C8}"/>
                </a:ext>
              </a:extLst>
            </p:cNvPr>
            <p:cNvCxnSpPr/>
            <p:nvPr/>
          </p:nvCxnSpPr>
          <p:spPr bwMode="auto">
            <a:xfrm>
              <a:off x="7114385" y="4231839"/>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0F359B1D-ADB6-48EC-A6A5-45211CE954C4}"/>
                </a:ext>
              </a:extLst>
            </p:cNvPr>
            <p:cNvCxnSpPr/>
            <p:nvPr/>
          </p:nvCxnSpPr>
          <p:spPr bwMode="auto">
            <a:xfrm>
              <a:off x="7067962" y="4231839"/>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292BBEBA-A760-481F-879B-0AD9097A5D28}"/>
                </a:ext>
              </a:extLst>
            </p:cNvPr>
            <p:cNvCxnSpPr/>
            <p:nvPr/>
          </p:nvCxnSpPr>
          <p:spPr bwMode="auto">
            <a:xfrm>
              <a:off x="7008878" y="4196670"/>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7CA61E80-19DE-490F-9D2E-0E9AE4F6700B}"/>
                </a:ext>
              </a:extLst>
            </p:cNvPr>
            <p:cNvCxnSpPr/>
            <p:nvPr/>
          </p:nvCxnSpPr>
          <p:spPr bwMode="auto">
            <a:xfrm>
              <a:off x="6178884" y="3961739"/>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F10BBE53-DA2C-4021-B707-B28317936AAD}"/>
                </a:ext>
              </a:extLst>
            </p:cNvPr>
            <p:cNvCxnSpPr/>
            <p:nvPr/>
          </p:nvCxnSpPr>
          <p:spPr bwMode="auto">
            <a:xfrm>
              <a:off x="6171850" y="3961739"/>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C56BD06F-2CED-40AE-9616-F0E2BB8C8CD7}"/>
                </a:ext>
              </a:extLst>
            </p:cNvPr>
            <p:cNvCxnSpPr/>
            <p:nvPr/>
          </p:nvCxnSpPr>
          <p:spPr bwMode="auto">
            <a:xfrm>
              <a:off x="5998818" y="3932197"/>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BDED6042-960F-4E99-BB24-A80B654D738E}"/>
                </a:ext>
              </a:extLst>
            </p:cNvPr>
            <p:cNvCxnSpPr/>
            <p:nvPr/>
          </p:nvCxnSpPr>
          <p:spPr bwMode="auto">
            <a:xfrm>
              <a:off x="5927072" y="3812622"/>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565DDAF9-3EDA-497C-B193-785E90EAF2A7}"/>
                </a:ext>
              </a:extLst>
            </p:cNvPr>
            <p:cNvCxnSpPr/>
            <p:nvPr/>
          </p:nvCxnSpPr>
          <p:spPr bwMode="auto">
            <a:xfrm>
              <a:off x="5913004" y="3812622"/>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2C3F69B2-8E94-4F47-B9DE-790F8C0273AE}"/>
                </a:ext>
              </a:extLst>
            </p:cNvPr>
            <p:cNvCxnSpPr/>
            <p:nvPr/>
          </p:nvCxnSpPr>
          <p:spPr bwMode="auto">
            <a:xfrm>
              <a:off x="5860954" y="3812622"/>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A932EFE5-4187-4992-9F82-61E41AAFE5CF}"/>
                </a:ext>
              </a:extLst>
            </p:cNvPr>
            <p:cNvCxnSpPr/>
            <p:nvPr/>
          </p:nvCxnSpPr>
          <p:spPr bwMode="auto">
            <a:xfrm>
              <a:off x="5725904" y="3781673"/>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712AAE5E-2625-4407-8329-92C08D52740A}"/>
                </a:ext>
              </a:extLst>
            </p:cNvPr>
            <p:cNvCxnSpPr/>
            <p:nvPr/>
          </p:nvCxnSpPr>
          <p:spPr bwMode="auto">
            <a:xfrm>
              <a:off x="5699175" y="3747911"/>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E386D2C1-CE2D-4A69-A91B-4083BA2BA4CD}"/>
                </a:ext>
              </a:extLst>
            </p:cNvPr>
            <p:cNvCxnSpPr/>
            <p:nvPr/>
          </p:nvCxnSpPr>
          <p:spPr bwMode="auto">
            <a:xfrm>
              <a:off x="5400940" y="3680387"/>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62AFF92C-0F6A-49D6-A1C1-242FA1C3FE6C}"/>
                </a:ext>
              </a:extLst>
            </p:cNvPr>
            <p:cNvCxnSpPr/>
            <p:nvPr/>
          </p:nvCxnSpPr>
          <p:spPr bwMode="auto">
            <a:xfrm>
              <a:off x="5316534" y="3642404"/>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7674D773-EAC1-4F07-9724-DECADE2D6B8D}"/>
                </a:ext>
              </a:extLst>
            </p:cNvPr>
            <p:cNvCxnSpPr/>
            <p:nvPr/>
          </p:nvCxnSpPr>
          <p:spPr bwMode="auto">
            <a:xfrm>
              <a:off x="5296839" y="3642404"/>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08E3EB1B-02C7-473D-BB2D-6872F1DD93AC}"/>
                </a:ext>
              </a:extLst>
            </p:cNvPr>
            <p:cNvCxnSpPr/>
            <p:nvPr/>
          </p:nvCxnSpPr>
          <p:spPr bwMode="auto">
            <a:xfrm>
              <a:off x="5195552" y="3614268"/>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E4E87442-FB7D-4602-8462-D16C9891C4F3}"/>
                </a:ext>
              </a:extLst>
            </p:cNvPr>
            <p:cNvCxnSpPr/>
            <p:nvPr/>
          </p:nvCxnSpPr>
          <p:spPr bwMode="auto">
            <a:xfrm>
              <a:off x="5101298" y="3614268"/>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C78CCD7F-EC68-4035-AD71-00DCB69EF52C}"/>
                </a:ext>
              </a:extLst>
            </p:cNvPr>
            <p:cNvCxnSpPr/>
            <p:nvPr/>
          </p:nvCxnSpPr>
          <p:spPr bwMode="auto">
            <a:xfrm>
              <a:off x="4935299" y="3567845"/>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87817DB5-5772-4D01-B027-3AA5B394EA6B}"/>
                </a:ext>
              </a:extLst>
            </p:cNvPr>
            <p:cNvCxnSpPr/>
            <p:nvPr/>
          </p:nvCxnSpPr>
          <p:spPr bwMode="auto">
            <a:xfrm>
              <a:off x="4594861" y="3489066"/>
              <a:ext cx="0" cy="84695"/>
            </a:xfrm>
            <a:prstGeom prst="line">
              <a:avLst/>
            </a:prstGeom>
            <a:noFill/>
            <a:ln w="28575" cap="flat" cmpd="sng" algn="ctr">
              <a:solidFill>
                <a:schemeClr val="accent3"/>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7D46DB7-CAF1-40DF-9C40-F202828673A6}"/>
                </a:ext>
              </a:extLst>
            </p:cNvPr>
            <p:cNvCxnSpPr>
              <a:cxnSpLocks/>
            </p:cNvCxnSpPr>
            <p:nvPr/>
          </p:nvCxnSpPr>
          <p:spPr bwMode="auto">
            <a:xfrm>
              <a:off x="2546605" y="1540412"/>
              <a:ext cx="0" cy="46991"/>
            </a:xfrm>
            <a:prstGeom prst="line">
              <a:avLst/>
            </a:prstGeom>
            <a:noFill/>
            <a:ln w="28575" cap="flat" cmpd="sng" algn="ctr">
              <a:solidFill>
                <a:schemeClr val="accent3"/>
              </a:solidFill>
              <a:prstDash val="solid"/>
              <a:round/>
              <a:headEnd type="none" w="med" len="med"/>
              <a:tailEnd type="none" w="med" len="med"/>
            </a:ln>
            <a:effectLst/>
          </p:spPr>
        </p:cxnSp>
      </p:grpSp>
      <p:grpSp>
        <p:nvGrpSpPr>
          <p:cNvPr id="11" name="Group 10">
            <a:extLst>
              <a:ext uri="{FF2B5EF4-FFF2-40B4-BE49-F238E27FC236}">
                <a16:creationId xmlns:a16="http://schemas.microsoft.com/office/drawing/2014/main" id="{78BB1B3A-2761-4A8A-98BC-420B8149C45E}"/>
              </a:ext>
            </a:extLst>
          </p:cNvPr>
          <p:cNvGrpSpPr/>
          <p:nvPr/>
        </p:nvGrpSpPr>
        <p:grpSpPr>
          <a:xfrm>
            <a:off x="2727700" y="5229841"/>
            <a:ext cx="292608" cy="248653"/>
            <a:chOff x="2490733" y="5074198"/>
            <a:chExt cx="529575" cy="248653"/>
          </a:xfrm>
        </p:grpSpPr>
        <p:cxnSp>
          <p:nvCxnSpPr>
            <p:cNvPr id="253953" name="Straight Connector 253952">
              <a:extLst>
                <a:ext uri="{FF2B5EF4-FFF2-40B4-BE49-F238E27FC236}">
                  <a16:creationId xmlns:a16="http://schemas.microsoft.com/office/drawing/2014/main" id="{C507C91B-8ADE-43E7-9E44-1A826340B085}"/>
                </a:ext>
              </a:extLst>
            </p:cNvPr>
            <p:cNvCxnSpPr/>
            <p:nvPr/>
          </p:nvCxnSpPr>
          <p:spPr bwMode="auto">
            <a:xfrm>
              <a:off x="2490733" y="5074198"/>
              <a:ext cx="529575" cy="0"/>
            </a:xfrm>
            <a:prstGeom prst="line">
              <a:avLst/>
            </a:prstGeom>
            <a:noFill/>
            <a:ln w="28575" cap="flat" cmpd="sng" algn="ctr">
              <a:solidFill>
                <a:schemeClr val="accent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B4225515-0378-4FC3-BBC0-891F6DA84018}"/>
                </a:ext>
              </a:extLst>
            </p:cNvPr>
            <p:cNvCxnSpPr/>
            <p:nvPr/>
          </p:nvCxnSpPr>
          <p:spPr bwMode="auto">
            <a:xfrm>
              <a:off x="2490733" y="5322851"/>
              <a:ext cx="529575" cy="0"/>
            </a:xfrm>
            <a:prstGeom prst="line">
              <a:avLst/>
            </a:prstGeom>
            <a:noFill/>
            <a:ln w="28575" cap="flat" cmpd="sng" algn="ctr">
              <a:solidFill>
                <a:schemeClr val="accent3"/>
              </a:solidFill>
              <a:prstDash val="solid"/>
              <a:round/>
              <a:headEnd type="none" w="med" len="med"/>
              <a:tailEnd type="none" w="med" len="med"/>
            </a:ln>
            <a:effectLst/>
          </p:spPr>
        </p:cxnSp>
      </p:grpSp>
      <p:sp>
        <p:nvSpPr>
          <p:cNvPr id="13" name="TextBox 12">
            <a:extLst>
              <a:ext uri="{FF2B5EF4-FFF2-40B4-BE49-F238E27FC236}">
                <a16:creationId xmlns:a16="http://schemas.microsoft.com/office/drawing/2014/main" id="{9284F1DB-EEB9-4645-8C6F-7CC9D1FAEB0E}"/>
              </a:ext>
            </a:extLst>
          </p:cNvPr>
          <p:cNvSpPr txBox="1"/>
          <p:nvPr/>
        </p:nvSpPr>
        <p:spPr bwMode="auto">
          <a:xfrm rot="16200000">
            <a:off x="961222" y="3460043"/>
            <a:ext cx="132529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1" dirty="0">
                <a:solidFill>
                  <a:schemeClr val="bg1"/>
                </a:solidFill>
                <a:latin typeface="Calibri" panose="020F0502020204030204" pitchFamily="34" charset="0"/>
              </a:rPr>
              <a:t>Patients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7717D-9CC4-498C-A8A4-209D175AC94D}"/>
              </a:ext>
            </a:extLst>
          </p:cNvPr>
          <p:cNvSpPr>
            <a:spLocks noGrp="1"/>
          </p:cNvSpPr>
          <p:nvPr>
            <p:ph type="title"/>
          </p:nvPr>
        </p:nvSpPr>
        <p:spPr/>
        <p:txBody>
          <a:bodyPr/>
          <a:lstStyle/>
          <a:p>
            <a:r>
              <a:rPr lang="en-US" dirty="0"/>
              <a:t>Alternatives to Cystectomy When BCG Fails Patient</a:t>
            </a:r>
          </a:p>
        </p:txBody>
      </p:sp>
      <p:sp>
        <p:nvSpPr>
          <p:cNvPr id="4" name="Content Placeholder 3">
            <a:extLst>
              <a:ext uri="{FF2B5EF4-FFF2-40B4-BE49-F238E27FC236}">
                <a16:creationId xmlns:a16="http://schemas.microsoft.com/office/drawing/2014/main" id="{91DDDA5E-B1FC-4A50-9408-456597E34EAC}"/>
              </a:ext>
            </a:extLst>
          </p:cNvPr>
          <p:cNvSpPr>
            <a:spLocks noGrp="1"/>
          </p:cNvSpPr>
          <p:nvPr>
            <p:ph idx="1"/>
          </p:nvPr>
        </p:nvSpPr>
        <p:spPr/>
        <p:txBody>
          <a:bodyPr/>
          <a:lstStyle/>
          <a:p>
            <a:pPr>
              <a:spcAft>
                <a:spcPts val="200"/>
              </a:spcAft>
            </a:pPr>
            <a:r>
              <a:rPr lang="en-US" sz="2200" dirty="0"/>
              <a:t>BCG/IFN: patients treated with induction only</a:t>
            </a:r>
            <a:r>
              <a:rPr lang="en-US" sz="2200" baseline="30000" dirty="0"/>
              <a:t>1</a:t>
            </a:r>
            <a:endParaRPr lang="en-US" sz="2200" dirty="0"/>
          </a:p>
          <a:p>
            <a:pPr>
              <a:spcAft>
                <a:spcPts val="200"/>
              </a:spcAft>
            </a:pPr>
            <a:r>
              <a:rPr lang="en-US" sz="2200" dirty="0"/>
              <a:t>BCG unresponsive</a:t>
            </a:r>
          </a:p>
          <a:p>
            <a:pPr lvl="1">
              <a:spcAft>
                <a:spcPts val="200"/>
              </a:spcAft>
            </a:pPr>
            <a:r>
              <a:rPr lang="en-US" sz="2000" dirty="0"/>
              <a:t>Clinical trial</a:t>
            </a:r>
          </a:p>
          <a:p>
            <a:pPr lvl="1">
              <a:spcAft>
                <a:spcPts val="200"/>
              </a:spcAft>
            </a:pPr>
            <a:r>
              <a:rPr lang="en-US" sz="2000" dirty="0"/>
              <a:t>Valrubicin: FDA approved for CIS refractory to BCG</a:t>
            </a:r>
            <a:r>
              <a:rPr lang="en-US" sz="2000" baseline="30000" dirty="0"/>
              <a:t>2,4</a:t>
            </a:r>
            <a:endParaRPr lang="en-US" sz="2000" dirty="0"/>
          </a:p>
          <a:p>
            <a:pPr lvl="1">
              <a:spcAft>
                <a:spcPts val="200"/>
              </a:spcAft>
            </a:pPr>
            <a:r>
              <a:rPr lang="en-US" sz="2000" dirty="0"/>
              <a:t>Gemcitabine</a:t>
            </a:r>
            <a:r>
              <a:rPr lang="en-US" sz="2000" baseline="30000" dirty="0"/>
              <a:t>4 </a:t>
            </a:r>
            <a:endParaRPr lang="en-US" sz="2000" dirty="0"/>
          </a:p>
          <a:p>
            <a:pPr lvl="1">
              <a:spcAft>
                <a:spcPts val="200"/>
              </a:spcAft>
            </a:pPr>
            <a:r>
              <a:rPr lang="en-US" sz="2000" dirty="0"/>
              <a:t>Optimized MMC</a:t>
            </a:r>
            <a:r>
              <a:rPr lang="en-US" sz="2000" baseline="30000" dirty="0"/>
              <a:t>4</a:t>
            </a:r>
            <a:endParaRPr lang="en-US" sz="2000" dirty="0"/>
          </a:p>
          <a:p>
            <a:pPr lvl="1">
              <a:spcAft>
                <a:spcPts val="200"/>
              </a:spcAft>
            </a:pPr>
            <a:r>
              <a:rPr lang="en-US" sz="2000" dirty="0"/>
              <a:t>Pembrolizumab: FDA approved for BCG-unresponsive NMIBC with CIS</a:t>
            </a:r>
            <a:r>
              <a:rPr lang="en-US" sz="2000" baseline="30000" dirty="0"/>
              <a:t>3,4</a:t>
            </a:r>
            <a:endParaRPr lang="en-US" sz="2000" dirty="0"/>
          </a:p>
          <a:p>
            <a:pPr lvl="1">
              <a:spcAft>
                <a:spcPts val="200"/>
              </a:spcAft>
            </a:pPr>
            <a:r>
              <a:rPr lang="en-US" sz="2000" dirty="0"/>
              <a:t>MMC + heat or microwave</a:t>
            </a:r>
            <a:r>
              <a:rPr lang="en-US" sz="2000" baseline="30000" dirty="0"/>
              <a:t>5,6</a:t>
            </a:r>
            <a:endParaRPr lang="en-US" sz="2000" dirty="0"/>
          </a:p>
          <a:p>
            <a:pPr lvl="1">
              <a:spcAft>
                <a:spcPts val="200"/>
              </a:spcAft>
            </a:pPr>
            <a:r>
              <a:rPr lang="en-US" sz="2000" dirty="0"/>
              <a:t>Gemcitabine/docetaxel</a:t>
            </a:r>
            <a:r>
              <a:rPr lang="en-US" sz="2000" baseline="30000" dirty="0"/>
              <a:t>7</a:t>
            </a:r>
          </a:p>
          <a:p>
            <a:pPr lvl="1">
              <a:spcAft>
                <a:spcPts val="200"/>
              </a:spcAft>
            </a:pPr>
            <a:r>
              <a:rPr lang="en-US" sz="2000" dirty="0" err="1"/>
              <a:t>Nadofaragene</a:t>
            </a:r>
            <a:r>
              <a:rPr lang="en-US" sz="2000" dirty="0"/>
              <a:t> </a:t>
            </a:r>
            <a:r>
              <a:rPr lang="en-US" sz="2000" dirty="0" err="1"/>
              <a:t>firadenovec-vncg</a:t>
            </a:r>
            <a:r>
              <a:rPr lang="en-US" sz="2000" dirty="0"/>
              <a:t>: FDA approved</a:t>
            </a:r>
            <a:r>
              <a:rPr lang="en-US" sz="2000" baseline="30000" dirty="0"/>
              <a:t>2</a:t>
            </a:r>
            <a:endParaRPr lang="en-US" sz="2000" dirty="0"/>
          </a:p>
          <a:p>
            <a:pPr lvl="1">
              <a:spcAft>
                <a:spcPts val="200"/>
              </a:spcAft>
            </a:pPr>
            <a:endParaRPr lang="en-US" sz="2000" baseline="30000" dirty="0"/>
          </a:p>
          <a:p>
            <a:pPr lvl="1">
              <a:spcAft>
                <a:spcPts val="200"/>
              </a:spcAft>
            </a:pPr>
            <a:endParaRPr lang="en-US" sz="2000" b="1" baseline="30000" dirty="0">
              <a:solidFill>
                <a:schemeClr val="accent3"/>
              </a:solidFill>
            </a:endParaRPr>
          </a:p>
          <a:p>
            <a:pPr lvl="1">
              <a:spcAft>
                <a:spcPts val="200"/>
              </a:spcAft>
            </a:pPr>
            <a:endParaRPr lang="en-US" sz="2000" b="1" dirty="0">
              <a:solidFill>
                <a:schemeClr val="accent3"/>
              </a:solidFill>
            </a:endParaRPr>
          </a:p>
          <a:p>
            <a:pPr>
              <a:spcAft>
                <a:spcPts val="200"/>
              </a:spcAft>
            </a:pPr>
            <a:endParaRPr lang="en-US" sz="2000" dirty="0"/>
          </a:p>
        </p:txBody>
      </p:sp>
      <p:sp>
        <p:nvSpPr>
          <p:cNvPr id="6" name="Text Box 15">
            <a:extLst>
              <a:ext uri="{FF2B5EF4-FFF2-40B4-BE49-F238E27FC236}">
                <a16:creationId xmlns:a16="http://schemas.microsoft.com/office/drawing/2014/main" id="{504FC4AA-3D15-46A8-9C19-81CE2B89474D}"/>
              </a:ext>
            </a:extLst>
          </p:cNvPr>
          <p:cNvSpPr txBox="1">
            <a:spLocks noChangeArrowheads="1"/>
          </p:cNvSpPr>
          <p:nvPr/>
        </p:nvSpPr>
        <p:spPr bwMode="auto">
          <a:xfrm>
            <a:off x="412751" y="6019583"/>
            <a:ext cx="8538210"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Joudi. Urol Oncol. 2006;24:344. 2. Valrubicin PI. 3. Pembrolizumab PI. 4. NCCN. Clinical practice guidelines in oncology: bladder cancer. v.1.2023. nccn.org. 5. European Association of Urology. Non-muscle-invasive bladder cancer guidelines. 2021. </a:t>
            </a:r>
            <a:br>
              <a:rPr lang="en-US" altLang="en-US" sz="1200" b="0" spc="-10" dirty="0">
                <a:solidFill>
                  <a:schemeClr val="bg2"/>
                </a:solidFill>
                <a:latin typeface="Calibri" panose="020F0502020204030204" pitchFamily="34" charset="0"/>
                <a:cs typeface="+mn-cs"/>
              </a:rPr>
            </a:br>
            <a:r>
              <a:rPr lang="en-US" altLang="en-US" sz="1200" b="0" spc="-10" dirty="0">
                <a:solidFill>
                  <a:schemeClr val="bg2"/>
                </a:solidFill>
                <a:latin typeface="Calibri" panose="020F0502020204030204" pitchFamily="34" charset="0"/>
                <a:cs typeface="+mn-cs"/>
              </a:rPr>
              <a:t>6. Zlotta. Can Urol Assoc J. 2009;3(6 suppl 4):S199. 7. Kamat. Nat Rev Urol. 2017;14:244.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3A973F-B8CB-BC5E-C99B-2FD654D46B66}"/>
              </a:ext>
            </a:extLst>
          </p:cNvPr>
          <p:cNvSpPr>
            <a:spLocks noGrp="1"/>
          </p:cNvSpPr>
          <p:nvPr>
            <p:ph type="title"/>
          </p:nvPr>
        </p:nvSpPr>
        <p:spPr/>
        <p:txBody>
          <a:bodyPr/>
          <a:lstStyle/>
          <a:p>
            <a:r>
              <a:rPr lang="en-US" dirty="0"/>
              <a:t>ICI for BCG-Refractory NMIBC</a:t>
            </a:r>
          </a:p>
        </p:txBody>
      </p:sp>
      <p:sp>
        <p:nvSpPr>
          <p:cNvPr id="11" name="Freeform: Shape 10">
            <a:extLst>
              <a:ext uri="{FF2B5EF4-FFF2-40B4-BE49-F238E27FC236}">
                <a16:creationId xmlns:a16="http://schemas.microsoft.com/office/drawing/2014/main" id="{4A7B52D3-2D01-C09D-D259-230F2CAB79F7}"/>
              </a:ext>
            </a:extLst>
          </p:cNvPr>
          <p:cNvSpPr/>
          <p:nvPr/>
        </p:nvSpPr>
        <p:spPr>
          <a:xfrm>
            <a:off x="719190" y="1501776"/>
            <a:ext cx="5212080" cy="640080"/>
          </a:xfrm>
          <a:custGeom>
            <a:avLst/>
            <a:gdLst>
              <a:gd name="connsiteX0" fmla="*/ 0 w 5082917"/>
              <a:gd name="connsiteY0" fmla="*/ 0 h 518400"/>
              <a:gd name="connsiteX1" fmla="*/ 5082917 w 5082917"/>
              <a:gd name="connsiteY1" fmla="*/ 0 h 518400"/>
              <a:gd name="connsiteX2" fmla="*/ 5082917 w 5082917"/>
              <a:gd name="connsiteY2" fmla="*/ 518400 h 518400"/>
              <a:gd name="connsiteX3" fmla="*/ 0 w 5082917"/>
              <a:gd name="connsiteY3" fmla="*/ 518400 h 518400"/>
              <a:gd name="connsiteX4" fmla="*/ 0 w 5082917"/>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917" h="518400">
                <a:moveTo>
                  <a:pt x="0" y="0"/>
                </a:moveTo>
                <a:lnTo>
                  <a:pt x="5082917" y="0"/>
                </a:lnTo>
                <a:lnTo>
                  <a:pt x="5082917" y="518400"/>
                </a:lnTo>
                <a:lnTo>
                  <a:pt x="0" y="518400"/>
                </a:lnTo>
                <a:lnTo>
                  <a:pt x="0" y="0"/>
                </a:lnTo>
                <a:close/>
              </a:path>
            </a:pathLst>
          </a:custGeom>
          <a:solidFill>
            <a:schemeClr val="accent5">
              <a:lumMod val="75000"/>
            </a:schemeClr>
          </a:solidFill>
          <a:ln>
            <a:solidFill>
              <a:schemeClr val="accent5">
                <a:lumMod val="75000"/>
              </a:schemeClr>
            </a:solid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KEYNOTE-057</a:t>
            </a:r>
          </a:p>
        </p:txBody>
      </p:sp>
      <p:sp>
        <p:nvSpPr>
          <p:cNvPr id="12" name="Freeform: Shape 11">
            <a:extLst>
              <a:ext uri="{FF2B5EF4-FFF2-40B4-BE49-F238E27FC236}">
                <a16:creationId xmlns:a16="http://schemas.microsoft.com/office/drawing/2014/main" id="{DC5B3634-529E-68D1-7762-E3E6938BAE2C}"/>
              </a:ext>
            </a:extLst>
          </p:cNvPr>
          <p:cNvSpPr/>
          <p:nvPr/>
        </p:nvSpPr>
        <p:spPr>
          <a:xfrm>
            <a:off x="719190" y="2152256"/>
            <a:ext cx="5212080" cy="3891037"/>
          </a:xfrm>
          <a:custGeom>
            <a:avLst/>
            <a:gdLst>
              <a:gd name="connsiteX0" fmla="*/ 0 w 5082917"/>
              <a:gd name="connsiteY0" fmla="*/ 0 h 3891037"/>
              <a:gd name="connsiteX1" fmla="*/ 5082917 w 5082917"/>
              <a:gd name="connsiteY1" fmla="*/ 0 h 3891037"/>
              <a:gd name="connsiteX2" fmla="*/ 5082917 w 5082917"/>
              <a:gd name="connsiteY2" fmla="*/ 3891037 h 3891037"/>
              <a:gd name="connsiteX3" fmla="*/ 0 w 5082917"/>
              <a:gd name="connsiteY3" fmla="*/ 3891037 h 3891037"/>
              <a:gd name="connsiteX4" fmla="*/ 0 w 5082917"/>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917" h="3891037">
                <a:moveTo>
                  <a:pt x="0" y="0"/>
                </a:moveTo>
                <a:lnTo>
                  <a:pt x="5082917" y="0"/>
                </a:lnTo>
                <a:lnTo>
                  <a:pt x="5082917" y="3891037"/>
                </a:lnTo>
                <a:lnTo>
                  <a:pt x="0" y="3891037"/>
                </a:lnTo>
                <a:lnTo>
                  <a:pt x="0" y="0"/>
                </a:lnTo>
                <a:close/>
              </a:path>
            </a:pathLst>
          </a:cu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Pembrolizumab in BCG-unresponsive NMIBC </a:t>
            </a:r>
          </a:p>
          <a:p>
            <a:pPr marL="742950" lvl="2" indent="-285750" defTabSz="800100">
              <a:lnSpc>
                <a:spcPct val="90000"/>
              </a:lnSpc>
              <a:spcAft>
                <a:spcPct val="15000"/>
              </a:spcAft>
              <a:buFont typeface="Calibri" panose="020F0502020204030204" pitchFamily="34" charset="0"/>
              <a:buChar char="‒"/>
            </a:pPr>
            <a:r>
              <a:rPr lang="en-US" sz="1600" b="0" kern="1200" dirty="0">
                <a:solidFill>
                  <a:schemeClr val="bg1"/>
                </a:solidFill>
              </a:rPr>
              <a:t>Phase II (N = 320)</a:t>
            </a:r>
          </a:p>
          <a:p>
            <a:pPr marL="171450" lvl="1" indent="-171450" defTabSz="800100">
              <a:lnSpc>
                <a:spcPct val="90000"/>
              </a:lnSpc>
              <a:spcAft>
                <a:spcPct val="15000"/>
              </a:spcAft>
              <a:buFont typeface="Wingdings" panose="05000000000000000000" pitchFamily="2" charset="2"/>
              <a:buChar char="§"/>
            </a:pPr>
            <a:r>
              <a:rPr lang="en-US" dirty="0">
                <a:solidFill>
                  <a:schemeClr val="bg1"/>
                </a:solidFill>
              </a:rPr>
              <a:t>Cohort A </a:t>
            </a:r>
            <a:r>
              <a:rPr lang="en-US" b="0" dirty="0">
                <a:solidFill>
                  <a:schemeClr val="bg1"/>
                </a:solidFill>
              </a:rPr>
              <a:t>(CIS ± papillary tumors) (n = 101)</a:t>
            </a: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Median follow-up: 36.4 mo</a:t>
            </a:r>
            <a:r>
              <a:rPr lang="en-US" sz="1800" b="0" kern="1200" baseline="30000" dirty="0">
                <a:solidFill>
                  <a:schemeClr val="bg1"/>
                </a:solidFill>
              </a:rPr>
              <a:t>1</a:t>
            </a:r>
            <a:endParaRPr lang="en-US" sz="1800" b="0" kern="1200" dirty="0">
              <a:solidFill>
                <a:schemeClr val="bg1"/>
              </a:solidFill>
            </a:endParaRP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41% (39/96) of evaluable patients had CR at 3 mo</a:t>
            </a:r>
          </a:p>
          <a:p>
            <a:pPr marL="171450" lvl="1" indent="-171450" defTabSz="800100">
              <a:lnSpc>
                <a:spcPct val="90000"/>
              </a:lnSpc>
              <a:spcAft>
                <a:spcPct val="15000"/>
              </a:spcAft>
              <a:buFont typeface="Wingdings" panose="05000000000000000000" pitchFamily="2" charset="2"/>
              <a:buChar char="§"/>
            </a:pPr>
            <a:r>
              <a:rPr lang="en-US" b="0" dirty="0">
                <a:solidFill>
                  <a:schemeClr val="bg1"/>
                </a:solidFill>
              </a:rPr>
              <a:t>Median DoR: 16.2 mo</a:t>
            </a:r>
          </a:p>
          <a:p>
            <a:pPr marL="171450" lvl="1" indent="-171450" defTabSz="800100">
              <a:lnSpc>
                <a:spcPct val="90000"/>
              </a:lnSpc>
              <a:spcAft>
                <a:spcPct val="15000"/>
              </a:spcAft>
              <a:buFont typeface="Wingdings" panose="05000000000000000000" pitchFamily="2" charset="2"/>
              <a:buChar char="§"/>
            </a:pPr>
            <a:r>
              <a:rPr lang="en-US" b="0" dirty="0">
                <a:solidFill>
                  <a:schemeClr val="bg1"/>
                </a:solidFill>
              </a:rPr>
              <a:t>Of the 39 responders, 18 (46%) remained in CR </a:t>
            </a:r>
            <a:br>
              <a:rPr lang="en-US" b="0" dirty="0">
                <a:solidFill>
                  <a:schemeClr val="bg1"/>
                </a:solidFill>
              </a:rPr>
            </a:br>
            <a:r>
              <a:rPr lang="en-US" b="0" dirty="0">
                <a:solidFill>
                  <a:schemeClr val="bg1"/>
                </a:solidFill>
              </a:rPr>
              <a:t>≥12 mo and 11 (28%) remained in CR at time of data cutoff</a:t>
            </a: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No new safety signals</a:t>
            </a:r>
          </a:p>
        </p:txBody>
      </p:sp>
      <p:sp>
        <p:nvSpPr>
          <p:cNvPr id="13" name="Freeform: Shape 12">
            <a:extLst>
              <a:ext uri="{FF2B5EF4-FFF2-40B4-BE49-F238E27FC236}">
                <a16:creationId xmlns:a16="http://schemas.microsoft.com/office/drawing/2014/main" id="{13BC5F16-F71F-255B-6F98-9AB88F8E3BE8}"/>
              </a:ext>
            </a:extLst>
          </p:cNvPr>
          <p:cNvSpPr/>
          <p:nvPr/>
        </p:nvSpPr>
        <p:spPr>
          <a:xfrm>
            <a:off x="6350776" y="1501776"/>
            <a:ext cx="5155424" cy="640080"/>
          </a:xfrm>
          <a:custGeom>
            <a:avLst/>
            <a:gdLst>
              <a:gd name="connsiteX0" fmla="*/ 0 w 5082917"/>
              <a:gd name="connsiteY0" fmla="*/ 0 h 518400"/>
              <a:gd name="connsiteX1" fmla="*/ 5082917 w 5082917"/>
              <a:gd name="connsiteY1" fmla="*/ 0 h 518400"/>
              <a:gd name="connsiteX2" fmla="*/ 5082917 w 5082917"/>
              <a:gd name="connsiteY2" fmla="*/ 518400 h 518400"/>
              <a:gd name="connsiteX3" fmla="*/ 0 w 5082917"/>
              <a:gd name="connsiteY3" fmla="*/ 518400 h 518400"/>
              <a:gd name="connsiteX4" fmla="*/ 0 w 5082917"/>
              <a:gd name="connsiteY4" fmla="*/ 0 h 518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917" h="518400">
                <a:moveTo>
                  <a:pt x="0" y="0"/>
                </a:moveTo>
                <a:lnTo>
                  <a:pt x="5082917" y="0"/>
                </a:lnTo>
                <a:lnTo>
                  <a:pt x="5082917" y="518400"/>
                </a:lnTo>
                <a:lnTo>
                  <a:pt x="0" y="518400"/>
                </a:lnTo>
                <a:lnTo>
                  <a:pt x="0" y="0"/>
                </a:lnTo>
                <a:close/>
              </a:path>
            </a:pathLst>
          </a:custGeom>
        </p:spPr>
        <p:style>
          <a:lnRef idx="2">
            <a:schemeClr val="accent5">
              <a:hueOff val="15135090"/>
              <a:satOff val="-54799"/>
              <a:lumOff val="-28824"/>
              <a:alphaOff val="0"/>
            </a:schemeClr>
          </a:lnRef>
          <a:fillRef idx="1">
            <a:schemeClr val="accent5">
              <a:hueOff val="15135090"/>
              <a:satOff val="-54799"/>
              <a:lumOff val="-28824"/>
              <a:alphaOff val="0"/>
            </a:schemeClr>
          </a:fillRef>
          <a:effectRef idx="0">
            <a:schemeClr val="accent5">
              <a:hueOff val="15135090"/>
              <a:satOff val="-54799"/>
              <a:lumOff val="-28824"/>
              <a:alphaOff val="0"/>
            </a:schemeClr>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SWOG S1605</a:t>
            </a:r>
          </a:p>
        </p:txBody>
      </p:sp>
      <p:sp>
        <p:nvSpPr>
          <p:cNvPr id="14" name="Freeform: Shape 13">
            <a:extLst>
              <a:ext uri="{FF2B5EF4-FFF2-40B4-BE49-F238E27FC236}">
                <a16:creationId xmlns:a16="http://schemas.microsoft.com/office/drawing/2014/main" id="{CF7B346D-8157-F36A-B728-BC9DB4A9370B}"/>
              </a:ext>
            </a:extLst>
          </p:cNvPr>
          <p:cNvSpPr/>
          <p:nvPr/>
        </p:nvSpPr>
        <p:spPr>
          <a:xfrm>
            <a:off x="6350776" y="2152256"/>
            <a:ext cx="5155424" cy="3891037"/>
          </a:xfrm>
          <a:custGeom>
            <a:avLst/>
            <a:gdLst>
              <a:gd name="connsiteX0" fmla="*/ 0 w 5082917"/>
              <a:gd name="connsiteY0" fmla="*/ 0 h 3891037"/>
              <a:gd name="connsiteX1" fmla="*/ 5082917 w 5082917"/>
              <a:gd name="connsiteY1" fmla="*/ 0 h 3891037"/>
              <a:gd name="connsiteX2" fmla="*/ 5082917 w 5082917"/>
              <a:gd name="connsiteY2" fmla="*/ 3891037 h 3891037"/>
              <a:gd name="connsiteX3" fmla="*/ 0 w 5082917"/>
              <a:gd name="connsiteY3" fmla="*/ 3891037 h 3891037"/>
              <a:gd name="connsiteX4" fmla="*/ 0 w 5082917"/>
              <a:gd name="connsiteY4" fmla="*/ 0 h 38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2917" h="3891037">
                <a:moveTo>
                  <a:pt x="0" y="0"/>
                </a:moveTo>
                <a:lnTo>
                  <a:pt x="5082917" y="0"/>
                </a:lnTo>
                <a:lnTo>
                  <a:pt x="5082917" y="3891037"/>
                </a:lnTo>
                <a:lnTo>
                  <a:pt x="0" y="3891037"/>
                </a:lnTo>
                <a:lnTo>
                  <a:pt x="0" y="0"/>
                </a:lnTo>
                <a:close/>
              </a:path>
            </a:pathLst>
          </a:custGeom>
        </p:spPr>
        <p:style>
          <a:lnRef idx="2">
            <a:schemeClr val="accent5">
              <a:tint val="40000"/>
              <a:alpha val="90000"/>
              <a:hueOff val="15437714"/>
              <a:satOff val="-87424"/>
              <a:lumOff val="-8097"/>
              <a:alphaOff val="0"/>
            </a:schemeClr>
          </a:lnRef>
          <a:fillRef idx="1">
            <a:schemeClr val="accent5">
              <a:tint val="40000"/>
              <a:alpha val="90000"/>
              <a:hueOff val="15437714"/>
              <a:satOff val="-87424"/>
              <a:lumOff val="-8097"/>
              <a:alphaOff val="0"/>
            </a:schemeClr>
          </a:fillRef>
          <a:effectRef idx="0">
            <a:schemeClr val="accent5">
              <a:tint val="40000"/>
              <a:alpha val="90000"/>
              <a:hueOff val="15437714"/>
              <a:satOff val="-87424"/>
              <a:lumOff val="-8097"/>
              <a:alphaOff val="0"/>
            </a:schemeClr>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Atezolizumab in BCG-unresponsive NMIBC </a:t>
            </a:r>
          </a:p>
          <a:p>
            <a:pPr marL="742950" lvl="2" indent="-285750" defTabSz="800100">
              <a:lnSpc>
                <a:spcPct val="90000"/>
              </a:lnSpc>
              <a:spcAft>
                <a:spcPct val="15000"/>
              </a:spcAft>
              <a:buFont typeface="Calibri" panose="020F0502020204030204" pitchFamily="34" charset="0"/>
              <a:buChar char="‒"/>
            </a:pPr>
            <a:r>
              <a:rPr lang="en-US" b="0" dirty="0">
                <a:solidFill>
                  <a:schemeClr val="bg1"/>
                </a:solidFill>
              </a:rPr>
              <a:t>Phase II (N = 202)</a:t>
            </a: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Initial analysis</a:t>
            </a:r>
            <a:r>
              <a:rPr lang="en-US" sz="1800" b="0" kern="1200" baseline="30000" dirty="0">
                <a:solidFill>
                  <a:schemeClr val="bg1"/>
                </a:solidFill>
              </a:rPr>
              <a:t>2</a:t>
            </a:r>
            <a:endParaRPr lang="en-US" sz="1800" b="0" kern="1200" dirty="0">
              <a:solidFill>
                <a:schemeClr val="bg1"/>
              </a:solidFill>
            </a:endParaRPr>
          </a:p>
          <a:p>
            <a:pPr marL="742950" lvl="2" indent="-285750" defTabSz="800100">
              <a:lnSpc>
                <a:spcPct val="90000"/>
              </a:lnSpc>
              <a:spcAft>
                <a:spcPct val="15000"/>
              </a:spcAft>
              <a:buFont typeface="Calibri" panose="020F0502020204030204" pitchFamily="34" charset="0"/>
              <a:buChar char="‒"/>
            </a:pPr>
            <a:r>
              <a:rPr lang="en-US" sz="1600" b="0" dirty="0">
                <a:solidFill>
                  <a:schemeClr val="bg1"/>
                </a:solidFill>
              </a:rPr>
              <a:t>CR at 6 mo (primary endpoint): 27% (20/74)</a:t>
            </a:r>
          </a:p>
          <a:p>
            <a:pPr marL="742950" lvl="2" indent="-285750" defTabSz="800100">
              <a:lnSpc>
                <a:spcPct val="90000"/>
              </a:lnSpc>
              <a:spcAft>
                <a:spcPct val="15000"/>
              </a:spcAft>
              <a:buFont typeface="Calibri" panose="020F0502020204030204" pitchFamily="34" charset="0"/>
              <a:buChar char="‒"/>
            </a:pPr>
            <a:r>
              <a:rPr lang="en-US" sz="1600" b="0" dirty="0">
                <a:solidFill>
                  <a:schemeClr val="bg1"/>
                </a:solidFill>
              </a:rPr>
              <a:t>Unplanned secondary endpoint (CR at 3 mo): </a:t>
            </a:r>
            <a:br>
              <a:rPr lang="en-US" sz="1600" b="0" dirty="0">
                <a:solidFill>
                  <a:schemeClr val="bg1"/>
                </a:solidFill>
              </a:rPr>
            </a:br>
            <a:r>
              <a:rPr lang="en-US" sz="1600" b="0" dirty="0">
                <a:solidFill>
                  <a:schemeClr val="bg1"/>
                </a:solidFill>
              </a:rPr>
              <a:t>42% (31/74)</a:t>
            </a: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Updated results</a:t>
            </a:r>
            <a:r>
              <a:rPr lang="en-US" sz="1800" b="0" kern="1200" baseline="30000" dirty="0">
                <a:solidFill>
                  <a:schemeClr val="bg1"/>
                </a:solidFill>
              </a:rPr>
              <a:t>3</a:t>
            </a:r>
          </a:p>
          <a:p>
            <a:pPr marL="742950" lvl="2" indent="-285750" defTabSz="800100">
              <a:lnSpc>
                <a:spcPct val="90000"/>
              </a:lnSpc>
              <a:spcAft>
                <a:spcPct val="15000"/>
              </a:spcAft>
              <a:buFont typeface="Calibri" panose="020F0502020204030204" pitchFamily="34" charset="0"/>
              <a:buChar char="‒"/>
            </a:pPr>
            <a:r>
              <a:rPr lang="en-US" sz="1600" b="0" dirty="0">
                <a:solidFill>
                  <a:schemeClr val="bg1"/>
                </a:solidFill>
              </a:rPr>
              <a:t>Response duration &gt;6-mo CR in 20 patients with CIS ± Ta/T1; median </a:t>
            </a:r>
            <a:r>
              <a:rPr lang="en-US" sz="1600" b="0" dirty="0" err="1">
                <a:solidFill>
                  <a:schemeClr val="bg1"/>
                </a:solidFill>
              </a:rPr>
              <a:t>DoR</a:t>
            </a:r>
            <a:r>
              <a:rPr lang="en-US" sz="1600" b="0" dirty="0">
                <a:solidFill>
                  <a:schemeClr val="bg1"/>
                </a:solidFill>
              </a:rPr>
              <a:t>: 15.4 </a:t>
            </a:r>
            <a:r>
              <a:rPr lang="en-US" sz="1600" b="0" dirty="0" err="1">
                <a:solidFill>
                  <a:schemeClr val="bg1"/>
                </a:solidFill>
              </a:rPr>
              <a:t>mo</a:t>
            </a:r>
            <a:endParaRPr lang="en-US" sz="1600" b="0" dirty="0">
              <a:solidFill>
                <a:schemeClr val="bg1"/>
              </a:solidFill>
            </a:endParaRPr>
          </a:p>
          <a:p>
            <a:pPr marL="742950" lvl="2" indent="-285750" defTabSz="800100">
              <a:lnSpc>
                <a:spcPct val="90000"/>
              </a:lnSpc>
              <a:spcAft>
                <a:spcPct val="15000"/>
              </a:spcAft>
              <a:buFont typeface="Calibri" panose="020F0502020204030204" pitchFamily="34" charset="0"/>
              <a:buChar char="‒"/>
            </a:pPr>
            <a:r>
              <a:rPr lang="en-US" sz="1600" b="0" dirty="0">
                <a:solidFill>
                  <a:schemeClr val="bg1"/>
                </a:solidFill>
              </a:rPr>
              <a:t>12-mo CR: 49% </a:t>
            </a:r>
          </a:p>
          <a:p>
            <a:pPr marL="742950" lvl="2" indent="-285750" defTabSz="800100">
              <a:lnSpc>
                <a:spcPct val="90000"/>
              </a:lnSpc>
              <a:spcAft>
                <a:spcPct val="15000"/>
              </a:spcAft>
              <a:buFont typeface="Calibri" panose="020F0502020204030204" pitchFamily="34" charset="0"/>
              <a:buChar char="‒"/>
            </a:pPr>
            <a:r>
              <a:rPr lang="en-US" sz="1600" b="0" dirty="0">
                <a:solidFill>
                  <a:schemeClr val="bg1"/>
                </a:solidFill>
              </a:rPr>
              <a:t>EFS in 55 patients with Ta/T1 without CIS</a:t>
            </a:r>
          </a:p>
          <a:p>
            <a:pPr marL="742950" lvl="2" indent="-285750" defTabSz="800100">
              <a:lnSpc>
                <a:spcPct val="90000"/>
              </a:lnSpc>
              <a:spcAft>
                <a:spcPct val="15000"/>
              </a:spcAft>
              <a:buFont typeface="Calibri" panose="020F0502020204030204" pitchFamily="34" charset="0"/>
              <a:buChar char="‒"/>
            </a:pPr>
            <a:r>
              <a:rPr lang="en-US" sz="1600" b="0" dirty="0">
                <a:solidFill>
                  <a:schemeClr val="bg1"/>
                </a:solidFill>
              </a:rPr>
              <a:t>18-mo EFS: 47% </a:t>
            </a:r>
          </a:p>
          <a:p>
            <a:pPr marL="171450" lvl="1" indent="-171450" algn="l" defTabSz="800100">
              <a:lnSpc>
                <a:spcPct val="90000"/>
              </a:lnSpc>
              <a:spcBef>
                <a:spcPct val="0"/>
              </a:spcBef>
              <a:spcAft>
                <a:spcPct val="15000"/>
              </a:spcAft>
              <a:buFont typeface="Wingdings" panose="05000000000000000000" pitchFamily="2" charset="2"/>
              <a:buChar char="§"/>
            </a:pPr>
            <a:r>
              <a:rPr lang="en-US" sz="1800" b="0" kern="1200" dirty="0">
                <a:solidFill>
                  <a:schemeClr val="bg1"/>
                </a:solidFill>
              </a:rPr>
              <a:t>No new safety signals </a:t>
            </a:r>
          </a:p>
        </p:txBody>
      </p:sp>
      <p:sp>
        <p:nvSpPr>
          <p:cNvPr id="9" name="TextBox 8">
            <a:extLst>
              <a:ext uri="{FF2B5EF4-FFF2-40B4-BE49-F238E27FC236}">
                <a16:creationId xmlns:a16="http://schemas.microsoft.com/office/drawing/2014/main" id="{E7B80F37-A6B6-1645-6F53-26836EA79315}"/>
              </a:ext>
            </a:extLst>
          </p:cNvPr>
          <p:cNvSpPr txBox="1"/>
          <p:nvPr/>
        </p:nvSpPr>
        <p:spPr bwMode="auto">
          <a:xfrm>
            <a:off x="719138" y="5135382"/>
            <a:ext cx="5212080" cy="1200329"/>
          </a:xfrm>
          <a:prstGeom prst="rect">
            <a:avLst/>
          </a:prstGeom>
          <a:solidFill>
            <a:schemeClr val="accent5"/>
          </a:solidFill>
          <a:ln>
            <a:noFill/>
          </a:ln>
        </p:spPr>
        <p:txBody>
          <a:bodyPr wrap="square">
            <a:spAutoFit/>
          </a:bodyPr>
          <a:lstStyle/>
          <a:p>
            <a:pPr>
              <a:spcBef>
                <a:spcPts val="600"/>
              </a:spcBef>
            </a:pPr>
            <a:r>
              <a:rPr lang="en-US" sz="1800" b="0" dirty="0">
                <a:solidFill>
                  <a:schemeClr val="bg1"/>
                </a:solidFill>
                <a:latin typeface="+mn-lt"/>
              </a:rPr>
              <a:t>Pembrolizumab is approved by FDA for patients </a:t>
            </a:r>
            <a:br>
              <a:rPr lang="en-US" sz="1800" b="0" dirty="0">
                <a:solidFill>
                  <a:schemeClr val="bg1"/>
                </a:solidFill>
                <a:latin typeface="+mn-lt"/>
              </a:rPr>
            </a:br>
            <a:r>
              <a:rPr lang="en-US" sz="1800" b="0" dirty="0">
                <a:solidFill>
                  <a:schemeClr val="bg1"/>
                </a:solidFill>
                <a:latin typeface="+mn-lt"/>
              </a:rPr>
              <a:t>with BCG-unresponsive, high-risk NMIBC with CIS </a:t>
            </a:r>
            <a:br>
              <a:rPr lang="en-US" sz="1800" b="0" dirty="0">
                <a:solidFill>
                  <a:schemeClr val="bg1"/>
                </a:solidFill>
                <a:latin typeface="+mn-lt"/>
              </a:rPr>
            </a:br>
            <a:r>
              <a:rPr lang="en-US" sz="1800" b="0" dirty="0">
                <a:solidFill>
                  <a:schemeClr val="bg1"/>
                </a:solidFill>
                <a:latin typeface="+mn-lt"/>
              </a:rPr>
              <a:t>(± papillary tumors) who are ineligible or have elected not to undergo cystectomy</a:t>
            </a:r>
          </a:p>
        </p:txBody>
      </p:sp>
      <p:sp>
        <p:nvSpPr>
          <p:cNvPr id="15" name="Text Box 11">
            <a:extLst>
              <a:ext uri="{FF2B5EF4-FFF2-40B4-BE49-F238E27FC236}">
                <a16:creationId xmlns:a16="http://schemas.microsoft.com/office/drawing/2014/main" id="{0B90511D-18A3-AF82-2B79-C9F3C030412D}"/>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1. Balar. Lancet Oncol. 2021;22:919. 2. Black. ASCO 2020. Abstr 5022. 3. Black. ASCO 2021. Abstr 4541.</a:t>
            </a:r>
          </a:p>
        </p:txBody>
      </p:sp>
    </p:spTree>
    <p:extLst>
      <p:ext uri="{BB962C8B-B14F-4D97-AF65-F5344CB8AC3E}">
        <p14:creationId xmlns:p14="http://schemas.microsoft.com/office/powerpoint/2010/main" val="791750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220520-664C-4ADC-BE51-ACA91A0137F3}"/>
              </a:ext>
            </a:extLst>
          </p:cNvPr>
          <p:cNvSpPr>
            <a:spLocks noGrp="1"/>
          </p:cNvSpPr>
          <p:nvPr>
            <p:ph type="title"/>
          </p:nvPr>
        </p:nvSpPr>
        <p:spPr/>
        <p:txBody>
          <a:bodyPr/>
          <a:lstStyle/>
          <a:p>
            <a:r>
              <a:rPr lang="en-US" kern="0" dirty="0"/>
              <a:t>CS-003: </a:t>
            </a:r>
            <a:r>
              <a:rPr lang="en-US" kern="0" dirty="0" err="1"/>
              <a:t>Nadofaragene</a:t>
            </a:r>
            <a:r>
              <a:rPr lang="en-US" kern="0" dirty="0"/>
              <a:t> </a:t>
            </a:r>
            <a:r>
              <a:rPr lang="en-US" kern="0" dirty="0" err="1"/>
              <a:t>Firadenovec-vncg</a:t>
            </a:r>
            <a:r>
              <a:rPr lang="en-US" kern="0" dirty="0"/>
              <a:t> in </a:t>
            </a:r>
            <a:br>
              <a:rPr lang="en-US" kern="0" dirty="0"/>
            </a:br>
            <a:r>
              <a:rPr lang="en-US" kern="0" dirty="0"/>
              <a:t>High-Grade BCG-Unresponsive NMIBC</a:t>
            </a:r>
            <a:endParaRPr lang="en-US" dirty="0"/>
          </a:p>
        </p:txBody>
      </p:sp>
      <p:sp>
        <p:nvSpPr>
          <p:cNvPr id="11" name="Content Placeholder 10">
            <a:extLst>
              <a:ext uri="{FF2B5EF4-FFF2-40B4-BE49-F238E27FC236}">
                <a16:creationId xmlns:a16="http://schemas.microsoft.com/office/drawing/2014/main" id="{103E33B4-6F5E-C217-0B46-798E3F290665}"/>
              </a:ext>
            </a:extLst>
          </p:cNvPr>
          <p:cNvSpPr>
            <a:spLocks noGrp="1"/>
          </p:cNvSpPr>
          <p:nvPr>
            <p:ph idx="1"/>
          </p:nvPr>
        </p:nvSpPr>
        <p:spPr/>
        <p:txBody>
          <a:bodyPr/>
          <a:lstStyle/>
          <a:p>
            <a:r>
              <a:rPr lang="en-US" sz="1800" dirty="0"/>
              <a:t>Multicenter, single-arm, open-label phase III trial</a:t>
            </a:r>
          </a:p>
          <a:p>
            <a:endParaRPr lang="en-US" sz="1800" kern="0" dirty="0"/>
          </a:p>
          <a:p>
            <a:endParaRPr lang="en-US" sz="1800" dirty="0"/>
          </a:p>
          <a:p>
            <a:endParaRPr lang="en-US" sz="1800" kern="0" dirty="0"/>
          </a:p>
          <a:p>
            <a:endParaRPr lang="en-US" sz="1800" dirty="0"/>
          </a:p>
          <a:p>
            <a:endParaRPr lang="en-US" sz="1800" kern="0" dirty="0"/>
          </a:p>
          <a:p>
            <a:endParaRPr lang="en-US" sz="1800" dirty="0"/>
          </a:p>
          <a:p>
            <a:endParaRPr lang="en-US" sz="1800" kern="0" dirty="0"/>
          </a:p>
          <a:p>
            <a:r>
              <a:rPr lang="en-US" sz="1800" b="1" dirty="0"/>
              <a:t>Primary endpoint: </a:t>
            </a:r>
            <a:r>
              <a:rPr lang="en-US" sz="1800" dirty="0"/>
              <a:t>CR (in CIS ± Ta/T1) within 12 mo after first dose </a:t>
            </a:r>
          </a:p>
          <a:p>
            <a:r>
              <a:rPr lang="en-US" sz="1800" b="1" dirty="0"/>
              <a:t>Secondary endpoint: </a:t>
            </a:r>
            <a:r>
              <a:rPr lang="en-US" sz="1800" dirty="0"/>
              <a:t>durability of CR (in CIS ± Ta/T1), HGRFS in high-grade Ta/T1 disease, durability of HGRFS, durability of HGRFS (in high-grade Ta/T1), time to cystectomy, OS</a:t>
            </a:r>
          </a:p>
          <a:p>
            <a:endParaRPr lang="en-US" sz="1800" kern="0" dirty="0"/>
          </a:p>
          <a:p>
            <a:endParaRPr lang="en-US" sz="1800" dirty="0"/>
          </a:p>
          <a:p>
            <a:endParaRPr lang="en-US" sz="1800" kern="0" dirty="0"/>
          </a:p>
          <a:p>
            <a:endParaRPr lang="en-US" sz="1800" kern="0" dirty="0"/>
          </a:p>
          <a:p>
            <a:endParaRPr lang="en-US" dirty="0"/>
          </a:p>
        </p:txBody>
      </p:sp>
      <p:sp>
        <p:nvSpPr>
          <p:cNvPr id="7" name="Text Box 11">
            <a:extLst>
              <a:ext uri="{FF2B5EF4-FFF2-40B4-BE49-F238E27FC236}">
                <a16:creationId xmlns:a16="http://schemas.microsoft.com/office/drawing/2014/main" id="{7092B8AE-AD59-421C-1FD0-15849FDB95C3}"/>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Boorjian. Lancet Oncol. 2021;22:107.</a:t>
            </a:r>
          </a:p>
        </p:txBody>
      </p:sp>
      <p:sp>
        <p:nvSpPr>
          <p:cNvPr id="12" name="TextBox 11">
            <a:extLst>
              <a:ext uri="{FF2B5EF4-FFF2-40B4-BE49-F238E27FC236}">
                <a16:creationId xmlns:a16="http://schemas.microsoft.com/office/drawing/2014/main" id="{6A4B5EBB-C6F0-7B91-3345-0E479AE04732}"/>
              </a:ext>
            </a:extLst>
          </p:cNvPr>
          <p:cNvSpPr txBox="1"/>
          <p:nvPr/>
        </p:nvSpPr>
        <p:spPr bwMode="auto">
          <a:xfrm>
            <a:off x="544733" y="2260170"/>
            <a:ext cx="2791025"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Adults with high-grade BCG-unresponsive NMIBC either CIS ± Ta/T1 or </a:t>
            </a:r>
            <a:br>
              <a:rPr lang="en-US" b="0" dirty="0">
                <a:solidFill>
                  <a:schemeClr val="bg1"/>
                </a:solidFill>
                <a:latin typeface="Calibri" panose="020F0502020204030204" pitchFamily="34" charset="0"/>
              </a:rPr>
            </a:br>
            <a:r>
              <a:rPr lang="en-US" b="0" dirty="0">
                <a:solidFill>
                  <a:schemeClr val="bg1"/>
                </a:solidFill>
                <a:latin typeface="Calibri" panose="020F0502020204030204" pitchFamily="34" charset="0"/>
              </a:rPr>
              <a:t>high-grade Ta/T1 without CIS; no muscle-invasive or metastatic disease; no intravesical tx in prior 8 wk</a:t>
            </a:r>
          </a:p>
          <a:p>
            <a:pPr algn="ctr">
              <a:lnSpc>
                <a:spcPct val="100000"/>
              </a:lnSpc>
              <a:spcBef>
                <a:spcPct val="50000"/>
              </a:spcBef>
              <a:spcAft>
                <a:spcPct val="0"/>
              </a:spcAft>
              <a:buClrTx/>
              <a:buFontTx/>
              <a:buNone/>
            </a:pPr>
            <a:r>
              <a:rPr lang="en-US" b="0" dirty="0">
                <a:solidFill>
                  <a:schemeClr val="bg1"/>
                </a:solidFill>
                <a:latin typeface="Calibri" panose="020F0502020204030204" pitchFamily="34" charset="0"/>
              </a:rPr>
              <a:t>(N = 157)</a:t>
            </a:r>
          </a:p>
        </p:txBody>
      </p:sp>
      <p:cxnSp>
        <p:nvCxnSpPr>
          <p:cNvPr id="14" name="Straight Arrow Connector 13">
            <a:extLst>
              <a:ext uri="{FF2B5EF4-FFF2-40B4-BE49-F238E27FC236}">
                <a16:creationId xmlns:a16="http://schemas.microsoft.com/office/drawing/2014/main" id="{8BBC448E-0F95-862F-C577-3D60F5CC5326}"/>
              </a:ext>
            </a:extLst>
          </p:cNvPr>
          <p:cNvCxnSpPr>
            <a:cxnSpLocks/>
          </p:cNvCxnSpPr>
          <p:nvPr/>
        </p:nvCxnSpPr>
        <p:spPr bwMode="auto">
          <a:xfrm>
            <a:off x="3323315" y="2942977"/>
            <a:ext cx="457200" cy="0"/>
          </a:xfrm>
          <a:prstGeom prst="straightConnector1">
            <a:avLst/>
          </a:prstGeom>
          <a:noFill/>
          <a:ln w="28575" cap="flat" cmpd="sng" algn="ctr">
            <a:solidFill>
              <a:schemeClr val="bg1"/>
            </a:solidFill>
            <a:prstDash val="solid"/>
            <a:round/>
            <a:headEnd type="none" w="med" len="med"/>
            <a:tailEnd type="triangle"/>
          </a:ln>
          <a:effectLst/>
        </p:spPr>
      </p:cxnSp>
      <p:cxnSp>
        <p:nvCxnSpPr>
          <p:cNvPr id="15" name="Straight Arrow Connector 14">
            <a:extLst>
              <a:ext uri="{FF2B5EF4-FFF2-40B4-BE49-F238E27FC236}">
                <a16:creationId xmlns:a16="http://schemas.microsoft.com/office/drawing/2014/main" id="{1381B3B4-008F-742E-F7FF-803251A8902C}"/>
              </a:ext>
            </a:extLst>
          </p:cNvPr>
          <p:cNvCxnSpPr>
            <a:cxnSpLocks/>
          </p:cNvCxnSpPr>
          <p:nvPr/>
        </p:nvCxnSpPr>
        <p:spPr bwMode="auto">
          <a:xfrm>
            <a:off x="3323315" y="4048687"/>
            <a:ext cx="457200" cy="0"/>
          </a:xfrm>
          <a:prstGeom prst="straightConnector1">
            <a:avLst/>
          </a:prstGeom>
          <a:noFill/>
          <a:ln w="28575" cap="flat" cmpd="sng" algn="ctr">
            <a:solidFill>
              <a:schemeClr val="bg1"/>
            </a:solidFill>
            <a:prstDash val="solid"/>
            <a:round/>
            <a:headEnd type="none" w="med" len="med"/>
            <a:tailEnd type="triangle"/>
          </a:ln>
          <a:effectLst/>
        </p:spPr>
      </p:cxnSp>
      <p:sp>
        <p:nvSpPr>
          <p:cNvPr id="16" name="Rectangle 15">
            <a:extLst>
              <a:ext uri="{FF2B5EF4-FFF2-40B4-BE49-F238E27FC236}">
                <a16:creationId xmlns:a16="http://schemas.microsoft.com/office/drawing/2014/main" id="{35D94EAE-2451-C284-2960-33CEDC6B4E7A}"/>
              </a:ext>
            </a:extLst>
          </p:cNvPr>
          <p:cNvSpPr/>
          <p:nvPr/>
        </p:nvSpPr>
        <p:spPr bwMode="auto">
          <a:xfrm>
            <a:off x="3856318" y="2646283"/>
            <a:ext cx="1817512" cy="593387"/>
          </a:xfrm>
          <a:prstGeom prst="rect">
            <a:avLst/>
          </a:prstGeom>
          <a:solidFill>
            <a:schemeClr val="tx2"/>
          </a:solidFill>
          <a:ln w="0">
            <a:noFill/>
            <a:miter lim="800000"/>
            <a:headEnd/>
            <a:tailEnd/>
          </a:ln>
        </p:spPr>
        <p:txBody>
          <a:bodyPr rtlCol="0" anchor="ctr"/>
          <a:lstStyle/>
          <a:p>
            <a:pPr algn="ctr" eaLnBrk="1" hangingPunct="1">
              <a:spcBef>
                <a:spcPts val="0"/>
              </a:spcBef>
              <a:spcAft>
                <a:spcPts val="0"/>
              </a:spcAft>
              <a:buClr>
                <a:schemeClr val="folHlink"/>
              </a:buClr>
              <a:buNone/>
            </a:pPr>
            <a:r>
              <a:rPr lang="en-US" sz="1600" dirty="0">
                <a:solidFill>
                  <a:schemeClr val="bg1"/>
                </a:solidFill>
                <a:latin typeface="Calibri" panose="020F0502020204030204" pitchFamily="34" charset="0"/>
              </a:rPr>
              <a:t>CIS ± Ta/T1</a:t>
            </a:r>
          </a:p>
          <a:p>
            <a:pPr algn="ctr" eaLnBrk="1" hangingPunct="1">
              <a:spcBef>
                <a:spcPts val="0"/>
              </a:spcBef>
              <a:spcAft>
                <a:spcPts val="0"/>
              </a:spcAft>
              <a:buClr>
                <a:schemeClr val="folHlink"/>
              </a:buClr>
              <a:buNone/>
            </a:pPr>
            <a:r>
              <a:rPr lang="en-US" sz="1600" b="0" dirty="0">
                <a:solidFill>
                  <a:schemeClr val="bg1"/>
                </a:solidFill>
                <a:latin typeface="Calibri" panose="020F0502020204030204" pitchFamily="34" charset="0"/>
              </a:rPr>
              <a:t>(n = 107)</a:t>
            </a:r>
          </a:p>
        </p:txBody>
      </p:sp>
      <p:sp>
        <p:nvSpPr>
          <p:cNvPr id="19" name="Rectangle 18">
            <a:extLst>
              <a:ext uri="{FF2B5EF4-FFF2-40B4-BE49-F238E27FC236}">
                <a16:creationId xmlns:a16="http://schemas.microsoft.com/office/drawing/2014/main" id="{ED5F9968-3758-6003-183F-BAD4A61B4839}"/>
              </a:ext>
            </a:extLst>
          </p:cNvPr>
          <p:cNvSpPr/>
          <p:nvPr/>
        </p:nvSpPr>
        <p:spPr bwMode="auto">
          <a:xfrm>
            <a:off x="3856318" y="3751666"/>
            <a:ext cx="1817512" cy="593387"/>
          </a:xfrm>
          <a:prstGeom prst="rect">
            <a:avLst/>
          </a:prstGeom>
          <a:solidFill>
            <a:schemeClr val="tx2"/>
          </a:solidFill>
          <a:ln w="0">
            <a:noFill/>
            <a:miter lim="800000"/>
            <a:headEnd/>
            <a:tailEnd/>
          </a:ln>
        </p:spPr>
        <p:txBody>
          <a:bodyPr rtlCol="0" anchor="ctr"/>
          <a:lstStyle/>
          <a:p>
            <a:pPr algn="ctr" eaLnBrk="1" hangingPunct="1">
              <a:spcBef>
                <a:spcPts val="0"/>
              </a:spcBef>
              <a:spcAft>
                <a:spcPts val="0"/>
              </a:spcAft>
              <a:buClr>
                <a:schemeClr val="folHlink"/>
              </a:buClr>
              <a:buNone/>
            </a:pPr>
            <a:r>
              <a:rPr lang="en-US" sz="1600" dirty="0">
                <a:solidFill>
                  <a:schemeClr val="bg1"/>
                </a:solidFill>
                <a:latin typeface="Calibri" panose="020F0502020204030204" pitchFamily="34" charset="0"/>
              </a:rPr>
              <a:t>High-grade Ta/T1</a:t>
            </a:r>
          </a:p>
          <a:p>
            <a:pPr algn="ctr" eaLnBrk="1" hangingPunct="1">
              <a:spcBef>
                <a:spcPts val="0"/>
              </a:spcBef>
              <a:spcAft>
                <a:spcPts val="0"/>
              </a:spcAft>
              <a:buClr>
                <a:schemeClr val="folHlink"/>
              </a:buClr>
              <a:buNone/>
            </a:pPr>
            <a:r>
              <a:rPr lang="en-US" sz="1600" b="0" dirty="0">
                <a:solidFill>
                  <a:schemeClr val="bg1"/>
                </a:solidFill>
                <a:latin typeface="Calibri" panose="020F0502020204030204" pitchFamily="34" charset="0"/>
              </a:rPr>
              <a:t>(n = 50)</a:t>
            </a:r>
          </a:p>
        </p:txBody>
      </p:sp>
      <p:cxnSp>
        <p:nvCxnSpPr>
          <p:cNvPr id="20" name="Straight Arrow Connector 19">
            <a:extLst>
              <a:ext uri="{FF2B5EF4-FFF2-40B4-BE49-F238E27FC236}">
                <a16:creationId xmlns:a16="http://schemas.microsoft.com/office/drawing/2014/main" id="{4797EB39-EC92-C381-AEC1-1C08EB811C6A}"/>
              </a:ext>
            </a:extLst>
          </p:cNvPr>
          <p:cNvCxnSpPr>
            <a:cxnSpLocks/>
          </p:cNvCxnSpPr>
          <p:nvPr/>
        </p:nvCxnSpPr>
        <p:spPr bwMode="auto">
          <a:xfrm>
            <a:off x="5638800" y="3486518"/>
            <a:ext cx="457200" cy="0"/>
          </a:xfrm>
          <a:prstGeom prst="straightConnector1">
            <a:avLst/>
          </a:prstGeom>
          <a:noFill/>
          <a:ln w="28575" cap="flat" cmpd="sng" algn="ctr">
            <a:solidFill>
              <a:schemeClr val="bg1"/>
            </a:solidFill>
            <a:prstDash val="solid"/>
            <a:round/>
            <a:headEnd type="none" w="med" len="med"/>
            <a:tailEnd type="triangle"/>
          </a:ln>
          <a:effectLst/>
        </p:spPr>
      </p:cxnSp>
      <p:sp>
        <p:nvSpPr>
          <p:cNvPr id="21" name="Rectangle 20">
            <a:extLst>
              <a:ext uri="{FF2B5EF4-FFF2-40B4-BE49-F238E27FC236}">
                <a16:creationId xmlns:a16="http://schemas.microsoft.com/office/drawing/2014/main" id="{00DFB5CD-4A61-EEBB-BE30-34FAE69F2B5F}"/>
              </a:ext>
            </a:extLst>
          </p:cNvPr>
          <p:cNvSpPr/>
          <p:nvPr/>
        </p:nvSpPr>
        <p:spPr bwMode="auto">
          <a:xfrm>
            <a:off x="6190069" y="2918435"/>
            <a:ext cx="2926080" cy="1188720"/>
          </a:xfrm>
          <a:prstGeom prst="rect">
            <a:avLst/>
          </a:prstGeom>
          <a:solidFill>
            <a:schemeClr val="accent1"/>
          </a:solidFill>
          <a:ln w="0">
            <a:noFill/>
            <a:miter lim="800000"/>
            <a:headEnd/>
            <a:tailEnd/>
          </a:ln>
        </p:spPr>
        <p:txBody>
          <a:bodyPr rtlCol="0" anchor="ctr"/>
          <a:lstStyle/>
          <a:p>
            <a:pPr algn="ctr" eaLnBrk="1" hangingPunct="1">
              <a:spcBef>
                <a:spcPts val="0"/>
              </a:spcBef>
              <a:spcAft>
                <a:spcPts val="0"/>
              </a:spcAft>
              <a:buClr>
                <a:schemeClr val="folHlink"/>
              </a:buClr>
              <a:buNone/>
            </a:pPr>
            <a:r>
              <a:rPr lang="en-US" sz="1600" dirty="0" err="1">
                <a:latin typeface="+mn-lt"/>
              </a:rPr>
              <a:t>Nadofaragene</a:t>
            </a:r>
            <a:r>
              <a:rPr lang="en-US" sz="1600" dirty="0">
                <a:latin typeface="+mn-lt"/>
              </a:rPr>
              <a:t> </a:t>
            </a:r>
            <a:r>
              <a:rPr lang="en-US" sz="1600" dirty="0" err="1">
                <a:latin typeface="+mn-lt"/>
              </a:rPr>
              <a:t>firadenovec-vncg</a:t>
            </a:r>
            <a:endParaRPr lang="en-US" sz="1600" dirty="0">
              <a:latin typeface="+mn-lt"/>
            </a:endParaRPr>
          </a:p>
          <a:p>
            <a:pPr algn="ctr" defTabSz="685800" eaLnBrk="0" fontAlgn="base" hangingPunct="0">
              <a:spcBef>
                <a:spcPts val="0"/>
              </a:spcBef>
              <a:spcAft>
                <a:spcPts val="0"/>
              </a:spcAft>
              <a:defRPr/>
            </a:pPr>
            <a:r>
              <a:rPr lang="en-GB" sz="1600" b="0" dirty="0">
                <a:latin typeface="+mn-lt"/>
              </a:rPr>
              <a:t>3 x 10</a:t>
            </a:r>
            <a:r>
              <a:rPr lang="en-GB" sz="1600" b="0" baseline="30000" dirty="0">
                <a:latin typeface="+mn-lt"/>
              </a:rPr>
              <a:t>11</a:t>
            </a:r>
            <a:r>
              <a:rPr lang="en-GB" sz="1600" b="0" dirty="0">
                <a:latin typeface="+mn-lt"/>
              </a:rPr>
              <a:t> vp/mL (75 mL) </a:t>
            </a:r>
          </a:p>
          <a:p>
            <a:pPr algn="ctr" defTabSz="685800">
              <a:spcBef>
                <a:spcPts val="0"/>
              </a:spcBef>
              <a:spcAft>
                <a:spcPts val="0"/>
              </a:spcAft>
              <a:defRPr/>
            </a:pPr>
            <a:r>
              <a:rPr lang="en-GB" sz="1600" b="0" dirty="0">
                <a:latin typeface="+mn-lt"/>
              </a:rPr>
              <a:t>intravesically Q12W*</a:t>
            </a:r>
            <a:endParaRPr lang="en-US" sz="1600" b="0" dirty="0">
              <a:latin typeface="Calibri" panose="020F0502020204030204" pitchFamily="34" charset="0"/>
            </a:endParaRPr>
          </a:p>
        </p:txBody>
      </p:sp>
      <p:sp>
        <p:nvSpPr>
          <p:cNvPr id="22" name="TextBox 21">
            <a:extLst>
              <a:ext uri="{FF2B5EF4-FFF2-40B4-BE49-F238E27FC236}">
                <a16:creationId xmlns:a16="http://schemas.microsoft.com/office/drawing/2014/main" id="{5724009A-C4BF-62AC-9506-16AA06E6B099}"/>
              </a:ext>
            </a:extLst>
          </p:cNvPr>
          <p:cNvSpPr txBox="1"/>
          <p:nvPr/>
        </p:nvSpPr>
        <p:spPr bwMode="auto">
          <a:xfrm>
            <a:off x="6333708" y="4201760"/>
            <a:ext cx="27357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*Medication left in bladder for planned 1-hr dwell time.</a:t>
            </a:r>
          </a:p>
        </p:txBody>
      </p:sp>
      <p:cxnSp>
        <p:nvCxnSpPr>
          <p:cNvPr id="28" name="Straight Arrow Connector 27">
            <a:extLst>
              <a:ext uri="{FF2B5EF4-FFF2-40B4-BE49-F238E27FC236}">
                <a16:creationId xmlns:a16="http://schemas.microsoft.com/office/drawing/2014/main" id="{7668923F-07F7-B6D2-7A83-7A07CD75436C}"/>
              </a:ext>
            </a:extLst>
          </p:cNvPr>
          <p:cNvCxnSpPr>
            <a:cxnSpLocks/>
          </p:cNvCxnSpPr>
          <p:nvPr/>
        </p:nvCxnSpPr>
        <p:spPr bwMode="auto">
          <a:xfrm>
            <a:off x="9144328" y="3486518"/>
            <a:ext cx="365760" cy="0"/>
          </a:xfrm>
          <a:prstGeom prst="straightConnector1">
            <a:avLst/>
          </a:prstGeom>
          <a:noFill/>
          <a:ln w="28575" cap="flat" cmpd="sng" algn="ctr">
            <a:solidFill>
              <a:schemeClr val="bg1"/>
            </a:solidFill>
            <a:prstDash val="solid"/>
            <a:round/>
            <a:headEnd type="none" w="med" len="med"/>
            <a:tailEnd type="triangle"/>
          </a:ln>
          <a:effectLst/>
        </p:spPr>
      </p:cxnSp>
      <p:sp>
        <p:nvSpPr>
          <p:cNvPr id="29" name="TextBox 28">
            <a:extLst>
              <a:ext uri="{FF2B5EF4-FFF2-40B4-BE49-F238E27FC236}">
                <a16:creationId xmlns:a16="http://schemas.microsoft.com/office/drawing/2014/main" id="{C96602B3-29BA-87F2-4BB8-D09AE5A0BB39}"/>
              </a:ext>
            </a:extLst>
          </p:cNvPr>
          <p:cNvSpPr txBox="1"/>
          <p:nvPr/>
        </p:nvSpPr>
        <p:spPr bwMode="auto">
          <a:xfrm>
            <a:off x="9530041" y="2692808"/>
            <a:ext cx="2414427"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5-site bladder biopsy</a:t>
            </a:r>
          </a:p>
          <a:p>
            <a:pPr algn="l">
              <a:lnSpc>
                <a:spcPct val="100000"/>
              </a:lnSpc>
              <a:spcBef>
                <a:spcPct val="50000"/>
              </a:spcBef>
              <a:spcAft>
                <a:spcPct val="0"/>
              </a:spcAft>
              <a:buClrTx/>
              <a:buFontTx/>
              <a:buNone/>
            </a:pPr>
            <a:r>
              <a:rPr lang="en-US" b="0" i="1" dirty="0">
                <a:solidFill>
                  <a:schemeClr val="bg1"/>
                </a:solidFill>
                <a:latin typeface="Calibri" panose="020F0502020204030204" pitchFamily="34" charset="0"/>
              </a:rPr>
              <a:t>Patients without high-grade recurrence could continue tx at their physician’s discretion </a:t>
            </a:r>
          </a:p>
        </p:txBody>
      </p:sp>
      <p:cxnSp>
        <p:nvCxnSpPr>
          <p:cNvPr id="31" name="Straight Arrow Connector 30">
            <a:extLst>
              <a:ext uri="{FF2B5EF4-FFF2-40B4-BE49-F238E27FC236}">
                <a16:creationId xmlns:a16="http://schemas.microsoft.com/office/drawing/2014/main" id="{8F3E36B1-925E-0712-3043-9D84334C3BC4}"/>
              </a:ext>
            </a:extLst>
          </p:cNvPr>
          <p:cNvCxnSpPr/>
          <p:nvPr/>
        </p:nvCxnSpPr>
        <p:spPr bwMode="auto">
          <a:xfrm>
            <a:off x="9055361" y="2446313"/>
            <a:ext cx="0" cy="365760"/>
          </a:xfrm>
          <a:prstGeom prst="straightConnector1">
            <a:avLst/>
          </a:prstGeom>
          <a:noFill/>
          <a:ln w="28575" cap="flat" cmpd="sng" algn="ctr">
            <a:solidFill>
              <a:schemeClr val="bg1"/>
            </a:solidFill>
            <a:prstDash val="solid"/>
            <a:round/>
            <a:headEnd type="none" w="med" len="med"/>
            <a:tailEnd type="triangle"/>
          </a:ln>
          <a:effectLst/>
        </p:spPr>
      </p:cxnSp>
      <p:sp>
        <p:nvSpPr>
          <p:cNvPr id="32" name="TextBox 31">
            <a:extLst>
              <a:ext uri="{FF2B5EF4-FFF2-40B4-BE49-F238E27FC236}">
                <a16:creationId xmlns:a16="http://schemas.microsoft.com/office/drawing/2014/main" id="{F4B3797D-3661-02F4-DDE0-80B3F7BA37CE}"/>
              </a:ext>
            </a:extLst>
          </p:cNvPr>
          <p:cNvSpPr txBox="1"/>
          <p:nvPr/>
        </p:nvSpPr>
        <p:spPr bwMode="auto">
          <a:xfrm>
            <a:off x="8660060" y="2028910"/>
            <a:ext cx="7906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12 Mo</a:t>
            </a:r>
          </a:p>
        </p:txBody>
      </p:sp>
    </p:spTree>
    <p:extLst>
      <p:ext uri="{BB962C8B-B14F-4D97-AF65-F5344CB8AC3E}">
        <p14:creationId xmlns:p14="http://schemas.microsoft.com/office/powerpoint/2010/main" val="291172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D01F35-21B9-ADF7-BC32-0BCD99C2EDAA}"/>
              </a:ext>
            </a:extLst>
          </p:cNvPr>
          <p:cNvSpPr>
            <a:spLocks noGrp="1"/>
          </p:cNvSpPr>
          <p:nvPr>
            <p:ph type="title"/>
          </p:nvPr>
        </p:nvSpPr>
        <p:spPr/>
        <p:txBody>
          <a:bodyPr/>
          <a:lstStyle/>
          <a:p>
            <a:r>
              <a:rPr lang="en-US" dirty="0"/>
              <a:t>CS-003: Primary Endpoint: CR in CIS ± Ta/T1 Cohort </a:t>
            </a:r>
          </a:p>
        </p:txBody>
      </p:sp>
      <p:sp>
        <p:nvSpPr>
          <p:cNvPr id="8" name="AutoShape 6" descr="https://usc-powerpoint.officeapps.live.com/pods/GetClipboardImage.ashx?Id=5df8f42b-5d81-4991-bf2f-3eebbfd71711&amp;DC=PUS10&amp;pkey=48d9c9fb-d873-4171-8e2f-1999c9219ca2&amp;wdwaccluster=PUS10"/>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6" name="Group 32">
            <a:extLst>
              <a:ext uri="{FF2B5EF4-FFF2-40B4-BE49-F238E27FC236}">
                <a16:creationId xmlns:a16="http://schemas.microsoft.com/office/drawing/2014/main" id="{D4316231-3FBE-C2E3-D232-23670D255C06}"/>
              </a:ext>
            </a:extLst>
          </p:cNvPr>
          <p:cNvGraphicFramePr>
            <a:graphicFrameLocks noGrp="1"/>
          </p:cNvGraphicFramePr>
          <p:nvPr>
            <p:extLst>
              <p:ext uri="{D42A27DB-BD31-4B8C-83A1-F6EECF244321}">
                <p14:modId xmlns:p14="http://schemas.microsoft.com/office/powerpoint/2010/main" val="1488568844"/>
              </p:ext>
            </p:extLst>
          </p:nvPr>
        </p:nvGraphicFramePr>
        <p:xfrm>
          <a:off x="726484" y="1600201"/>
          <a:ext cx="10779715" cy="2682336"/>
        </p:xfrm>
        <a:graphic>
          <a:graphicData uri="http://schemas.openxmlformats.org/drawingml/2006/table">
            <a:tbl>
              <a:tblPr/>
              <a:tblGrid>
                <a:gridCol w="3623553">
                  <a:extLst>
                    <a:ext uri="{9D8B030D-6E8A-4147-A177-3AD203B41FA5}">
                      <a16:colId xmlns:a16="http://schemas.microsoft.com/office/drawing/2014/main" val="20000"/>
                    </a:ext>
                  </a:extLst>
                </a:gridCol>
                <a:gridCol w="3548779">
                  <a:extLst>
                    <a:ext uri="{9D8B030D-6E8A-4147-A177-3AD203B41FA5}">
                      <a16:colId xmlns:a16="http://schemas.microsoft.com/office/drawing/2014/main" val="20001"/>
                    </a:ext>
                  </a:extLst>
                </a:gridCol>
                <a:gridCol w="3607383">
                  <a:extLst>
                    <a:ext uri="{9D8B030D-6E8A-4147-A177-3AD203B41FA5}">
                      <a16:colId xmlns:a16="http://schemas.microsoft.com/office/drawing/2014/main" val="20002"/>
                    </a:ext>
                  </a:extLst>
                </a:gridCol>
              </a:tblGrid>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Patients Who Achieved CR, </a:t>
                      </a:r>
                      <a:br>
                        <a:rPr kumimoji="0" lang="en-US" sz="2000" b="1" i="0" u="none" strike="noStrike" cap="none" normalizeH="0" baseline="0" dirty="0">
                          <a:ln>
                            <a:noFill/>
                          </a:ln>
                          <a:solidFill>
                            <a:schemeClr val="tx1"/>
                          </a:solidFill>
                          <a:effectLst/>
                          <a:latin typeface="Calibri" panose="020F0502020204030204" pitchFamily="34" charset="0"/>
                        </a:rPr>
                      </a:br>
                      <a:r>
                        <a:rPr kumimoji="0" lang="en-US" sz="2000" b="1" i="0" u="none" strike="noStrike" cap="none" normalizeH="0" baseline="0" dirty="0">
                          <a:ln>
                            <a:noFill/>
                          </a:ln>
                          <a:solidFill>
                            <a:schemeClr val="tx1"/>
                          </a:solidFill>
                          <a:effectLst/>
                          <a:latin typeface="Calibri" panose="020F0502020204030204" pitchFamily="34" charset="0"/>
                        </a:rPr>
                        <a:t>n (%)</a:t>
                      </a:r>
                    </a:p>
                  </a:txBody>
                  <a:tcPr marL="121881" marR="121881" marT="45728" marB="45728" anchor="ctr" horzOverflow="overflow">
                    <a:lnL w="57150" cap="flat" cmpd="sng" algn="ctr">
                      <a:no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CIS ± Ta/T1 </a:t>
                      </a:r>
                    </a:p>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2000" b="1" i="0" u="none" strike="noStrike" cap="none" normalizeH="0" baseline="0" dirty="0">
                          <a:ln>
                            <a:noFill/>
                          </a:ln>
                          <a:solidFill>
                            <a:schemeClr val="tx1"/>
                          </a:solidFill>
                          <a:effectLst/>
                          <a:latin typeface="Calibri" panose="020F0502020204030204" pitchFamily="34" charset="0"/>
                        </a:rPr>
                        <a:t>(N = 103)</a:t>
                      </a:r>
                    </a:p>
                  </a:txBody>
                  <a:tcPr marL="121881" marR="121881" marT="45728" marB="45728" anchor="ctr" horzOverflow="overflow">
                    <a:lnL w="57150" cap="flat" cmpd="sng" algn="ctr">
                      <a:solidFill>
                        <a:schemeClr val="accent1"/>
                      </a:solidFill>
                      <a:prstDash val="solid"/>
                      <a:round/>
                      <a:headEnd type="none" w="med" len="med"/>
                      <a:tailEnd type="none" w="med" len="med"/>
                    </a:lnL>
                    <a:lnR w="57150" cap="flat" cmpd="sng" algn="ctr">
                      <a:solidFill>
                        <a:schemeClr val="accent1"/>
                      </a:solidFill>
                      <a:prstDash val="solid"/>
                      <a:round/>
                      <a:headEnd type="none" w="med" len="med"/>
                      <a:tailEnd type="none" w="med" len="med"/>
                    </a:lnR>
                    <a:lnT w="57150" cap="flat" cmpd="sng" algn="ctr">
                      <a:solidFill>
                        <a:schemeClr val="accent1"/>
                      </a:solidFill>
                      <a:prstDash val="solid"/>
                      <a:round/>
                      <a:headEnd type="none" w="med" len="med"/>
                      <a:tailEnd type="none" w="med" len="med"/>
                    </a:lnT>
                    <a:lnB w="57150" cap="flat" cmpd="sng" algn="ctr">
                      <a:solidFill>
                        <a:schemeClr val="accent1"/>
                      </a:solidFill>
                      <a:prstDash val="solid"/>
                      <a:round/>
                      <a:headEnd type="none" w="med" len="med"/>
                      <a:tailEnd type="none" w="med" len="med"/>
                    </a:lnB>
                    <a:lnTlToBr>
                      <a:noFill/>
                    </a:lnTlToBr>
                    <a:lnBlToTr>
                      <a:noFill/>
                    </a:lnBlToTr>
                    <a:solidFill>
                      <a:srgbClr val="E1471D"/>
                    </a:solidFill>
                  </a:tcPr>
                </a:tc>
                <a:tc>
                  <a:txBody>
                    <a:bodyPr/>
                    <a:lstStyle/>
                    <a:p>
                      <a:pPr marL="0" marR="0" lvl="0" indent="0" algn="ctr" defTabSz="914400" rtl="0" eaLnBrk="1" fontAlgn="base" latinLnBrk="0" hangingPunct="1">
                        <a:lnSpc>
                          <a:spcPct val="100000"/>
                        </a:lnSpc>
                        <a:spcBef>
                          <a:spcPct val="0"/>
                        </a:spcBef>
                        <a:spcAft>
                          <a:spcPct val="25000"/>
                        </a:spcAft>
                        <a:buClrTx/>
                        <a:buSzTx/>
                        <a:buFontTx/>
                        <a:buNone/>
                        <a:tabLst/>
                      </a:pPr>
                      <a:r>
                        <a:rPr kumimoji="0" lang="en-US" sz="2000" b="1" i="0" u="none" strike="noStrike" cap="none" normalizeH="0" baseline="0" dirty="0">
                          <a:ln>
                            <a:noFill/>
                          </a:ln>
                          <a:solidFill>
                            <a:schemeClr val="tx1"/>
                          </a:solidFill>
                          <a:effectLst/>
                          <a:latin typeface="Calibri" panose="020F0502020204030204" pitchFamily="34" charset="0"/>
                        </a:rPr>
                        <a:t>% of CR (n = 55)</a:t>
                      </a:r>
                    </a:p>
                  </a:txBody>
                  <a:tcPr marL="121881" marR="121881" marT="45728" marB="45728" anchor="ctr" horzOverflow="overflow">
                    <a:lnL w="57150" cap="flat" cmpd="sng" algn="ctr">
                      <a:solidFill>
                        <a:schemeClr val="accent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During Mo 0-3 </a:t>
                      </a:r>
                    </a:p>
                  </a:txBody>
                  <a:tcPr marL="121881" marR="121881" marT="45728" marB="45728"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55 (53.4)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100</a:t>
                      </a:r>
                    </a:p>
                  </a:txBody>
                  <a:tcPr marL="121881" marR="121881" marT="45728" marB="45728" anchor="ct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0">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During Mo 4-6</a:t>
                      </a:r>
                    </a:p>
                  </a:txBody>
                  <a:tcPr marL="121881" marR="121881" marT="45728" marB="45728"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During Mo 7-9</a:t>
                      </a:r>
                    </a:p>
                  </a:txBody>
                  <a:tcPr marL="121881" marR="121881" marT="45728" marB="45728"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During Mo 10-12</a:t>
                      </a:r>
                    </a:p>
                  </a:txBody>
                  <a:tcPr marL="121881" marR="121881" marT="45728" marB="45728"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0</a:t>
                      </a:r>
                    </a:p>
                  </a:txBody>
                  <a:tcPr marL="121881" marR="121881" marT="45728" marB="45728" anchor="ct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Total</a:t>
                      </a:r>
                    </a:p>
                  </a:txBody>
                  <a:tcPr marL="121881" marR="121881" marT="45728" marB="45728"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2000" b="0" i="0" u="none" strike="noStrike" cap="none" normalizeH="0" baseline="0" dirty="0">
                          <a:ln>
                            <a:noFill/>
                          </a:ln>
                          <a:solidFill>
                            <a:schemeClr val="bg2">
                              <a:lumMod val="10000"/>
                            </a:schemeClr>
                          </a:solidFill>
                          <a:effectLst/>
                          <a:latin typeface="Calibri" panose="020F0502020204030204" pitchFamily="34" charset="0"/>
                        </a:rPr>
                        <a:t>55 (53.4)</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2000" b="0" i="0" u="none" strike="noStrike" cap="none" normalizeH="0" baseline="0" dirty="0">
                          <a:ln>
                            <a:noFill/>
                          </a:ln>
                          <a:solidFill>
                            <a:schemeClr val="bg2">
                              <a:lumMod val="10000"/>
                            </a:schemeClr>
                          </a:solidFill>
                          <a:effectLst/>
                          <a:latin typeface="Calibri" panose="020F0502020204030204" pitchFamily="34" charset="0"/>
                        </a:rPr>
                        <a:t>--</a:t>
                      </a:r>
                    </a:p>
                  </a:txBody>
                  <a:tcPr marL="121881" marR="121881" marT="45728" marB="45728" anchor="ctr" horzOverflow="overflow">
                    <a:lnL w="12700" cap="flat" cmpd="sng" algn="ctr">
                      <a:noFill/>
                      <a:prstDash val="solid"/>
                      <a:round/>
                      <a:headEnd type="none" w="med" len="med"/>
                      <a:tailEnd type="none" w="med" len="me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58631762"/>
                  </a:ext>
                </a:extLst>
              </a:tr>
            </a:tbl>
          </a:graphicData>
        </a:graphic>
      </p:graphicFrame>
      <p:sp>
        <p:nvSpPr>
          <p:cNvPr id="16" name="Text Box 11">
            <a:extLst>
              <a:ext uri="{FF2B5EF4-FFF2-40B4-BE49-F238E27FC236}">
                <a16:creationId xmlns:a16="http://schemas.microsoft.com/office/drawing/2014/main" id="{438989A9-A4B0-C3A4-91B0-54E664B8704B}"/>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1200" b="0" dirty="0">
                <a:solidFill>
                  <a:schemeClr val="bg2"/>
                </a:solidFill>
                <a:latin typeface="Calibri" panose="020F0502020204030204" pitchFamily="34" charset="0"/>
              </a:rPr>
              <a:t>Boorjian. Lancet Oncol. 2021;22:107.</a:t>
            </a:r>
          </a:p>
        </p:txBody>
      </p:sp>
    </p:spTree>
    <p:extLst>
      <p:ext uri="{BB962C8B-B14F-4D97-AF65-F5344CB8AC3E}">
        <p14:creationId xmlns:p14="http://schemas.microsoft.com/office/powerpoint/2010/main" val="319357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CC69C-BD08-342E-9BA4-72604DE4D051}"/>
              </a:ext>
            </a:extLst>
          </p:cNvPr>
          <p:cNvSpPr>
            <a:spLocks noGrp="1"/>
          </p:cNvSpPr>
          <p:nvPr>
            <p:ph type="title"/>
          </p:nvPr>
        </p:nvSpPr>
        <p:spPr/>
        <p:txBody>
          <a:bodyPr/>
          <a:lstStyle/>
          <a:p>
            <a:r>
              <a:rPr lang="en-US" kern="0" dirty="0"/>
              <a:t>CS-003: </a:t>
            </a:r>
            <a:r>
              <a:rPr lang="en-US" dirty="0"/>
              <a:t>Durability of Response </a:t>
            </a:r>
          </a:p>
        </p:txBody>
      </p:sp>
      <p:sp>
        <p:nvSpPr>
          <p:cNvPr id="5" name="Text Box 11">
            <a:extLst>
              <a:ext uri="{FF2B5EF4-FFF2-40B4-BE49-F238E27FC236}">
                <a16:creationId xmlns:a16="http://schemas.microsoft.com/office/drawing/2014/main" id="{5882DF1F-012B-4435-82DA-B40212A4BCD9}"/>
              </a:ext>
            </a:extLst>
          </p:cNvPr>
          <p:cNvSpPr txBox="1">
            <a:spLocks noChangeArrowheads="1"/>
          </p:cNvSpPr>
          <p:nvPr/>
        </p:nvSpPr>
        <p:spPr bwMode="auto">
          <a:xfrm>
            <a:off x="414339" y="64114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Boorjian. Lancet Oncol. 2021;22:107.</a:t>
            </a:r>
          </a:p>
        </p:txBody>
      </p:sp>
      <p:sp>
        <p:nvSpPr>
          <p:cNvPr id="20" name="Rectangle: Rounded Corners 19">
            <a:extLst>
              <a:ext uri="{FF2B5EF4-FFF2-40B4-BE49-F238E27FC236}">
                <a16:creationId xmlns:a16="http://schemas.microsoft.com/office/drawing/2014/main" id="{89CD64A7-7528-F469-CAA5-9DF31C1A63AB}"/>
              </a:ext>
            </a:extLst>
          </p:cNvPr>
          <p:cNvSpPr/>
          <p:nvPr/>
        </p:nvSpPr>
        <p:spPr bwMode="auto">
          <a:xfrm>
            <a:off x="2844729" y="6091397"/>
            <a:ext cx="6462369" cy="338554"/>
          </a:xfrm>
          <a:prstGeom prst="roundRect">
            <a:avLst/>
          </a:prstGeom>
          <a:solidFill>
            <a:schemeClr val="tx2"/>
          </a:solidFill>
          <a:ln w="0">
            <a:solidFill>
              <a:schemeClr val="tx2"/>
            </a:solidFill>
            <a:miter lim="800000"/>
            <a:headEnd/>
            <a:tailEnd/>
          </a:ln>
        </p:spPr>
        <p:txBody>
          <a:bodyPr rtlCol="0"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mn-ea"/>
                <a:cs typeface="Arial" panose="020B0604020202020204" pitchFamily="34" charset="0"/>
              </a:rPr>
              <a:t>74% of patients in efficacy-evaluable population (n = 151) were free of cystectomy</a:t>
            </a:r>
          </a:p>
        </p:txBody>
      </p:sp>
      <p:sp>
        <p:nvSpPr>
          <p:cNvPr id="8" name="TextBox 7">
            <a:extLst>
              <a:ext uri="{FF2B5EF4-FFF2-40B4-BE49-F238E27FC236}">
                <a16:creationId xmlns:a16="http://schemas.microsoft.com/office/drawing/2014/main" id="{723AB7D4-4D91-CF39-A643-A9A2CB817898}"/>
              </a:ext>
            </a:extLst>
          </p:cNvPr>
          <p:cNvSpPr txBox="1"/>
          <p:nvPr/>
        </p:nvSpPr>
        <p:spPr bwMode="auto">
          <a:xfrm>
            <a:off x="6794921" y="1616042"/>
            <a:ext cx="37101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Rate in Patients With CR at 3 Mo (Ta/T1)</a:t>
            </a:r>
          </a:p>
        </p:txBody>
      </p:sp>
      <p:sp>
        <p:nvSpPr>
          <p:cNvPr id="17" name="Rectangle: Rounded Corners 16">
            <a:extLst>
              <a:ext uri="{FF2B5EF4-FFF2-40B4-BE49-F238E27FC236}">
                <a16:creationId xmlns:a16="http://schemas.microsoft.com/office/drawing/2014/main" id="{181A8900-3B96-7C67-C5A1-44ED37DE6BCD}"/>
              </a:ext>
            </a:extLst>
          </p:cNvPr>
          <p:cNvSpPr/>
          <p:nvPr/>
        </p:nvSpPr>
        <p:spPr bwMode="auto">
          <a:xfrm>
            <a:off x="7817427" y="1277737"/>
            <a:ext cx="1665170" cy="346509"/>
          </a:xfrm>
          <a:prstGeom prst="roundRect">
            <a:avLst/>
          </a:prstGeom>
          <a:solidFill>
            <a:schemeClr val="tx2"/>
          </a:solidFill>
          <a:ln w="0">
            <a:solidFill>
              <a:schemeClr val="tx2"/>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Ta/T1 Cohort </a:t>
            </a:r>
          </a:p>
        </p:txBody>
      </p:sp>
      <p:sp>
        <p:nvSpPr>
          <p:cNvPr id="62" name="TextBox 61">
            <a:extLst>
              <a:ext uri="{FF2B5EF4-FFF2-40B4-BE49-F238E27FC236}">
                <a16:creationId xmlns:a16="http://schemas.microsoft.com/office/drawing/2014/main" id="{8FBF3910-A797-F85E-BF51-04838E9463C3}"/>
              </a:ext>
            </a:extLst>
          </p:cNvPr>
          <p:cNvSpPr txBox="1"/>
          <p:nvPr/>
        </p:nvSpPr>
        <p:spPr bwMode="auto">
          <a:xfrm rot="16200000">
            <a:off x="5825680" y="2429210"/>
            <a:ext cx="1332185" cy="276999"/>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a:t>
            </a:r>
          </a:p>
        </p:txBody>
      </p:sp>
      <p:grpSp>
        <p:nvGrpSpPr>
          <p:cNvPr id="1024" name="Group 1023">
            <a:extLst>
              <a:ext uri="{FF2B5EF4-FFF2-40B4-BE49-F238E27FC236}">
                <a16:creationId xmlns:a16="http://schemas.microsoft.com/office/drawing/2014/main" id="{47C95FCC-4E4E-936F-7A8A-CE45D5E41491}"/>
              </a:ext>
            </a:extLst>
          </p:cNvPr>
          <p:cNvGrpSpPr/>
          <p:nvPr/>
        </p:nvGrpSpPr>
        <p:grpSpPr>
          <a:xfrm>
            <a:off x="6943934" y="2133208"/>
            <a:ext cx="63500" cy="993775"/>
            <a:chOff x="1479550" y="2228850"/>
            <a:chExt cx="63500" cy="993775"/>
          </a:xfrm>
        </p:grpSpPr>
        <p:cxnSp>
          <p:nvCxnSpPr>
            <p:cNvPr id="1025" name="Straight Connector 1024">
              <a:extLst>
                <a:ext uri="{FF2B5EF4-FFF2-40B4-BE49-F238E27FC236}">
                  <a16:creationId xmlns:a16="http://schemas.microsoft.com/office/drawing/2014/main" id="{DC652B6F-7F0E-B699-2E03-3900255DDEDF}"/>
                </a:ext>
              </a:extLst>
            </p:cNvPr>
            <p:cNvCxnSpPr>
              <a:cxnSpLocks/>
            </p:cNvCxnSpPr>
            <p:nvPr/>
          </p:nvCxnSpPr>
          <p:spPr bwMode="auto">
            <a:xfrm>
              <a:off x="1479550" y="222885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27" name="Straight Connector 1026">
              <a:extLst>
                <a:ext uri="{FF2B5EF4-FFF2-40B4-BE49-F238E27FC236}">
                  <a16:creationId xmlns:a16="http://schemas.microsoft.com/office/drawing/2014/main" id="{FDCF7EE9-7B62-2DD3-64EF-1802AB31F2AB}"/>
                </a:ext>
              </a:extLst>
            </p:cNvPr>
            <p:cNvCxnSpPr>
              <a:cxnSpLocks/>
            </p:cNvCxnSpPr>
            <p:nvPr/>
          </p:nvCxnSpPr>
          <p:spPr bwMode="auto">
            <a:xfrm>
              <a:off x="1479550" y="2427605"/>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28" name="Straight Connector 1027">
              <a:extLst>
                <a:ext uri="{FF2B5EF4-FFF2-40B4-BE49-F238E27FC236}">
                  <a16:creationId xmlns:a16="http://schemas.microsoft.com/office/drawing/2014/main" id="{2F52A2B7-9D18-99B1-22AA-63B74FF451D9}"/>
                </a:ext>
              </a:extLst>
            </p:cNvPr>
            <p:cNvCxnSpPr>
              <a:cxnSpLocks/>
            </p:cNvCxnSpPr>
            <p:nvPr/>
          </p:nvCxnSpPr>
          <p:spPr bwMode="auto">
            <a:xfrm>
              <a:off x="1479550" y="262636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29" name="Straight Connector 1028">
              <a:extLst>
                <a:ext uri="{FF2B5EF4-FFF2-40B4-BE49-F238E27FC236}">
                  <a16:creationId xmlns:a16="http://schemas.microsoft.com/office/drawing/2014/main" id="{1791CDFE-0E84-7C6F-42C1-954889DE953B}"/>
                </a:ext>
              </a:extLst>
            </p:cNvPr>
            <p:cNvCxnSpPr>
              <a:cxnSpLocks/>
            </p:cNvCxnSpPr>
            <p:nvPr/>
          </p:nvCxnSpPr>
          <p:spPr bwMode="auto">
            <a:xfrm>
              <a:off x="1479550" y="2825115"/>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30" name="Straight Connector 1029">
              <a:extLst>
                <a:ext uri="{FF2B5EF4-FFF2-40B4-BE49-F238E27FC236}">
                  <a16:creationId xmlns:a16="http://schemas.microsoft.com/office/drawing/2014/main" id="{E4C584C1-B5DD-9529-0973-9E717574C811}"/>
                </a:ext>
              </a:extLst>
            </p:cNvPr>
            <p:cNvCxnSpPr>
              <a:cxnSpLocks/>
            </p:cNvCxnSpPr>
            <p:nvPr/>
          </p:nvCxnSpPr>
          <p:spPr bwMode="auto">
            <a:xfrm>
              <a:off x="1479550" y="302387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62B0B1A2-DED4-CBEC-8366-F836EE76D732}"/>
                </a:ext>
              </a:extLst>
            </p:cNvPr>
            <p:cNvCxnSpPr>
              <a:cxnSpLocks/>
            </p:cNvCxnSpPr>
            <p:nvPr/>
          </p:nvCxnSpPr>
          <p:spPr bwMode="auto">
            <a:xfrm>
              <a:off x="1479550" y="3222625"/>
              <a:ext cx="6350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032" name="Group 1031">
            <a:extLst>
              <a:ext uri="{FF2B5EF4-FFF2-40B4-BE49-F238E27FC236}">
                <a16:creationId xmlns:a16="http://schemas.microsoft.com/office/drawing/2014/main" id="{EF310960-E5AD-FC80-6356-48D045D0AA4D}"/>
              </a:ext>
            </a:extLst>
          </p:cNvPr>
          <p:cNvGrpSpPr/>
          <p:nvPr/>
        </p:nvGrpSpPr>
        <p:grpSpPr>
          <a:xfrm>
            <a:off x="6994734" y="3115592"/>
            <a:ext cx="3346704" cy="63500"/>
            <a:chOff x="1577975" y="3258859"/>
            <a:chExt cx="2706624" cy="63500"/>
          </a:xfrm>
        </p:grpSpPr>
        <p:cxnSp>
          <p:nvCxnSpPr>
            <p:cNvPr id="1033" name="Straight Connector 1032">
              <a:extLst>
                <a:ext uri="{FF2B5EF4-FFF2-40B4-BE49-F238E27FC236}">
                  <a16:creationId xmlns:a16="http://schemas.microsoft.com/office/drawing/2014/main" id="{8539815B-20E3-0AC2-3568-E76E8D0F7368}"/>
                </a:ext>
              </a:extLst>
            </p:cNvPr>
            <p:cNvCxnSpPr>
              <a:cxnSpLocks/>
            </p:cNvCxnSpPr>
            <p:nvPr/>
          </p:nvCxnSpPr>
          <p:spPr bwMode="auto">
            <a:xfrm rot="16200000">
              <a:off x="1546225"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D445BAA6-274F-C5A6-02F9-D3D2A8E1D16F}"/>
                </a:ext>
              </a:extLst>
            </p:cNvPr>
            <p:cNvCxnSpPr>
              <a:cxnSpLocks/>
            </p:cNvCxnSpPr>
            <p:nvPr/>
          </p:nvCxnSpPr>
          <p:spPr bwMode="auto">
            <a:xfrm rot="16200000">
              <a:off x="2222881"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35" name="Straight Connector 1034">
              <a:extLst>
                <a:ext uri="{FF2B5EF4-FFF2-40B4-BE49-F238E27FC236}">
                  <a16:creationId xmlns:a16="http://schemas.microsoft.com/office/drawing/2014/main" id="{7B531CA4-A7D5-36D5-97EC-E24D0E64BE81}"/>
                </a:ext>
              </a:extLst>
            </p:cNvPr>
            <p:cNvCxnSpPr>
              <a:cxnSpLocks/>
            </p:cNvCxnSpPr>
            <p:nvPr/>
          </p:nvCxnSpPr>
          <p:spPr bwMode="auto">
            <a:xfrm rot="16200000">
              <a:off x="2899537"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36" name="Straight Connector 1035">
              <a:extLst>
                <a:ext uri="{FF2B5EF4-FFF2-40B4-BE49-F238E27FC236}">
                  <a16:creationId xmlns:a16="http://schemas.microsoft.com/office/drawing/2014/main" id="{A6F2E954-E355-80F6-FEB8-26F646935825}"/>
                </a:ext>
              </a:extLst>
            </p:cNvPr>
            <p:cNvCxnSpPr>
              <a:cxnSpLocks/>
            </p:cNvCxnSpPr>
            <p:nvPr/>
          </p:nvCxnSpPr>
          <p:spPr bwMode="auto">
            <a:xfrm rot="16200000">
              <a:off x="3576193"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37" name="Straight Connector 1036">
              <a:extLst>
                <a:ext uri="{FF2B5EF4-FFF2-40B4-BE49-F238E27FC236}">
                  <a16:creationId xmlns:a16="http://schemas.microsoft.com/office/drawing/2014/main" id="{33738210-AE5D-0FA0-F02A-90338BD4FBD2}"/>
                </a:ext>
              </a:extLst>
            </p:cNvPr>
            <p:cNvCxnSpPr>
              <a:cxnSpLocks/>
            </p:cNvCxnSpPr>
            <p:nvPr/>
          </p:nvCxnSpPr>
          <p:spPr bwMode="auto">
            <a:xfrm rot="16200000">
              <a:off x="4252849" y="3290609"/>
              <a:ext cx="63500" cy="0"/>
            </a:xfrm>
            <a:prstGeom prst="line">
              <a:avLst/>
            </a:prstGeom>
            <a:noFill/>
            <a:ln w="28575" cap="flat" cmpd="sng" algn="ctr">
              <a:solidFill>
                <a:schemeClr val="bg1"/>
              </a:solidFill>
              <a:prstDash val="solid"/>
              <a:round/>
              <a:headEnd type="none" w="med" len="med"/>
              <a:tailEnd type="none" w="med" len="med"/>
            </a:ln>
            <a:effectLst/>
          </p:spPr>
        </p:cxnSp>
      </p:grpSp>
      <p:sp>
        <p:nvSpPr>
          <p:cNvPr id="1038" name="TextBox 1037">
            <a:extLst>
              <a:ext uri="{FF2B5EF4-FFF2-40B4-BE49-F238E27FC236}">
                <a16:creationId xmlns:a16="http://schemas.microsoft.com/office/drawing/2014/main" id="{57BAF02E-21B9-58D1-129F-476828777E0B}"/>
              </a:ext>
            </a:extLst>
          </p:cNvPr>
          <p:cNvSpPr txBox="1"/>
          <p:nvPr/>
        </p:nvSpPr>
        <p:spPr bwMode="auto">
          <a:xfrm>
            <a:off x="7026697" y="3101026"/>
            <a:ext cx="79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3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35</a:t>
            </a:r>
          </a:p>
        </p:txBody>
      </p:sp>
      <p:sp>
        <p:nvSpPr>
          <p:cNvPr id="1039" name="TextBox 1038">
            <a:extLst>
              <a:ext uri="{FF2B5EF4-FFF2-40B4-BE49-F238E27FC236}">
                <a16:creationId xmlns:a16="http://schemas.microsoft.com/office/drawing/2014/main" id="{2519387C-90D8-6F82-C848-87B7570D839B}"/>
              </a:ext>
            </a:extLst>
          </p:cNvPr>
          <p:cNvSpPr txBox="1"/>
          <p:nvPr/>
        </p:nvSpPr>
        <p:spPr bwMode="auto">
          <a:xfrm>
            <a:off x="7850812" y="3101026"/>
            <a:ext cx="79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6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30</a:t>
            </a:r>
          </a:p>
        </p:txBody>
      </p:sp>
      <p:sp>
        <p:nvSpPr>
          <p:cNvPr id="1040" name="TextBox 1039">
            <a:extLst>
              <a:ext uri="{FF2B5EF4-FFF2-40B4-BE49-F238E27FC236}">
                <a16:creationId xmlns:a16="http://schemas.microsoft.com/office/drawing/2014/main" id="{B72EF58A-9F1D-0AA5-E60E-10FA8073E5D1}"/>
              </a:ext>
            </a:extLst>
          </p:cNvPr>
          <p:cNvSpPr txBox="1"/>
          <p:nvPr/>
        </p:nvSpPr>
        <p:spPr bwMode="auto">
          <a:xfrm>
            <a:off x="8689506" y="3101026"/>
            <a:ext cx="79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9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28</a:t>
            </a:r>
          </a:p>
        </p:txBody>
      </p:sp>
      <p:sp>
        <p:nvSpPr>
          <p:cNvPr id="1041" name="TextBox 1040">
            <a:extLst>
              <a:ext uri="{FF2B5EF4-FFF2-40B4-BE49-F238E27FC236}">
                <a16:creationId xmlns:a16="http://schemas.microsoft.com/office/drawing/2014/main" id="{FEDC7376-2951-292F-B47A-D3E24E4B9366}"/>
              </a:ext>
            </a:extLst>
          </p:cNvPr>
          <p:cNvSpPr txBox="1"/>
          <p:nvPr/>
        </p:nvSpPr>
        <p:spPr bwMode="auto">
          <a:xfrm>
            <a:off x="9487047" y="3101026"/>
            <a:ext cx="874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12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21</a:t>
            </a:r>
            <a:endParaRPr lang="en-US" sz="1200" baseline="30000" dirty="0">
              <a:solidFill>
                <a:schemeClr val="bg1"/>
              </a:solidFill>
              <a:latin typeface="Calibri" panose="020F0502020204030204" pitchFamily="34" charset="0"/>
            </a:endParaRPr>
          </a:p>
        </p:txBody>
      </p:sp>
      <p:grpSp>
        <p:nvGrpSpPr>
          <p:cNvPr id="1042" name="Group 1041">
            <a:extLst>
              <a:ext uri="{FF2B5EF4-FFF2-40B4-BE49-F238E27FC236}">
                <a16:creationId xmlns:a16="http://schemas.microsoft.com/office/drawing/2014/main" id="{87578986-7D44-4280-169C-9E6D0CFDD294}"/>
              </a:ext>
            </a:extLst>
          </p:cNvPr>
          <p:cNvGrpSpPr/>
          <p:nvPr/>
        </p:nvGrpSpPr>
        <p:grpSpPr>
          <a:xfrm>
            <a:off x="6522748" y="1994498"/>
            <a:ext cx="420308" cy="1270884"/>
            <a:chOff x="1105989" y="2090140"/>
            <a:chExt cx="420308" cy="1270884"/>
          </a:xfrm>
        </p:grpSpPr>
        <p:sp>
          <p:nvSpPr>
            <p:cNvPr id="1043" name="TextBox 1042">
              <a:extLst>
                <a:ext uri="{FF2B5EF4-FFF2-40B4-BE49-F238E27FC236}">
                  <a16:creationId xmlns:a16="http://schemas.microsoft.com/office/drawing/2014/main" id="{781A8056-9A8F-5037-CDE0-19E41624B75C}"/>
                </a:ext>
              </a:extLst>
            </p:cNvPr>
            <p:cNvSpPr txBox="1"/>
            <p:nvPr/>
          </p:nvSpPr>
          <p:spPr bwMode="auto">
            <a:xfrm>
              <a:off x="1105989" y="2090140"/>
              <a:ext cx="420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044" name="TextBox 1043">
              <a:extLst>
                <a:ext uri="{FF2B5EF4-FFF2-40B4-BE49-F238E27FC236}">
                  <a16:creationId xmlns:a16="http://schemas.microsoft.com/office/drawing/2014/main" id="{65C0117D-607D-9D38-4901-24A5218F120E}"/>
                </a:ext>
              </a:extLst>
            </p:cNvPr>
            <p:cNvSpPr txBox="1"/>
            <p:nvPr/>
          </p:nvSpPr>
          <p:spPr bwMode="auto">
            <a:xfrm>
              <a:off x="1184537" y="228891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1045" name="TextBox 1044">
              <a:extLst>
                <a:ext uri="{FF2B5EF4-FFF2-40B4-BE49-F238E27FC236}">
                  <a16:creationId xmlns:a16="http://schemas.microsoft.com/office/drawing/2014/main" id="{A7ADB40B-2978-CF46-32CF-F2887D811C2C}"/>
                </a:ext>
              </a:extLst>
            </p:cNvPr>
            <p:cNvSpPr txBox="1"/>
            <p:nvPr/>
          </p:nvSpPr>
          <p:spPr bwMode="auto">
            <a:xfrm>
              <a:off x="1184537" y="2487694"/>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1046" name="TextBox 1045">
              <a:extLst>
                <a:ext uri="{FF2B5EF4-FFF2-40B4-BE49-F238E27FC236}">
                  <a16:creationId xmlns:a16="http://schemas.microsoft.com/office/drawing/2014/main" id="{3B4563E4-3AD0-0A8C-32D8-445C32EE77CD}"/>
                </a:ext>
              </a:extLst>
            </p:cNvPr>
            <p:cNvSpPr txBox="1"/>
            <p:nvPr/>
          </p:nvSpPr>
          <p:spPr bwMode="auto">
            <a:xfrm>
              <a:off x="1184537" y="2686471"/>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1047" name="TextBox 1046">
              <a:extLst>
                <a:ext uri="{FF2B5EF4-FFF2-40B4-BE49-F238E27FC236}">
                  <a16:creationId xmlns:a16="http://schemas.microsoft.com/office/drawing/2014/main" id="{BE4D92AB-7584-D87B-F011-480FE0E4974E}"/>
                </a:ext>
              </a:extLst>
            </p:cNvPr>
            <p:cNvSpPr txBox="1"/>
            <p:nvPr/>
          </p:nvSpPr>
          <p:spPr bwMode="auto">
            <a:xfrm>
              <a:off x="1184537" y="2885248"/>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048" name="TextBox 1047">
              <a:extLst>
                <a:ext uri="{FF2B5EF4-FFF2-40B4-BE49-F238E27FC236}">
                  <a16:creationId xmlns:a16="http://schemas.microsoft.com/office/drawing/2014/main" id="{FC2EE264-42C4-0271-98F9-91239A2E8882}"/>
                </a:ext>
              </a:extLst>
            </p:cNvPr>
            <p:cNvSpPr txBox="1"/>
            <p:nvPr/>
          </p:nvSpPr>
          <p:spPr bwMode="auto">
            <a:xfrm>
              <a:off x="1263083" y="30840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grpSp>
      <p:sp>
        <p:nvSpPr>
          <p:cNvPr id="1050" name="Rectangle 1049">
            <a:extLst>
              <a:ext uri="{FF2B5EF4-FFF2-40B4-BE49-F238E27FC236}">
                <a16:creationId xmlns:a16="http://schemas.microsoft.com/office/drawing/2014/main" id="{F99B2BDC-616F-82E5-EE10-38CF64412A01}"/>
              </a:ext>
            </a:extLst>
          </p:cNvPr>
          <p:cNvSpPr/>
          <p:nvPr/>
        </p:nvSpPr>
        <p:spPr bwMode="auto">
          <a:xfrm>
            <a:off x="7152690" y="2107956"/>
            <a:ext cx="530915" cy="1019027"/>
          </a:xfrm>
          <a:prstGeom prst="rect">
            <a:avLst/>
          </a:prstGeom>
          <a:solidFill>
            <a:srgbClr val="00823B"/>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52" name="Rectangle 1051">
            <a:extLst>
              <a:ext uri="{FF2B5EF4-FFF2-40B4-BE49-F238E27FC236}">
                <a16:creationId xmlns:a16="http://schemas.microsoft.com/office/drawing/2014/main" id="{F9412044-395D-7207-7A8A-11F64D14BDF4}"/>
              </a:ext>
            </a:extLst>
          </p:cNvPr>
          <p:cNvSpPr/>
          <p:nvPr/>
        </p:nvSpPr>
        <p:spPr bwMode="auto">
          <a:xfrm>
            <a:off x="7986715" y="2257218"/>
            <a:ext cx="530915" cy="869765"/>
          </a:xfrm>
          <a:prstGeom prst="rect">
            <a:avLst/>
          </a:prstGeom>
          <a:solidFill>
            <a:srgbClr val="00823B"/>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54" name="Rectangle 1053">
            <a:extLst>
              <a:ext uri="{FF2B5EF4-FFF2-40B4-BE49-F238E27FC236}">
                <a16:creationId xmlns:a16="http://schemas.microsoft.com/office/drawing/2014/main" id="{3FF07343-2C4C-2114-5CF6-29E05E12545F}"/>
              </a:ext>
            </a:extLst>
          </p:cNvPr>
          <p:cNvSpPr/>
          <p:nvPr/>
        </p:nvSpPr>
        <p:spPr bwMode="auto">
          <a:xfrm>
            <a:off x="8820740" y="2303880"/>
            <a:ext cx="530915" cy="823103"/>
          </a:xfrm>
          <a:prstGeom prst="rect">
            <a:avLst/>
          </a:prstGeom>
          <a:solidFill>
            <a:srgbClr val="00823B"/>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56" name="Rectangle 1055">
            <a:extLst>
              <a:ext uri="{FF2B5EF4-FFF2-40B4-BE49-F238E27FC236}">
                <a16:creationId xmlns:a16="http://schemas.microsoft.com/office/drawing/2014/main" id="{9C6188F3-BFDD-9EB1-B14C-7C98B3277EE0}"/>
              </a:ext>
            </a:extLst>
          </p:cNvPr>
          <p:cNvSpPr/>
          <p:nvPr/>
        </p:nvSpPr>
        <p:spPr bwMode="auto">
          <a:xfrm>
            <a:off x="9654766" y="2505467"/>
            <a:ext cx="530915" cy="621516"/>
          </a:xfrm>
          <a:prstGeom prst="rect">
            <a:avLst/>
          </a:prstGeom>
          <a:solidFill>
            <a:srgbClr val="00823B"/>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3" name="Freeform 62">
            <a:extLst>
              <a:ext uri="{FF2B5EF4-FFF2-40B4-BE49-F238E27FC236}">
                <a16:creationId xmlns:a16="http://schemas.microsoft.com/office/drawing/2014/main" id="{077CB2EB-1D4A-0B88-4941-9E0D6D9F6173}"/>
              </a:ext>
            </a:extLst>
          </p:cNvPr>
          <p:cNvSpPr/>
          <p:nvPr/>
        </p:nvSpPr>
        <p:spPr bwMode="auto">
          <a:xfrm>
            <a:off x="6994734" y="2085583"/>
            <a:ext cx="3355975" cy="1041400"/>
          </a:xfrm>
          <a:custGeom>
            <a:avLst/>
            <a:gdLst>
              <a:gd name="connsiteX0" fmla="*/ 0 w 3355975"/>
              <a:gd name="connsiteY0" fmla="*/ 0 h 1041400"/>
              <a:gd name="connsiteX1" fmla="*/ 0 w 3355975"/>
              <a:gd name="connsiteY1" fmla="*/ 1041400 h 1041400"/>
              <a:gd name="connsiteX2" fmla="*/ 3355975 w 3355975"/>
              <a:gd name="connsiteY2" fmla="*/ 1041400 h 1041400"/>
            </a:gdLst>
            <a:ahLst/>
            <a:cxnLst>
              <a:cxn ang="0">
                <a:pos x="connsiteX0" y="connsiteY0"/>
              </a:cxn>
              <a:cxn ang="0">
                <a:pos x="connsiteX1" y="connsiteY1"/>
              </a:cxn>
              <a:cxn ang="0">
                <a:pos x="connsiteX2" y="connsiteY2"/>
              </a:cxn>
            </a:cxnLst>
            <a:rect l="l" t="t" r="r" b="b"/>
            <a:pathLst>
              <a:path w="3355975" h="1041400">
                <a:moveTo>
                  <a:pt x="0" y="0"/>
                </a:moveTo>
                <a:lnTo>
                  <a:pt x="0" y="1041400"/>
                </a:lnTo>
                <a:lnTo>
                  <a:pt x="3355975" y="1041400"/>
                </a:lnTo>
              </a:path>
            </a:pathLst>
          </a:custGeom>
          <a:noFill/>
          <a:ln w="28575">
            <a:solidFill>
              <a:schemeClr val="bg1"/>
            </a:solidFill>
            <a:miter lim="800000"/>
            <a:headEnd/>
            <a:tailEnd/>
          </a:ln>
        </p:spPr>
        <p:txBody>
          <a:bodyPr rtlCol="0" anchor="ctr"/>
          <a:lstStyle/>
          <a:p>
            <a:pPr algn="ctr"/>
            <a:endParaRPr lang="en-US"/>
          </a:p>
        </p:txBody>
      </p:sp>
      <p:sp>
        <p:nvSpPr>
          <p:cNvPr id="1049" name="TextBox 1048">
            <a:extLst>
              <a:ext uri="{FF2B5EF4-FFF2-40B4-BE49-F238E27FC236}">
                <a16:creationId xmlns:a16="http://schemas.microsoft.com/office/drawing/2014/main" id="{A8556887-BEC2-334C-E9D7-CDCA94A77F00}"/>
              </a:ext>
            </a:extLst>
          </p:cNvPr>
          <p:cNvSpPr txBox="1"/>
          <p:nvPr/>
        </p:nvSpPr>
        <p:spPr bwMode="auto">
          <a:xfrm>
            <a:off x="7152690" y="1865400"/>
            <a:ext cx="530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051" name="TextBox 1050">
            <a:extLst>
              <a:ext uri="{FF2B5EF4-FFF2-40B4-BE49-F238E27FC236}">
                <a16:creationId xmlns:a16="http://schemas.microsoft.com/office/drawing/2014/main" id="{59632A93-E4AE-BEE7-5FDC-79B4C25097B3}"/>
              </a:ext>
            </a:extLst>
          </p:cNvPr>
          <p:cNvSpPr txBox="1"/>
          <p:nvPr/>
        </p:nvSpPr>
        <p:spPr bwMode="auto">
          <a:xfrm>
            <a:off x="7967479" y="2009652"/>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85.7%</a:t>
            </a:r>
          </a:p>
        </p:txBody>
      </p:sp>
      <p:sp>
        <p:nvSpPr>
          <p:cNvPr id="1053" name="TextBox 1052">
            <a:extLst>
              <a:ext uri="{FF2B5EF4-FFF2-40B4-BE49-F238E27FC236}">
                <a16:creationId xmlns:a16="http://schemas.microsoft.com/office/drawing/2014/main" id="{FBA58FFA-658F-6E53-6F35-A33965DD435B}"/>
              </a:ext>
            </a:extLst>
          </p:cNvPr>
          <p:cNvSpPr txBox="1"/>
          <p:nvPr/>
        </p:nvSpPr>
        <p:spPr bwMode="auto">
          <a:xfrm>
            <a:off x="8801504" y="2061591"/>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80.0%</a:t>
            </a:r>
          </a:p>
        </p:txBody>
      </p:sp>
      <p:sp>
        <p:nvSpPr>
          <p:cNvPr id="1055" name="TextBox 1054">
            <a:extLst>
              <a:ext uri="{FF2B5EF4-FFF2-40B4-BE49-F238E27FC236}">
                <a16:creationId xmlns:a16="http://schemas.microsoft.com/office/drawing/2014/main" id="{07BA1112-7B47-07AB-285F-32ED8A177C31}"/>
              </a:ext>
            </a:extLst>
          </p:cNvPr>
          <p:cNvSpPr txBox="1"/>
          <p:nvPr/>
        </p:nvSpPr>
        <p:spPr bwMode="auto">
          <a:xfrm>
            <a:off x="9635530" y="2263480"/>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60.0%</a:t>
            </a:r>
          </a:p>
        </p:txBody>
      </p:sp>
      <p:grpSp>
        <p:nvGrpSpPr>
          <p:cNvPr id="22" name="Group 21">
            <a:extLst>
              <a:ext uri="{FF2B5EF4-FFF2-40B4-BE49-F238E27FC236}">
                <a16:creationId xmlns:a16="http://schemas.microsoft.com/office/drawing/2014/main" id="{0107E700-4214-15A5-E825-5FC6860AA5D9}"/>
              </a:ext>
            </a:extLst>
          </p:cNvPr>
          <p:cNvGrpSpPr/>
          <p:nvPr/>
        </p:nvGrpSpPr>
        <p:grpSpPr>
          <a:xfrm>
            <a:off x="6374709" y="3496568"/>
            <a:ext cx="4070380" cy="2568383"/>
            <a:chOff x="6374709" y="3400312"/>
            <a:chExt cx="4070380" cy="2568383"/>
          </a:xfrm>
        </p:grpSpPr>
        <p:sp>
          <p:nvSpPr>
            <p:cNvPr id="15" name="TextBox 14">
              <a:extLst>
                <a:ext uri="{FF2B5EF4-FFF2-40B4-BE49-F238E27FC236}">
                  <a16:creationId xmlns:a16="http://schemas.microsoft.com/office/drawing/2014/main" id="{B1A8C4C7-442C-3EDF-979A-626C66643766}"/>
                </a:ext>
              </a:extLst>
            </p:cNvPr>
            <p:cNvSpPr txBox="1"/>
            <p:nvPr/>
          </p:nvSpPr>
          <p:spPr bwMode="auto">
            <a:xfrm rot="16200000">
              <a:off x="5731659" y="4228019"/>
              <a:ext cx="1599472" cy="313372"/>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a:t>
              </a:r>
            </a:p>
          </p:txBody>
        </p:sp>
        <p:sp>
          <p:nvSpPr>
            <p:cNvPr id="23" name="TextBox 22">
              <a:extLst>
                <a:ext uri="{FF2B5EF4-FFF2-40B4-BE49-F238E27FC236}">
                  <a16:creationId xmlns:a16="http://schemas.microsoft.com/office/drawing/2014/main" id="{E3D63AC6-3DEB-5F2C-FB36-C7968DC0D129}"/>
                </a:ext>
              </a:extLst>
            </p:cNvPr>
            <p:cNvSpPr txBox="1"/>
            <p:nvPr/>
          </p:nvSpPr>
          <p:spPr bwMode="auto">
            <a:xfrm>
              <a:off x="7414497" y="5447017"/>
              <a:ext cx="24398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Mo From 3-mo Efficacy Assessment</a:t>
              </a:r>
            </a:p>
          </p:txBody>
        </p:sp>
        <p:grpSp>
          <p:nvGrpSpPr>
            <p:cNvPr id="1114" name="Group 1113">
              <a:extLst>
                <a:ext uri="{FF2B5EF4-FFF2-40B4-BE49-F238E27FC236}">
                  <a16:creationId xmlns:a16="http://schemas.microsoft.com/office/drawing/2014/main" id="{E2F39CC8-152E-96D9-86FE-4F77261BB0F5}"/>
                </a:ext>
              </a:extLst>
            </p:cNvPr>
            <p:cNvGrpSpPr/>
            <p:nvPr/>
          </p:nvGrpSpPr>
          <p:grpSpPr>
            <a:xfrm>
              <a:off x="6568646" y="3400312"/>
              <a:ext cx="3876443" cy="2149669"/>
              <a:chOff x="1807530" y="3493542"/>
              <a:chExt cx="3876443" cy="2149669"/>
            </a:xfrm>
          </p:grpSpPr>
          <p:sp>
            <p:nvSpPr>
              <p:cNvPr id="1116" name="Freeform 1115">
                <a:extLst>
                  <a:ext uri="{FF2B5EF4-FFF2-40B4-BE49-F238E27FC236}">
                    <a16:creationId xmlns:a16="http://schemas.microsoft.com/office/drawing/2014/main" id="{E23320FB-C2E2-D849-8D9F-07CC7768A576}"/>
                  </a:ext>
                </a:extLst>
              </p:cNvPr>
              <p:cNvSpPr/>
              <p:nvPr/>
            </p:nvSpPr>
            <p:spPr bwMode="auto">
              <a:xfrm>
                <a:off x="2233979" y="3598895"/>
                <a:ext cx="3358873" cy="1772295"/>
              </a:xfrm>
              <a:custGeom>
                <a:avLst/>
                <a:gdLst>
                  <a:gd name="connsiteX0" fmla="*/ 0 w 3355975"/>
                  <a:gd name="connsiteY0" fmla="*/ 0 h 1041400"/>
                  <a:gd name="connsiteX1" fmla="*/ 0 w 3355975"/>
                  <a:gd name="connsiteY1" fmla="*/ 1041400 h 1041400"/>
                  <a:gd name="connsiteX2" fmla="*/ 3355975 w 3355975"/>
                  <a:gd name="connsiteY2" fmla="*/ 1041400 h 1041400"/>
                </a:gdLst>
                <a:ahLst/>
                <a:cxnLst>
                  <a:cxn ang="0">
                    <a:pos x="connsiteX0" y="connsiteY0"/>
                  </a:cxn>
                  <a:cxn ang="0">
                    <a:pos x="connsiteX1" y="connsiteY1"/>
                  </a:cxn>
                  <a:cxn ang="0">
                    <a:pos x="connsiteX2" y="connsiteY2"/>
                  </a:cxn>
                </a:cxnLst>
                <a:rect l="l" t="t" r="r" b="b"/>
                <a:pathLst>
                  <a:path w="3355975" h="1041400">
                    <a:moveTo>
                      <a:pt x="0" y="0"/>
                    </a:moveTo>
                    <a:lnTo>
                      <a:pt x="0" y="1041400"/>
                    </a:lnTo>
                    <a:lnTo>
                      <a:pt x="3355975" y="1041400"/>
                    </a:lnTo>
                  </a:path>
                </a:pathLst>
              </a:custGeom>
              <a:noFill/>
              <a:ln w="28575">
                <a:solidFill>
                  <a:schemeClr val="bg1"/>
                </a:solidFill>
                <a:miter lim="800000"/>
                <a:headEnd/>
                <a:tailEnd/>
              </a:ln>
            </p:spPr>
            <p:txBody>
              <a:bodyPr rtlCol="0" anchor="ctr"/>
              <a:lstStyle/>
              <a:p>
                <a:pPr algn="ctr"/>
                <a:endParaRPr lang="en-US"/>
              </a:p>
            </p:txBody>
          </p:sp>
          <p:grpSp>
            <p:nvGrpSpPr>
              <p:cNvPr id="1117" name="Group 1116">
                <a:extLst>
                  <a:ext uri="{FF2B5EF4-FFF2-40B4-BE49-F238E27FC236}">
                    <a16:creationId xmlns:a16="http://schemas.microsoft.com/office/drawing/2014/main" id="{C559B20E-E45A-23B1-118E-3D3B934B2C85}"/>
                  </a:ext>
                </a:extLst>
              </p:cNvPr>
              <p:cNvGrpSpPr/>
              <p:nvPr/>
            </p:nvGrpSpPr>
            <p:grpSpPr>
              <a:xfrm>
                <a:off x="2183761" y="3634210"/>
                <a:ext cx="63500" cy="1735803"/>
                <a:chOff x="2205326" y="3634210"/>
                <a:chExt cx="63500" cy="1735803"/>
              </a:xfrm>
            </p:grpSpPr>
            <p:cxnSp>
              <p:nvCxnSpPr>
                <p:cNvPr id="1148" name="Straight Connector 1147">
                  <a:extLst>
                    <a:ext uri="{FF2B5EF4-FFF2-40B4-BE49-F238E27FC236}">
                      <a16:creationId xmlns:a16="http://schemas.microsoft.com/office/drawing/2014/main" id="{314B82AE-61B7-B9E0-7681-51B9E8789409}"/>
                    </a:ext>
                  </a:extLst>
                </p:cNvPr>
                <p:cNvCxnSpPr>
                  <a:cxnSpLocks/>
                </p:cNvCxnSpPr>
                <p:nvPr/>
              </p:nvCxnSpPr>
              <p:spPr bwMode="auto">
                <a:xfrm>
                  <a:off x="2205326" y="363421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49" name="Straight Connector 1148">
                  <a:extLst>
                    <a:ext uri="{FF2B5EF4-FFF2-40B4-BE49-F238E27FC236}">
                      <a16:creationId xmlns:a16="http://schemas.microsoft.com/office/drawing/2014/main" id="{57A10659-998F-FB9C-0B36-30C157E9C5AF}"/>
                    </a:ext>
                  </a:extLst>
                </p:cNvPr>
                <p:cNvCxnSpPr>
                  <a:cxnSpLocks/>
                </p:cNvCxnSpPr>
                <p:nvPr/>
              </p:nvCxnSpPr>
              <p:spPr bwMode="auto">
                <a:xfrm>
                  <a:off x="2205326" y="398137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50" name="Straight Connector 1149">
                  <a:extLst>
                    <a:ext uri="{FF2B5EF4-FFF2-40B4-BE49-F238E27FC236}">
                      <a16:creationId xmlns:a16="http://schemas.microsoft.com/office/drawing/2014/main" id="{9F1833C3-0849-248D-F982-50ECD98F1C76}"/>
                    </a:ext>
                  </a:extLst>
                </p:cNvPr>
                <p:cNvCxnSpPr>
                  <a:cxnSpLocks/>
                </p:cNvCxnSpPr>
                <p:nvPr/>
              </p:nvCxnSpPr>
              <p:spPr bwMode="auto">
                <a:xfrm>
                  <a:off x="2205326" y="432853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51" name="Straight Connector 1150">
                  <a:extLst>
                    <a:ext uri="{FF2B5EF4-FFF2-40B4-BE49-F238E27FC236}">
                      <a16:creationId xmlns:a16="http://schemas.microsoft.com/office/drawing/2014/main" id="{703754BE-9574-FE83-7041-693AA8777B3E}"/>
                    </a:ext>
                  </a:extLst>
                </p:cNvPr>
                <p:cNvCxnSpPr>
                  <a:cxnSpLocks/>
                </p:cNvCxnSpPr>
                <p:nvPr/>
              </p:nvCxnSpPr>
              <p:spPr bwMode="auto">
                <a:xfrm>
                  <a:off x="2205326" y="467569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52" name="Straight Connector 1151">
                  <a:extLst>
                    <a:ext uri="{FF2B5EF4-FFF2-40B4-BE49-F238E27FC236}">
                      <a16:creationId xmlns:a16="http://schemas.microsoft.com/office/drawing/2014/main" id="{F330BD64-5F40-5FAD-CE6D-8864B7EFCA30}"/>
                    </a:ext>
                  </a:extLst>
                </p:cNvPr>
                <p:cNvCxnSpPr>
                  <a:cxnSpLocks/>
                </p:cNvCxnSpPr>
                <p:nvPr/>
              </p:nvCxnSpPr>
              <p:spPr bwMode="auto">
                <a:xfrm>
                  <a:off x="2205326" y="502285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53" name="Straight Connector 1152">
                  <a:extLst>
                    <a:ext uri="{FF2B5EF4-FFF2-40B4-BE49-F238E27FC236}">
                      <a16:creationId xmlns:a16="http://schemas.microsoft.com/office/drawing/2014/main" id="{BC49E56B-82BF-8B28-51A4-A1FEE449AF72}"/>
                    </a:ext>
                  </a:extLst>
                </p:cNvPr>
                <p:cNvCxnSpPr>
                  <a:cxnSpLocks/>
                </p:cNvCxnSpPr>
                <p:nvPr/>
              </p:nvCxnSpPr>
              <p:spPr bwMode="auto">
                <a:xfrm>
                  <a:off x="2205326" y="5370013"/>
                  <a:ext cx="6350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118" name="Group 1117">
                <a:extLst>
                  <a:ext uri="{FF2B5EF4-FFF2-40B4-BE49-F238E27FC236}">
                    <a16:creationId xmlns:a16="http://schemas.microsoft.com/office/drawing/2014/main" id="{2C81D8C4-AC73-B057-4C73-251F6CE4569D}"/>
                  </a:ext>
                </a:extLst>
              </p:cNvPr>
              <p:cNvGrpSpPr/>
              <p:nvPr/>
            </p:nvGrpSpPr>
            <p:grpSpPr>
              <a:xfrm>
                <a:off x="1807530" y="3493542"/>
                <a:ext cx="420308" cy="2012753"/>
                <a:chOff x="1807530" y="3493542"/>
                <a:chExt cx="420308" cy="2012753"/>
              </a:xfrm>
            </p:grpSpPr>
            <p:sp>
              <p:nvSpPr>
                <p:cNvPr id="1142" name="TextBox 1141">
                  <a:extLst>
                    <a:ext uri="{FF2B5EF4-FFF2-40B4-BE49-F238E27FC236}">
                      <a16:creationId xmlns:a16="http://schemas.microsoft.com/office/drawing/2014/main" id="{392CCA74-D3D1-0607-8AB8-B2D796E1312B}"/>
                    </a:ext>
                  </a:extLst>
                </p:cNvPr>
                <p:cNvSpPr txBox="1"/>
                <p:nvPr/>
              </p:nvSpPr>
              <p:spPr bwMode="auto">
                <a:xfrm>
                  <a:off x="1807530" y="3493542"/>
                  <a:ext cx="420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143" name="TextBox 1142">
                  <a:extLst>
                    <a:ext uri="{FF2B5EF4-FFF2-40B4-BE49-F238E27FC236}">
                      <a16:creationId xmlns:a16="http://schemas.microsoft.com/office/drawing/2014/main" id="{871F602F-3FEF-8E1E-8937-626AF895D330}"/>
                    </a:ext>
                  </a:extLst>
                </p:cNvPr>
                <p:cNvSpPr txBox="1"/>
                <p:nvPr/>
              </p:nvSpPr>
              <p:spPr bwMode="auto">
                <a:xfrm>
                  <a:off x="1886078" y="38406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1144" name="TextBox 1143">
                  <a:extLst>
                    <a:ext uri="{FF2B5EF4-FFF2-40B4-BE49-F238E27FC236}">
                      <a16:creationId xmlns:a16="http://schemas.microsoft.com/office/drawing/2014/main" id="{7D0614DC-15A6-341B-0C4D-D7761A6AE4C5}"/>
                    </a:ext>
                  </a:extLst>
                </p:cNvPr>
                <p:cNvSpPr txBox="1"/>
                <p:nvPr/>
              </p:nvSpPr>
              <p:spPr bwMode="auto">
                <a:xfrm>
                  <a:off x="1886078" y="4187844"/>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1145" name="TextBox 1144">
                  <a:extLst>
                    <a:ext uri="{FF2B5EF4-FFF2-40B4-BE49-F238E27FC236}">
                      <a16:creationId xmlns:a16="http://schemas.microsoft.com/office/drawing/2014/main" id="{A9BD7FAD-E5E1-E867-B318-AF24DCED6950}"/>
                    </a:ext>
                  </a:extLst>
                </p:cNvPr>
                <p:cNvSpPr txBox="1"/>
                <p:nvPr/>
              </p:nvSpPr>
              <p:spPr bwMode="auto">
                <a:xfrm>
                  <a:off x="1886078" y="453499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1146" name="TextBox 1145">
                  <a:extLst>
                    <a:ext uri="{FF2B5EF4-FFF2-40B4-BE49-F238E27FC236}">
                      <a16:creationId xmlns:a16="http://schemas.microsoft.com/office/drawing/2014/main" id="{B0334418-CD55-C6C5-4825-9F91F164DB73}"/>
                    </a:ext>
                  </a:extLst>
                </p:cNvPr>
                <p:cNvSpPr txBox="1"/>
                <p:nvPr/>
              </p:nvSpPr>
              <p:spPr bwMode="auto">
                <a:xfrm>
                  <a:off x="1886078" y="4882146"/>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147" name="TextBox 1146">
                  <a:extLst>
                    <a:ext uri="{FF2B5EF4-FFF2-40B4-BE49-F238E27FC236}">
                      <a16:creationId xmlns:a16="http://schemas.microsoft.com/office/drawing/2014/main" id="{44D8CB7C-531A-CD36-CF17-05E34C85B460}"/>
                    </a:ext>
                  </a:extLst>
                </p:cNvPr>
                <p:cNvSpPr txBox="1"/>
                <p:nvPr/>
              </p:nvSpPr>
              <p:spPr bwMode="auto">
                <a:xfrm>
                  <a:off x="1964624" y="5229296"/>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grpSp>
          <p:grpSp>
            <p:nvGrpSpPr>
              <p:cNvPr id="1119" name="Group 1118">
                <a:extLst>
                  <a:ext uri="{FF2B5EF4-FFF2-40B4-BE49-F238E27FC236}">
                    <a16:creationId xmlns:a16="http://schemas.microsoft.com/office/drawing/2014/main" id="{F3C84370-81A8-4F09-D6B8-2700A216EE3A}"/>
                  </a:ext>
                </a:extLst>
              </p:cNvPr>
              <p:cNvGrpSpPr/>
              <p:nvPr/>
            </p:nvGrpSpPr>
            <p:grpSpPr>
              <a:xfrm>
                <a:off x="2233746" y="5361004"/>
                <a:ext cx="3276370" cy="63500"/>
                <a:chOff x="2233746" y="5335126"/>
                <a:chExt cx="3276370" cy="63500"/>
              </a:xfrm>
            </p:grpSpPr>
            <p:cxnSp>
              <p:nvCxnSpPr>
                <p:cNvPr id="1131" name="Straight Connector 1130">
                  <a:extLst>
                    <a:ext uri="{FF2B5EF4-FFF2-40B4-BE49-F238E27FC236}">
                      <a16:creationId xmlns:a16="http://schemas.microsoft.com/office/drawing/2014/main" id="{F36A4E31-35C5-D50E-6530-3BFD099680F2}"/>
                    </a:ext>
                  </a:extLst>
                </p:cNvPr>
                <p:cNvCxnSpPr>
                  <a:cxnSpLocks/>
                </p:cNvCxnSpPr>
                <p:nvPr/>
              </p:nvCxnSpPr>
              <p:spPr bwMode="auto">
                <a:xfrm rot="16200000">
                  <a:off x="2201996"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2" name="Straight Connector 1131">
                  <a:extLst>
                    <a:ext uri="{FF2B5EF4-FFF2-40B4-BE49-F238E27FC236}">
                      <a16:creationId xmlns:a16="http://schemas.microsoft.com/office/drawing/2014/main" id="{4795A860-1739-523C-A495-E357C2BB0ADE}"/>
                    </a:ext>
                  </a:extLst>
                </p:cNvPr>
                <p:cNvCxnSpPr>
                  <a:cxnSpLocks/>
                </p:cNvCxnSpPr>
                <p:nvPr/>
              </p:nvCxnSpPr>
              <p:spPr bwMode="auto">
                <a:xfrm rot="16200000">
                  <a:off x="2529633"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3" name="Straight Connector 1132">
                  <a:extLst>
                    <a:ext uri="{FF2B5EF4-FFF2-40B4-BE49-F238E27FC236}">
                      <a16:creationId xmlns:a16="http://schemas.microsoft.com/office/drawing/2014/main" id="{C343E391-AB1E-3A5F-38D8-817B5DB959A7}"/>
                    </a:ext>
                  </a:extLst>
                </p:cNvPr>
                <p:cNvCxnSpPr>
                  <a:cxnSpLocks/>
                </p:cNvCxnSpPr>
                <p:nvPr/>
              </p:nvCxnSpPr>
              <p:spPr bwMode="auto">
                <a:xfrm rot="16200000">
                  <a:off x="2857270"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4" name="Straight Connector 1133">
                  <a:extLst>
                    <a:ext uri="{FF2B5EF4-FFF2-40B4-BE49-F238E27FC236}">
                      <a16:creationId xmlns:a16="http://schemas.microsoft.com/office/drawing/2014/main" id="{C5D59469-2E49-A026-3340-22879FF56329}"/>
                    </a:ext>
                  </a:extLst>
                </p:cNvPr>
                <p:cNvCxnSpPr>
                  <a:cxnSpLocks/>
                </p:cNvCxnSpPr>
                <p:nvPr/>
              </p:nvCxnSpPr>
              <p:spPr bwMode="auto">
                <a:xfrm rot="16200000">
                  <a:off x="3184907"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5" name="Straight Connector 1134">
                  <a:extLst>
                    <a:ext uri="{FF2B5EF4-FFF2-40B4-BE49-F238E27FC236}">
                      <a16:creationId xmlns:a16="http://schemas.microsoft.com/office/drawing/2014/main" id="{5262A9E8-DFA1-D7B4-834C-FDCE5F76715E}"/>
                    </a:ext>
                  </a:extLst>
                </p:cNvPr>
                <p:cNvCxnSpPr>
                  <a:cxnSpLocks/>
                </p:cNvCxnSpPr>
                <p:nvPr/>
              </p:nvCxnSpPr>
              <p:spPr bwMode="auto">
                <a:xfrm rot="16200000">
                  <a:off x="3512544"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6" name="Straight Connector 1135">
                  <a:extLst>
                    <a:ext uri="{FF2B5EF4-FFF2-40B4-BE49-F238E27FC236}">
                      <a16:creationId xmlns:a16="http://schemas.microsoft.com/office/drawing/2014/main" id="{961C32DD-FA15-7960-FC1D-BCF701368355}"/>
                    </a:ext>
                  </a:extLst>
                </p:cNvPr>
                <p:cNvCxnSpPr>
                  <a:cxnSpLocks/>
                </p:cNvCxnSpPr>
                <p:nvPr/>
              </p:nvCxnSpPr>
              <p:spPr bwMode="auto">
                <a:xfrm rot="16200000">
                  <a:off x="3840181"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7" name="Straight Connector 1136">
                  <a:extLst>
                    <a:ext uri="{FF2B5EF4-FFF2-40B4-BE49-F238E27FC236}">
                      <a16:creationId xmlns:a16="http://schemas.microsoft.com/office/drawing/2014/main" id="{1B1DE79F-46A3-A324-ECC6-709DB550BED9}"/>
                    </a:ext>
                  </a:extLst>
                </p:cNvPr>
                <p:cNvCxnSpPr>
                  <a:cxnSpLocks/>
                </p:cNvCxnSpPr>
                <p:nvPr/>
              </p:nvCxnSpPr>
              <p:spPr bwMode="auto">
                <a:xfrm rot="16200000">
                  <a:off x="4167818"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8" name="Straight Connector 1137">
                  <a:extLst>
                    <a:ext uri="{FF2B5EF4-FFF2-40B4-BE49-F238E27FC236}">
                      <a16:creationId xmlns:a16="http://schemas.microsoft.com/office/drawing/2014/main" id="{C9CB9887-A56C-3799-A00A-AF65873BE38B}"/>
                    </a:ext>
                  </a:extLst>
                </p:cNvPr>
                <p:cNvCxnSpPr>
                  <a:cxnSpLocks/>
                </p:cNvCxnSpPr>
                <p:nvPr/>
              </p:nvCxnSpPr>
              <p:spPr bwMode="auto">
                <a:xfrm rot="16200000">
                  <a:off x="4495455"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39" name="Straight Connector 1138">
                  <a:extLst>
                    <a:ext uri="{FF2B5EF4-FFF2-40B4-BE49-F238E27FC236}">
                      <a16:creationId xmlns:a16="http://schemas.microsoft.com/office/drawing/2014/main" id="{5DDC0F34-F678-6185-3AD8-3992EDC30C9F}"/>
                    </a:ext>
                  </a:extLst>
                </p:cNvPr>
                <p:cNvCxnSpPr>
                  <a:cxnSpLocks/>
                </p:cNvCxnSpPr>
                <p:nvPr/>
              </p:nvCxnSpPr>
              <p:spPr bwMode="auto">
                <a:xfrm rot="16200000">
                  <a:off x="4823092"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40" name="Straight Connector 1139">
                  <a:extLst>
                    <a:ext uri="{FF2B5EF4-FFF2-40B4-BE49-F238E27FC236}">
                      <a16:creationId xmlns:a16="http://schemas.microsoft.com/office/drawing/2014/main" id="{9D828B76-ACF1-55F5-1048-E88EBC6D00AF}"/>
                    </a:ext>
                  </a:extLst>
                </p:cNvPr>
                <p:cNvCxnSpPr>
                  <a:cxnSpLocks/>
                </p:cNvCxnSpPr>
                <p:nvPr/>
              </p:nvCxnSpPr>
              <p:spPr bwMode="auto">
                <a:xfrm rot="16200000">
                  <a:off x="5150729"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141" name="Straight Connector 1140">
                  <a:extLst>
                    <a:ext uri="{FF2B5EF4-FFF2-40B4-BE49-F238E27FC236}">
                      <a16:creationId xmlns:a16="http://schemas.microsoft.com/office/drawing/2014/main" id="{FC3F732D-7945-DEAE-E6A2-908E56B1A0DB}"/>
                    </a:ext>
                  </a:extLst>
                </p:cNvPr>
                <p:cNvCxnSpPr>
                  <a:cxnSpLocks/>
                </p:cNvCxnSpPr>
                <p:nvPr/>
              </p:nvCxnSpPr>
              <p:spPr bwMode="auto">
                <a:xfrm rot="16200000">
                  <a:off x="5478366" y="5366876"/>
                  <a:ext cx="63500" cy="0"/>
                </a:xfrm>
                <a:prstGeom prst="line">
                  <a:avLst/>
                </a:prstGeom>
                <a:noFill/>
                <a:ln w="28575" cap="flat" cmpd="sng" algn="ctr">
                  <a:solidFill>
                    <a:schemeClr val="bg1"/>
                  </a:solidFill>
                  <a:prstDash val="solid"/>
                  <a:round/>
                  <a:headEnd type="none" w="med" len="med"/>
                  <a:tailEnd type="none" w="med" len="med"/>
                </a:ln>
                <a:effectLst/>
              </p:spPr>
            </p:cxnSp>
          </p:grpSp>
          <p:sp>
            <p:nvSpPr>
              <p:cNvPr id="1120" name="TextBox 1119">
                <a:extLst>
                  <a:ext uri="{FF2B5EF4-FFF2-40B4-BE49-F238E27FC236}">
                    <a16:creationId xmlns:a16="http://schemas.microsoft.com/office/drawing/2014/main" id="{7874100C-93EA-D244-AA9F-CBF152F60E75}"/>
                  </a:ext>
                </a:extLst>
              </p:cNvPr>
              <p:cNvSpPr txBox="1"/>
              <p:nvPr/>
            </p:nvSpPr>
            <p:spPr bwMode="auto">
              <a:xfrm>
                <a:off x="2104204"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1121" name="TextBox 1120">
                <a:extLst>
                  <a:ext uri="{FF2B5EF4-FFF2-40B4-BE49-F238E27FC236}">
                    <a16:creationId xmlns:a16="http://schemas.microsoft.com/office/drawing/2014/main" id="{D21CB213-5E91-25D6-F7EE-6059F1C23E47}"/>
                  </a:ext>
                </a:extLst>
              </p:cNvPr>
              <p:cNvSpPr txBox="1"/>
              <p:nvPr/>
            </p:nvSpPr>
            <p:spPr bwMode="auto">
              <a:xfrm>
                <a:off x="2432377"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a:t>
                </a:r>
              </a:p>
            </p:txBody>
          </p:sp>
          <p:sp>
            <p:nvSpPr>
              <p:cNvPr id="1122" name="TextBox 1121">
                <a:extLst>
                  <a:ext uri="{FF2B5EF4-FFF2-40B4-BE49-F238E27FC236}">
                    <a16:creationId xmlns:a16="http://schemas.microsoft.com/office/drawing/2014/main" id="{9B174CE4-2EC9-55EC-9CC4-8CD4DE4111CB}"/>
                  </a:ext>
                </a:extLst>
              </p:cNvPr>
              <p:cNvSpPr txBox="1"/>
              <p:nvPr/>
            </p:nvSpPr>
            <p:spPr bwMode="auto">
              <a:xfrm>
                <a:off x="2760724"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p>
            </p:txBody>
          </p:sp>
          <p:sp>
            <p:nvSpPr>
              <p:cNvPr id="1123" name="TextBox 1122">
                <a:extLst>
                  <a:ext uri="{FF2B5EF4-FFF2-40B4-BE49-F238E27FC236}">
                    <a16:creationId xmlns:a16="http://schemas.microsoft.com/office/drawing/2014/main" id="{4B347189-9FDE-CBAA-0F55-AEBE43C86EFA}"/>
                  </a:ext>
                </a:extLst>
              </p:cNvPr>
              <p:cNvSpPr txBox="1"/>
              <p:nvPr/>
            </p:nvSpPr>
            <p:spPr bwMode="auto">
              <a:xfrm>
                <a:off x="3088897"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9</a:t>
                </a:r>
              </a:p>
            </p:txBody>
          </p:sp>
          <p:sp>
            <p:nvSpPr>
              <p:cNvPr id="1124" name="TextBox 1123">
                <a:extLst>
                  <a:ext uri="{FF2B5EF4-FFF2-40B4-BE49-F238E27FC236}">
                    <a16:creationId xmlns:a16="http://schemas.microsoft.com/office/drawing/2014/main" id="{B364B3F2-AC4A-D889-8BE7-EB0413E4EEE0}"/>
                  </a:ext>
                </a:extLst>
              </p:cNvPr>
              <p:cNvSpPr txBox="1"/>
              <p:nvPr/>
            </p:nvSpPr>
            <p:spPr bwMode="auto">
              <a:xfrm>
                <a:off x="3374246"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1125" name="TextBox 1124">
                <a:extLst>
                  <a:ext uri="{FF2B5EF4-FFF2-40B4-BE49-F238E27FC236}">
                    <a16:creationId xmlns:a16="http://schemas.microsoft.com/office/drawing/2014/main" id="{22DED5A1-BE85-CC0A-D1AC-34E0953BE653}"/>
                  </a:ext>
                </a:extLst>
              </p:cNvPr>
              <p:cNvSpPr txBox="1"/>
              <p:nvPr/>
            </p:nvSpPr>
            <p:spPr bwMode="auto">
              <a:xfrm>
                <a:off x="3702419"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a:t>
                </a:r>
              </a:p>
            </p:txBody>
          </p:sp>
          <p:sp>
            <p:nvSpPr>
              <p:cNvPr id="1126" name="TextBox 1125">
                <a:extLst>
                  <a:ext uri="{FF2B5EF4-FFF2-40B4-BE49-F238E27FC236}">
                    <a16:creationId xmlns:a16="http://schemas.microsoft.com/office/drawing/2014/main" id="{1212A903-5901-F61F-53CC-2F78DB1818F9}"/>
                  </a:ext>
                </a:extLst>
              </p:cNvPr>
              <p:cNvSpPr txBox="1"/>
              <p:nvPr/>
            </p:nvSpPr>
            <p:spPr bwMode="auto">
              <a:xfrm>
                <a:off x="4030766"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p>
            </p:txBody>
          </p:sp>
          <p:sp>
            <p:nvSpPr>
              <p:cNvPr id="1127" name="TextBox 1126">
                <a:extLst>
                  <a:ext uri="{FF2B5EF4-FFF2-40B4-BE49-F238E27FC236}">
                    <a16:creationId xmlns:a16="http://schemas.microsoft.com/office/drawing/2014/main" id="{F2AB631F-BF54-CB46-E46C-09AC3A766ACD}"/>
                  </a:ext>
                </a:extLst>
              </p:cNvPr>
              <p:cNvSpPr txBox="1"/>
              <p:nvPr/>
            </p:nvSpPr>
            <p:spPr bwMode="auto">
              <a:xfrm>
                <a:off x="4354626"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p>
            </p:txBody>
          </p:sp>
          <p:sp>
            <p:nvSpPr>
              <p:cNvPr id="1128" name="TextBox 1127">
                <a:extLst>
                  <a:ext uri="{FF2B5EF4-FFF2-40B4-BE49-F238E27FC236}">
                    <a16:creationId xmlns:a16="http://schemas.microsoft.com/office/drawing/2014/main" id="{6AE6120B-D08C-099F-F8EC-AB3272221F6A}"/>
                  </a:ext>
                </a:extLst>
              </p:cNvPr>
              <p:cNvSpPr txBox="1"/>
              <p:nvPr/>
            </p:nvSpPr>
            <p:spPr bwMode="auto">
              <a:xfrm>
                <a:off x="4685693"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1129" name="TextBox 1128">
                <a:extLst>
                  <a:ext uri="{FF2B5EF4-FFF2-40B4-BE49-F238E27FC236}">
                    <a16:creationId xmlns:a16="http://schemas.microsoft.com/office/drawing/2014/main" id="{6B5F9774-F6D4-6940-F64A-930DBE57B098}"/>
                  </a:ext>
                </a:extLst>
              </p:cNvPr>
              <p:cNvSpPr txBox="1"/>
              <p:nvPr/>
            </p:nvSpPr>
            <p:spPr bwMode="auto">
              <a:xfrm>
                <a:off x="5009727"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27</a:t>
                </a:r>
              </a:p>
            </p:txBody>
          </p:sp>
          <p:sp>
            <p:nvSpPr>
              <p:cNvPr id="1130" name="TextBox 1129">
                <a:extLst>
                  <a:ext uri="{FF2B5EF4-FFF2-40B4-BE49-F238E27FC236}">
                    <a16:creationId xmlns:a16="http://schemas.microsoft.com/office/drawing/2014/main" id="{E5D4CE68-41A1-FCD5-2FAF-11AFD2C8F621}"/>
                  </a:ext>
                </a:extLst>
              </p:cNvPr>
              <p:cNvSpPr txBox="1"/>
              <p:nvPr/>
            </p:nvSpPr>
            <p:spPr bwMode="auto">
              <a:xfrm>
                <a:off x="5342213"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30</a:t>
                </a:r>
              </a:p>
            </p:txBody>
          </p:sp>
        </p:grpSp>
        <p:sp>
          <p:nvSpPr>
            <p:cNvPr id="14" name="TextBox 13">
              <a:extLst>
                <a:ext uri="{FF2B5EF4-FFF2-40B4-BE49-F238E27FC236}">
                  <a16:creationId xmlns:a16="http://schemas.microsoft.com/office/drawing/2014/main" id="{760EF73C-9B2A-0E8E-D148-1D53206E7E5D}"/>
                </a:ext>
              </a:extLst>
            </p:cNvPr>
            <p:cNvSpPr txBox="1"/>
            <p:nvPr/>
          </p:nvSpPr>
          <p:spPr bwMode="auto">
            <a:xfrm>
              <a:off x="6650205" y="5660918"/>
              <a:ext cx="35982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at 12 Mo: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43.8% (95% CI: 29.5%-58.8%)</a:t>
              </a:r>
            </a:p>
          </p:txBody>
        </p:sp>
        <p:grpSp>
          <p:nvGrpSpPr>
            <p:cNvPr id="18" name="Group 17">
              <a:extLst>
                <a:ext uri="{FF2B5EF4-FFF2-40B4-BE49-F238E27FC236}">
                  <a16:creationId xmlns:a16="http://schemas.microsoft.com/office/drawing/2014/main" id="{4466F3A0-6CE3-3EAE-B5F1-0786D6B84CA3}"/>
                </a:ext>
              </a:extLst>
            </p:cNvPr>
            <p:cNvGrpSpPr/>
            <p:nvPr/>
          </p:nvGrpSpPr>
          <p:grpSpPr>
            <a:xfrm>
              <a:off x="7636314" y="3754511"/>
              <a:ext cx="2562334" cy="674851"/>
              <a:chOff x="7636314" y="3754511"/>
              <a:chExt cx="2562334" cy="674851"/>
            </a:xfrm>
          </p:grpSpPr>
          <p:grpSp>
            <p:nvGrpSpPr>
              <p:cNvPr id="54" name="Group 53">
                <a:extLst>
                  <a:ext uri="{FF2B5EF4-FFF2-40B4-BE49-F238E27FC236}">
                    <a16:creationId xmlns:a16="http://schemas.microsoft.com/office/drawing/2014/main" id="{208A8C7B-4B36-44DC-656E-FFB2822E0511}"/>
                  </a:ext>
                </a:extLst>
              </p:cNvPr>
              <p:cNvGrpSpPr/>
              <p:nvPr/>
            </p:nvGrpSpPr>
            <p:grpSpPr>
              <a:xfrm>
                <a:off x="7636314" y="3756059"/>
                <a:ext cx="74177" cy="70152"/>
                <a:chOff x="3949469" y="4117692"/>
                <a:chExt cx="74177" cy="70152"/>
              </a:xfrm>
            </p:grpSpPr>
            <p:cxnSp>
              <p:nvCxnSpPr>
                <p:cNvPr id="1057" name="Straight Connector 1056">
                  <a:extLst>
                    <a:ext uri="{FF2B5EF4-FFF2-40B4-BE49-F238E27FC236}">
                      <a16:creationId xmlns:a16="http://schemas.microsoft.com/office/drawing/2014/main" id="{D3E0E984-8E85-730F-9074-2314D3703CBE}"/>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059" name="Straight Connector 1058">
                  <a:extLst>
                    <a:ext uri="{FF2B5EF4-FFF2-40B4-BE49-F238E27FC236}">
                      <a16:creationId xmlns:a16="http://schemas.microsoft.com/office/drawing/2014/main" id="{9735CC12-AED2-1D57-E700-D409CC9EE92A}"/>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193" name="Group 1192">
                <a:extLst>
                  <a:ext uri="{FF2B5EF4-FFF2-40B4-BE49-F238E27FC236}">
                    <a16:creationId xmlns:a16="http://schemas.microsoft.com/office/drawing/2014/main" id="{7CE58702-2452-35F0-E1FE-DDCA2C10E73D}"/>
                  </a:ext>
                </a:extLst>
              </p:cNvPr>
              <p:cNvGrpSpPr/>
              <p:nvPr/>
            </p:nvGrpSpPr>
            <p:grpSpPr>
              <a:xfrm>
                <a:off x="7666783" y="3754511"/>
                <a:ext cx="74177" cy="70152"/>
                <a:chOff x="3949469" y="4117692"/>
                <a:chExt cx="74177" cy="70152"/>
              </a:xfrm>
            </p:grpSpPr>
            <p:cxnSp>
              <p:nvCxnSpPr>
                <p:cNvPr id="1194" name="Straight Connector 1193">
                  <a:extLst>
                    <a:ext uri="{FF2B5EF4-FFF2-40B4-BE49-F238E27FC236}">
                      <a16:creationId xmlns:a16="http://schemas.microsoft.com/office/drawing/2014/main" id="{7CF5C3B3-EFE5-484B-3EE9-22D4811411C4}"/>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195" name="Straight Connector 1194">
                  <a:extLst>
                    <a:ext uri="{FF2B5EF4-FFF2-40B4-BE49-F238E27FC236}">
                      <a16:creationId xmlns:a16="http://schemas.microsoft.com/office/drawing/2014/main" id="{5F2E261D-DB94-398F-3C6B-8D3057BA54C1}"/>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196" name="Group 1195">
                <a:extLst>
                  <a:ext uri="{FF2B5EF4-FFF2-40B4-BE49-F238E27FC236}">
                    <a16:creationId xmlns:a16="http://schemas.microsoft.com/office/drawing/2014/main" id="{14E7416D-DB71-19EC-2A09-CD8B02698DE0}"/>
                  </a:ext>
                </a:extLst>
              </p:cNvPr>
              <p:cNvGrpSpPr/>
              <p:nvPr/>
            </p:nvGrpSpPr>
            <p:grpSpPr>
              <a:xfrm>
                <a:off x="8029785" y="4103689"/>
                <a:ext cx="74177" cy="70152"/>
                <a:chOff x="3949469" y="4117692"/>
                <a:chExt cx="74177" cy="70152"/>
              </a:xfrm>
            </p:grpSpPr>
            <p:cxnSp>
              <p:nvCxnSpPr>
                <p:cNvPr id="1197" name="Straight Connector 1196">
                  <a:extLst>
                    <a:ext uri="{FF2B5EF4-FFF2-40B4-BE49-F238E27FC236}">
                      <a16:creationId xmlns:a16="http://schemas.microsoft.com/office/drawing/2014/main" id="{11529200-FDA7-EFCD-60FE-2599EF77C86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198" name="Straight Connector 1197">
                  <a:extLst>
                    <a:ext uri="{FF2B5EF4-FFF2-40B4-BE49-F238E27FC236}">
                      <a16:creationId xmlns:a16="http://schemas.microsoft.com/office/drawing/2014/main" id="{D9F738F1-0E2F-64B6-D775-4919E650B663}"/>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199" name="Group 1198">
                <a:extLst>
                  <a:ext uri="{FF2B5EF4-FFF2-40B4-BE49-F238E27FC236}">
                    <a16:creationId xmlns:a16="http://schemas.microsoft.com/office/drawing/2014/main" id="{15D64DF2-34E9-E3AF-F042-F65A120A0DBE}"/>
                  </a:ext>
                </a:extLst>
              </p:cNvPr>
              <p:cNvGrpSpPr/>
              <p:nvPr/>
            </p:nvGrpSpPr>
            <p:grpSpPr>
              <a:xfrm>
                <a:off x="8006936" y="4040040"/>
                <a:ext cx="74177" cy="70152"/>
                <a:chOff x="3949469" y="4117692"/>
                <a:chExt cx="74177" cy="70152"/>
              </a:xfrm>
            </p:grpSpPr>
            <p:cxnSp>
              <p:nvCxnSpPr>
                <p:cNvPr id="1200" name="Straight Connector 1199">
                  <a:extLst>
                    <a:ext uri="{FF2B5EF4-FFF2-40B4-BE49-F238E27FC236}">
                      <a16:creationId xmlns:a16="http://schemas.microsoft.com/office/drawing/2014/main" id="{B640638D-6C76-B7D0-00E0-189DF369017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01" name="Straight Connector 1200">
                  <a:extLst>
                    <a:ext uri="{FF2B5EF4-FFF2-40B4-BE49-F238E27FC236}">
                      <a16:creationId xmlns:a16="http://schemas.microsoft.com/office/drawing/2014/main" id="{6363DD54-88E7-048C-93BE-445872489EEB}"/>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02" name="Group 1201">
                <a:extLst>
                  <a:ext uri="{FF2B5EF4-FFF2-40B4-BE49-F238E27FC236}">
                    <a16:creationId xmlns:a16="http://schemas.microsoft.com/office/drawing/2014/main" id="{F2C7E13A-0B18-3196-1E95-8BD227071611}"/>
                  </a:ext>
                </a:extLst>
              </p:cNvPr>
              <p:cNvGrpSpPr/>
              <p:nvPr/>
            </p:nvGrpSpPr>
            <p:grpSpPr>
              <a:xfrm>
                <a:off x="8051808" y="4165422"/>
                <a:ext cx="74177" cy="70152"/>
                <a:chOff x="3949469" y="4117692"/>
                <a:chExt cx="74177" cy="70152"/>
              </a:xfrm>
            </p:grpSpPr>
            <p:cxnSp>
              <p:nvCxnSpPr>
                <p:cNvPr id="1203" name="Straight Connector 1202">
                  <a:extLst>
                    <a:ext uri="{FF2B5EF4-FFF2-40B4-BE49-F238E27FC236}">
                      <a16:creationId xmlns:a16="http://schemas.microsoft.com/office/drawing/2014/main" id="{86D49403-9A53-40FB-23D7-8E9CF569F17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04" name="Straight Connector 1203">
                  <a:extLst>
                    <a:ext uri="{FF2B5EF4-FFF2-40B4-BE49-F238E27FC236}">
                      <a16:creationId xmlns:a16="http://schemas.microsoft.com/office/drawing/2014/main" id="{B9D9C71A-3DD6-BE0C-2C38-64FCCDCAF110}"/>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05" name="Group 1204">
                <a:extLst>
                  <a:ext uri="{FF2B5EF4-FFF2-40B4-BE49-F238E27FC236}">
                    <a16:creationId xmlns:a16="http://schemas.microsoft.com/office/drawing/2014/main" id="{7B94A2BB-13CF-73BD-1135-E198867CCD34}"/>
                  </a:ext>
                </a:extLst>
              </p:cNvPr>
              <p:cNvGrpSpPr/>
              <p:nvPr/>
            </p:nvGrpSpPr>
            <p:grpSpPr>
              <a:xfrm>
                <a:off x="7977631" y="3857433"/>
                <a:ext cx="74177" cy="70152"/>
                <a:chOff x="3949469" y="4117692"/>
                <a:chExt cx="74177" cy="70152"/>
              </a:xfrm>
            </p:grpSpPr>
            <p:cxnSp>
              <p:nvCxnSpPr>
                <p:cNvPr id="1206" name="Straight Connector 1205">
                  <a:extLst>
                    <a:ext uri="{FF2B5EF4-FFF2-40B4-BE49-F238E27FC236}">
                      <a16:creationId xmlns:a16="http://schemas.microsoft.com/office/drawing/2014/main" id="{25457446-2C30-E4AF-91C6-EB89FDFCEA6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07" name="Straight Connector 1206">
                  <a:extLst>
                    <a:ext uri="{FF2B5EF4-FFF2-40B4-BE49-F238E27FC236}">
                      <a16:creationId xmlns:a16="http://schemas.microsoft.com/office/drawing/2014/main" id="{685BC873-FE53-D0B1-1F82-0883AFD8BBF6}"/>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08" name="Group 1207">
                <a:extLst>
                  <a:ext uri="{FF2B5EF4-FFF2-40B4-BE49-F238E27FC236}">
                    <a16:creationId xmlns:a16="http://schemas.microsoft.com/office/drawing/2014/main" id="{8765289A-CEAF-4AC1-BB4B-ED1B21DA37CA}"/>
                  </a:ext>
                </a:extLst>
              </p:cNvPr>
              <p:cNvGrpSpPr/>
              <p:nvPr/>
            </p:nvGrpSpPr>
            <p:grpSpPr>
              <a:xfrm>
                <a:off x="8295969" y="4167846"/>
                <a:ext cx="74177" cy="70152"/>
                <a:chOff x="3949469" y="4117692"/>
                <a:chExt cx="74177" cy="70152"/>
              </a:xfrm>
            </p:grpSpPr>
            <p:cxnSp>
              <p:nvCxnSpPr>
                <p:cNvPr id="1209" name="Straight Connector 1208">
                  <a:extLst>
                    <a:ext uri="{FF2B5EF4-FFF2-40B4-BE49-F238E27FC236}">
                      <a16:creationId xmlns:a16="http://schemas.microsoft.com/office/drawing/2014/main" id="{BAC0B2EE-315D-A0A2-6774-CD5156ACCDE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10" name="Straight Connector 1209">
                  <a:extLst>
                    <a:ext uri="{FF2B5EF4-FFF2-40B4-BE49-F238E27FC236}">
                      <a16:creationId xmlns:a16="http://schemas.microsoft.com/office/drawing/2014/main" id="{83917078-BEA6-52C2-B645-96BC5397C657}"/>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11" name="Group 1210">
                <a:extLst>
                  <a:ext uri="{FF2B5EF4-FFF2-40B4-BE49-F238E27FC236}">
                    <a16:creationId xmlns:a16="http://schemas.microsoft.com/office/drawing/2014/main" id="{258BB79C-F9AF-CC40-998E-E1F261E66AFF}"/>
                  </a:ext>
                </a:extLst>
              </p:cNvPr>
              <p:cNvGrpSpPr/>
              <p:nvPr/>
            </p:nvGrpSpPr>
            <p:grpSpPr>
              <a:xfrm>
                <a:off x="8326707" y="4167846"/>
                <a:ext cx="74177" cy="70152"/>
                <a:chOff x="3949469" y="4117692"/>
                <a:chExt cx="74177" cy="70152"/>
              </a:xfrm>
            </p:grpSpPr>
            <p:cxnSp>
              <p:nvCxnSpPr>
                <p:cNvPr id="1212" name="Straight Connector 1211">
                  <a:extLst>
                    <a:ext uri="{FF2B5EF4-FFF2-40B4-BE49-F238E27FC236}">
                      <a16:creationId xmlns:a16="http://schemas.microsoft.com/office/drawing/2014/main" id="{55B269F4-260A-B211-C90E-4D1CDD410F87}"/>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13" name="Straight Connector 1212">
                  <a:extLst>
                    <a:ext uri="{FF2B5EF4-FFF2-40B4-BE49-F238E27FC236}">
                      <a16:creationId xmlns:a16="http://schemas.microsoft.com/office/drawing/2014/main" id="{95BDD9E3-57CD-0344-92E4-CDDD25587A7A}"/>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17" name="Group 1216">
                <a:extLst>
                  <a:ext uri="{FF2B5EF4-FFF2-40B4-BE49-F238E27FC236}">
                    <a16:creationId xmlns:a16="http://schemas.microsoft.com/office/drawing/2014/main" id="{47D1F2DC-FC57-8859-D882-D22AAB666429}"/>
                  </a:ext>
                </a:extLst>
              </p:cNvPr>
              <p:cNvGrpSpPr/>
              <p:nvPr/>
            </p:nvGrpSpPr>
            <p:grpSpPr>
              <a:xfrm>
                <a:off x="8292794" y="4167846"/>
                <a:ext cx="74177" cy="70152"/>
                <a:chOff x="3949469" y="4117692"/>
                <a:chExt cx="74177" cy="70152"/>
              </a:xfrm>
            </p:grpSpPr>
            <p:cxnSp>
              <p:nvCxnSpPr>
                <p:cNvPr id="1218" name="Straight Connector 1217">
                  <a:extLst>
                    <a:ext uri="{FF2B5EF4-FFF2-40B4-BE49-F238E27FC236}">
                      <a16:creationId xmlns:a16="http://schemas.microsoft.com/office/drawing/2014/main" id="{D98173BF-C695-F447-127F-530D15161A7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19" name="Straight Connector 1218">
                  <a:extLst>
                    <a:ext uri="{FF2B5EF4-FFF2-40B4-BE49-F238E27FC236}">
                      <a16:creationId xmlns:a16="http://schemas.microsoft.com/office/drawing/2014/main" id="{D0A2D4A3-5597-A32A-EDC2-225CF3B21621}"/>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20" name="Group 1219">
                <a:extLst>
                  <a:ext uri="{FF2B5EF4-FFF2-40B4-BE49-F238E27FC236}">
                    <a16:creationId xmlns:a16="http://schemas.microsoft.com/office/drawing/2014/main" id="{E5D85B9E-C1BA-0A13-5EC2-6E897AB5F9C3}"/>
                  </a:ext>
                </a:extLst>
              </p:cNvPr>
              <p:cNvGrpSpPr/>
              <p:nvPr/>
            </p:nvGrpSpPr>
            <p:grpSpPr>
              <a:xfrm>
                <a:off x="8448400" y="4258400"/>
                <a:ext cx="74177" cy="70152"/>
                <a:chOff x="3949469" y="4117692"/>
                <a:chExt cx="74177" cy="70152"/>
              </a:xfrm>
            </p:grpSpPr>
            <p:cxnSp>
              <p:nvCxnSpPr>
                <p:cNvPr id="1221" name="Straight Connector 1220">
                  <a:extLst>
                    <a:ext uri="{FF2B5EF4-FFF2-40B4-BE49-F238E27FC236}">
                      <a16:creationId xmlns:a16="http://schemas.microsoft.com/office/drawing/2014/main" id="{FD7F91D2-7D4E-1D47-3AF4-F71A58A83BB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22" name="Straight Connector 1221">
                  <a:extLst>
                    <a:ext uri="{FF2B5EF4-FFF2-40B4-BE49-F238E27FC236}">
                      <a16:creationId xmlns:a16="http://schemas.microsoft.com/office/drawing/2014/main" id="{37349CE7-5AB9-41C2-E7AC-358731A3F171}"/>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23" name="Group 1222">
                <a:extLst>
                  <a:ext uri="{FF2B5EF4-FFF2-40B4-BE49-F238E27FC236}">
                    <a16:creationId xmlns:a16="http://schemas.microsoft.com/office/drawing/2014/main" id="{F2C82F6A-272F-AF22-1666-02EB52E21496}"/>
                  </a:ext>
                </a:extLst>
              </p:cNvPr>
              <p:cNvGrpSpPr/>
              <p:nvPr/>
            </p:nvGrpSpPr>
            <p:grpSpPr>
              <a:xfrm>
                <a:off x="8589796" y="4359210"/>
                <a:ext cx="74177" cy="70152"/>
                <a:chOff x="3949469" y="4117692"/>
                <a:chExt cx="74177" cy="70152"/>
              </a:xfrm>
            </p:grpSpPr>
            <p:cxnSp>
              <p:nvCxnSpPr>
                <p:cNvPr id="1224" name="Straight Connector 1223">
                  <a:extLst>
                    <a:ext uri="{FF2B5EF4-FFF2-40B4-BE49-F238E27FC236}">
                      <a16:creationId xmlns:a16="http://schemas.microsoft.com/office/drawing/2014/main" id="{0CAACE98-DA2E-7856-F43A-8771F398E102}"/>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25" name="Straight Connector 1224">
                  <a:extLst>
                    <a:ext uri="{FF2B5EF4-FFF2-40B4-BE49-F238E27FC236}">
                      <a16:creationId xmlns:a16="http://schemas.microsoft.com/office/drawing/2014/main" id="{CBC6E955-6FF1-8D15-34ED-7F44FEC1AFEB}"/>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26" name="Group 1225">
                <a:extLst>
                  <a:ext uri="{FF2B5EF4-FFF2-40B4-BE49-F238E27FC236}">
                    <a16:creationId xmlns:a16="http://schemas.microsoft.com/office/drawing/2014/main" id="{D329FF8A-90E6-4F3B-24DD-E05F26975418}"/>
                  </a:ext>
                </a:extLst>
              </p:cNvPr>
              <p:cNvGrpSpPr/>
              <p:nvPr/>
            </p:nvGrpSpPr>
            <p:grpSpPr>
              <a:xfrm>
                <a:off x="8623708" y="4359210"/>
                <a:ext cx="74177" cy="70152"/>
                <a:chOff x="3949469" y="4117692"/>
                <a:chExt cx="74177" cy="70152"/>
              </a:xfrm>
            </p:grpSpPr>
            <p:cxnSp>
              <p:nvCxnSpPr>
                <p:cNvPr id="1227" name="Straight Connector 1226">
                  <a:extLst>
                    <a:ext uri="{FF2B5EF4-FFF2-40B4-BE49-F238E27FC236}">
                      <a16:creationId xmlns:a16="http://schemas.microsoft.com/office/drawing/2014/main" id="{F55B96CA-CDD0-49C7-8B5B-24686DDFF1C5}"/>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28" name="Straight Connector 1227">
                  <a:extLst>
                    <a:ext uri="{FF2B5EF4-FFF2-40B4-BE49-F238E27FC236}">
                      <a16:creationId xmlns:a16="http://schemas.microsoft.com/office/drawing/2014/main" id="{9B207D26-56F3-9746-0827-661FC59F27C2}"/>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29" name="Group 1228">
                <a:extLst>
                  <a:ext uri="{FF2B5EF4-FFF2-40B4-BE49-F238E27FC236}">
                    <a16:creationId xmlns:a16="http://schemas.microsoft.com/office/drawing/2014/main" id="{C59738C5-2125-A96F-3F9B-BC128DE428AF}"/>
                  </a:ext>
                </a:extLst>
              </p:cNvPr>
              <p:cNvGrpSpPr/>
              <p:nvPr/>
            </p:nvGrpSpPr>
            <p:grpSpPr>
              <a:xfrm>
                <a:off x="8353577" y="4167846"/>
                <a:ext cx="74177" cy="70152"/>
                <a:chOff x="3949469" y="4117692"/>
                <a:chExt cx="74177" cy="70152"/>
              </a:xfrm>
            </p:grpSpPr>
            <p:cxnSp>
              <p:nvCxnSpPr>
                <p:cNvPr id="1230" name="Straight Connector 1229">
                  <a:extLst>
                    <a:ext uri="{FF2B5EF4-FFF2-40B4-BE49-F238E27FC236}">
                      <a16:creationId xmlns:a16="http://schemas.microsoft.com/office/drawing/2014/main" id="{1EE84BD3-FDC5-B265-B0ED-691DE722C91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31" name="Straight Connector 1230">
                  <a:extLst>
                    <a:ext uri="{FF2B5EF4-FFF2-40B4-BE49-F238E27FC236}">
                      <a16:creationId xmlns:a16="http://schemas.microsoft.com/office/drawing/2014/main" id="{F2E52FDA-7FF2-0149-D768-A1E62D38170B}"/>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32" name="Group 1231">
                <a:extLst>
                  <a:ext uri="{FF2B5EF4-FFF2-40B4-BE49-F238E27FC236}">
                    <a16:creationId xmlns:a16="http://schemas.microsoft.com/office/drawing/2014/main" id="{63E5F8AE-508D-9BF8-B814-34F088CB6096}"/>
                  </a:ext>
                </a:extLst>
              </p:cNvPr>
              <p:cNvGrpSpPr/>
              <p:nvPr/>
            </p:nvGrpSpPr>
            <p:grpSpPr>
              <a:xfrm>
                <a:off x="8904086" y="4359210"/>
                <a:ext cx="74177" cy="70152"/>
                <a:chOff x="3949469" y="4117692"/>
                <a:chExt cx="74177" cy="70152"/>
              </a:xfrm>
            </p:grpSpPr>
            <p:cxnSp>
              <p:nvCxnSpPr>
                <p:cNvPr id="1233" name="Straight Connector 1232">
                  <a:extLst>
                    <a:ext uri="{FF2B5EF4-FFF2-40B4-BE49-F238E27FC236}">
                      <a16:creationId xmlns:a16="http://schemas.microsoft.com/office/drawing/2014/main" id="{D330A3D8-8E3B-04F3-5AB7-8EB2B78E7AA6}"/>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34" name="Straight Connector 1233">
                  <a:extLst>
                    <a:ext uri="{FF2B5EF4-FFF2-40B4-BE49-F238E27FC236}">
                      <a16:creationId xmlns:a16="http://schemas.microsoft.com/office/drawing/2014/main" id="{94F6E5E0-B3F6-DEFF-221B-4CFF8380095A}"/>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35" name="Group 1234">
                <a:extLst>
                  <a:ext uri="{FF2B5EF4-FFF2-40B4-BE49-F238E27FC236}">
                    <a16:creationId xmlns:a16="http://schemas.microsoft.com/office/drawing/2014/main" id="{790A05EF-78E5-F356-AFCB-C9AE2492B61E}"/>
                  </a:ext>
                </a:extLst>
              </p:cNvPr>
              <p:cNvGrpSpPr/>
              <p:nvPr/>
            </p:nvGrpSpPr>
            <p:grpSpPr>
              <a:xfrm>
                <a:off x="8977146" y="4359210"/>
                <a:ext cx="74177" cy="70152"/>
                <a:chOff x="3949469" y="4117692"/>
                <a:chExt cx="74177" cy="70152"/>
              </a:xfrm>
            </p:grpSpPr>
            <p:cxnSp>
              <p:nvCxnSpPr>
                <p:cNvPr id="1236" name="Straight Connector 1235">
                  <a:extLst>
                    <a:ext uri="{FF2B5EF4-FFF2-40B4-BE49-F238E27FC236}">
                      <a16:creationId xmlns:a16="http://schemas.microsoft.com/office/drawing/2014/main" id="{007FAC71-D9A4-B772-8655-F7DE0F589CA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37" name="Straight Connector 1236">
                  <a:extLst>
                    <a:ext uri="{FF2B5EF4-FFF2-40B4-BE49-F238E27FC236}">
                      <a16:creationId xmlns:a16="http://schemas.microsoft.com/office/drawing/2014/main" id="{277CD4A1-49B1-473A-43DB-8358026FF7DB}"/>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38" name="Group 1237">
                <a:extLst>
                  <a:ext uri="{FF2B5EF4-FFF2-40B4-BE49-F238E27FC236}">
                    <a16:creationId xmlns:a16="http://schemas.microsoft.com/office/drawing/2014/main" id="{0F5FD2F7-2FF8-2CA5-13A6-CA0E69E6D9EE}"/>
                  </a:ext>
                </a:extLst>
              </p:cNvPr>
              <p:cNvGrpSpPr/>
              <p:nvPr/>
            </p:nvGrpSpPr>
            <p:grpSpPr>
              <a:xfrm>
                <a:off x="9461908" y="4359210"/>
                <a:ext cx="74177" cy="70152"/>
                <a:chOff x="3949469" y="4117692"/>
                <a:chExt cx="74177" cy="70152"/>
              </a:xfrm>
            </p:grpSpPr>
            <p:cxnSp>
              <p:nvCxnSpPr>
                <p:cNvPr id="1239" name="Straight Connector 1238">
                  <a:extLst>
                    <a:ext uri="{FF2B5EF4-FFF2-40B4-BE49-F238E27FC236}">
                      <a16:creationId xmlns:a16="http://schemas.microsoft.com/office/drawing/2014/main" id="{7EE3AA7D-BADD-517A-1D43-25726346743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40" name="Straight Connector 1239">
                  <a:extLst>
                    <a:ext uri="{FF2B5EF4-FFF2-40B4-BE49-F238E27FC236}">
                      <a16:creationId xmlns:a16="http://schemas.microsoft.com/office/drawing/2014/main" id="{1EC6DDBD-E313-B5D2-FD77-F0EE434213B9}"/>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41" name="Group 1240">
                <a:extLst>
                  <a:ext uri="{FF2B5EF4-FFF2-40B4-BE49-F238E27FC236}">
                    <a16:creationId xmlns:a16="http://schemas.microsoft.com/office/drawing/2014/main" id="{386314BC-9DF6-BA6B-63F1-EEFE7B7866B5}"/>
                  </a:ext>
                </a:extLst>
              </p:cNvPr>
              <p:cNvGrpSpPr/>
              <p:nvPr/>
            </p:nvGrpSpPr>
            <p:grpSpPr>
              <a:xfrm>
                <a:off x="9278736" y="4359210"/>
                <a:ext cx="74177" cy="70152"/>
                <a:chOff x="3949469" y="4117692"/>
                <a:chExt cx="74177" cy="70152"/>
              </a:xfrm>
            </p:grpSpPr>
            <p:cxnSp>
              <p:nvCxnSpPr>
                <p:cNvPr id="1242" name="Straight Connector 1241">
                  <a:extLst>
                    <a:ext uri="{FF2B5EF4-FFF2-40B4-BE49-F238E27FC236}">
                      <a16:creationId xmlns:a16="http://schemas.microsoft.com/office/drawing/2014/main" id="{AF1A6E8C-2E85-26D3-EA38-4D1FA8C6B04A}"/>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43" name="Straight Connector 1242">
                  <a:extLst>
                    <a:ext uri="{FF2B5EF4-FFF2-40B4-BE49-F238E27FC236}">
                      <a16:creationId xmlns:a16="http://schemas.microsoft.com/office/drawing/2014/main" id="{EE6C12C5-93C9-B012-73D4-24999D4DDC3D}"/>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44" name="Group 1243">
                <a:extLst>
                  <a:ext uri="{FF2B5EF4-FFF2-40B4-BE49-F238E27FC236}">
                    <a16:creationId xmlns:a16="http://schemas.microsoft.com/office/drawing/2014/main" id="{B01A059B-2126-FB79-7570-8F2E17F11EB0}"/>
                  </a:ext>
                </a:extLst>
              </p:cNvPr>
              <p:cNvGrpSpPr/>
              <p:nvPr/>
            </p:nvGrpSpPr>
            <p:grpSpPr>
              <a:xfrm>
                <a:off x="10124471" y="4359210"/>
                <a:ext cx="74177" cy="70152"/>
                <a:chOff x="3949469" y="4117692"/>
                <a:chExt cx="74177" cy="70152"/>
              </a:xfrm>
            </p:grpSpPr>
            <p:cxnSp>
              <p:nvCxnSpPr>
                <p:cNvPr id="1245" name="Straight Connector 1244">
                  <a:extLst>
                    <a:ext uri="{FF2B5EF4-FFF2-40B4-BE49-F238E27FC236}">
                      <a16:creationId xmlns:a16="http://schemas.microsoft.com/office/drawing/2014/main" id="{34BB8361-DF79-E93C-8495-EE52B3CE054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46" name="Straight Connector 1245">
                  <a:extLst>
                    <a:ext uri="{FF2B5EF4-FFF2-40B4-BE49-F238E27FC236}">
                      <a16:creationId xmlns:a16="http://schemas.microsoft.com/office/drawing/2014/main" id="{F1E08CD5-94F5-081B-2009-100E28F074FD}"/>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1247" name="Group 1246">
                <a:extLst>
                  <a:ext uri="{FF2B5EF4-FFF2-40B4-BE49-F238E27FC236}">
                    <a16:creationId xmlns:a16="http://schemas.microsoft.com/office/drawing/2014/main" id="{1C32640E-2345-9F56-5C8E-6884B477CE91}"/>
                  </a:ext>
                </a:extLst>
              </p:cNvPr>
              <p:cNvGrpSpPr/>
              <p:nvPr/>
            </p:nvGrpSpPr>
            <p:grpSpPr>
              <a:xfrm>
                <a:off x="9318999" y="4359210"/>
                <a:ext cx="74177" cy="70152"/>
                <a:chOff x="3949469" y="4117692"/>
                <a:chExt cx="74177" cy="70152"/>
              </a:xfrm>
            </p:grpSpPr>
            <p:cxnSp>
              <p:nvCxnSpPr>
                <p:cNvPr id="1248" name="Straight Connector 1247">
                  <a:extLst>
                    <a:ext uri="{FF2B5EF4-FFF2-40B4-BE49-F238E27FC236}">
                      <a16:creationId xmlns:a16="http://schemas.microsoft.com/office/drawing/2014/main" id="{F3017B6A-32F6-AF7B-259A-41CBC7B145B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1249" name="Straight Connector 1248">
                  <a:extLst>
                    <a:ext uri="{FF2B5EF4-FFF2-40B4-BE49-F238E27FC236}">
                      <a16:creationId xmlns:a16="http://schemas.microsoft.com/office/drawing/2014/main" id="{A30F7761-38A4-FE7C-AE14-5DC9153464D6}"/>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sp>
          <p:nvSpPr>
            <p:cNvPr id="1250" name="Freeform 1249">
              <a:extLst>
                <a:ext uri="{FF2B5EF4-FFF2-40B4-BE49-F238E27FC236}">
                  <a16:creationId xmlns:a16="http://schemas.microsoft.com/office/drawing/2014/main" id="{A6B1FFFB-468A-B745-5A88-2CCEAE1A3BFB}"/>
                </a:ext>
              </a:extLst>
            </p:cNvPr>
            <p:cNvSpPr/>
            <p:nvPr/>
          </p:nvSpPr>
          <p:spPr bwMode="auto">
            <a:xfrm>
              <a:off x="7008907" y="3534896"/>
              <a:ext cx="3184525" cy="863600"/>
            </a:xfrm>
            <a:custGeom>
              <a:avLst/>
              <a:gdLst>
                <a:gd name="connsiteX0" fmla="*/ 0 w 3184525"/>
                <a:gd name="connsiteY0" fmla="*/ 0 h 863600"/>
                <a:gd name="connsiteX1" fmla="*/ 317500 w 3184525"/>
                <a:gd name="connsiteY1" fmla="*/ 0 h 863600"/>
                <a:gd name="connsiteX2" fmla="*/ 317500 w 3184525"/>
                <a:gd name="connsiteY2" fmla="*/ 57150 h 863600"/>
                <a:gd name="connsiteX3" fmla="*/ 349250 w 3184525"/>
                <a:gd name="connsiteY3" fmla="*/ 57150 h 863600"/>
                <a:gd name="connsiteX4" fmla="*/ 349250 w 3184525"/>
                <a:gd name="connsiteY4" fmla="*/ 155575 h 863600"/>
                <a:gd name="connsiteX5" fmla="*/ 403225 w 3184525"/>
                <a:gd name="connsiteY5" fmla="*/ 155575 h 863600"/>
                <a:gd name="connsiteX6" fmla="*/ 403225 w 3184525"/>
                <a:gd name="connsiteY6" fmla="*/ 203200 h 863600"/>
                <a:gd name="connsiteX7" fmla="*/ 441325 w 3184525"/>
                <a:gd name="connsiteY7" fmla="*/ 203200 h 863600"/>
                <a:gd name="connsiteX8" fmla="*/ 441325 w 3184525"/>
                <a:gd name="connsiteY8" fmla="*/ 257175 h 863600"/>
                <a:gd name="connsiteX9" fmla="*/ 695325 w 3184525"/>
                <a:gd name="connsiteY9" fmla="*/ 257175 h 863600"/>
                <a:gd name="connsiteX10" fmla="*/ 695325 w 3184525"/>
                <a:gd name="connsiteY10" fmla="*/ 307975 h 863600"/>
                <a:gd name="connsiteX11" fmla="*/ 1000125 w 3184525"/>
                <a:gd name="connsiteY11" fmla="*/ 307975 h 863600"/>
                <a:gd name="connsiteX12" fmla="*/ 1000125 w 3184525"/>
                <a:gd name="connsiteY12" fmla="*/ 381000 h 863600"/>
                <a:gd name="connsiteX13" fmla="*/ 1000125 w 3184525"/>
                <a:gd name="connsiteY13" fmla="*/ 381000 h 863600"/>
                <a:gd name="connsiteX14" fmla="*/ 1028700 w 3184525"/>
                <a:gd name="connsiteY14" fmla="*/ 381000 h 863600"/>
                <a:gd name="connsiteX15" fmla="*/ 1028700 w 3184525"/>
                <a:gd name="connsiteY15" fmla="*/ 581025 h 863600"/>
                <a:gd name="connsiteX16" fmla="*/ 1060450 w 3184525"/>
                <a:gd name="connsiteY16" fmla="*/ 581025 h 863600"/>
                <a:gd name="connsiteX17" fmla="*/ 1060450 w 3184525"/>
                <a:gd name="connsiteY17" fmla="*/ 615950 h 863600"/>
                <a:gd name="connsiteX18" fmla="*/ 1060450 w 3184525"/>
                <a:gd name="connsiteY18" fmla="*/ 615950 h 863600"/>
                <a:gd name="connsiteX19" fmla="*/ 1089025 w 3184525"/>
                <a:gd name="connsiteY19" fmla="*/ 615950 h 863600"/>
                <a:gd name="connsiteX20" fmla="*/ 1089025 w 3184525"/>
                <a:gd name="connsiteY20" fmla="*/ 669925 h 863600"/>
                <a:gd name="connsiteX21" fmla="*/ 1425575 w 3184525"/>
                <a:gd name="connsiteY21" fmla="*/ 669925 h 863600"/>
                <a:gd name="connsiteX22" fmla="*/ 1425575 w 3184525"/>
                <a:gd name="connsiteY22" fmla="*/ 762000 h 863600"/>
                <a:gd name="connsiteX23" fmla="*/ 1558925 w 3184525"/>
                <a:gd name="connsiteY23" fmla="*/ 762000 h 863600"/>
                <a:gd name="connsiteX24" fmla="*/ 1558925 w 3184525"/>
                <a:gd name="connsiteY24" fmla="*/ 863600 h 863600"/>
                <a:gd name="connsiteX25" fmla="*/ 3184525 w 3184525"/>
                <a:gd name="connsiteY25" fmla="*/ 863600 h 8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84525" h="863600">
                  <a:moveTo>
                    <a:pt x="0" y="0"/>
                  </a:moveTo>
                  <a:lnTo>
                    <a:pt x="317500" y="0"/>
                  </a:lnTo>
                  <a:lnTo>
                    <a:pt x="317500" y="57150"/>
                  </a:lnTo>
                  <a:lnTo>
                    <a:pt x="349250" y="57150"/>
                  </a:lnTo>
                  <a:lnTo>
                    <a:pt x="349250" y="155575"/>
                  </a:lnTo>
                  <a:lnTo>
                    <a:pt x="403225" y="155575"/>
                  </a:lnTo>
                  <a:lnTo>
                    <a:pt x="403225" y="203200"/>
                  </a:lnTo>
                  <a:lnTo>
                    <a:pt x="441325" y="203200"/>
                  </a:lnTo>
                  <a:lnTo>
                    <a:pt x="441325" y="257175"/>
                  </a:lnTo>
                  <a:lnTo>
                    <a:pt x="695325" y="257175"/>
                  </a:lnTo>
                  <a:lnTo>
                    <a:pt x="695325" y="307975"/>
                  </a:lnTo>
                  <a:lnTo>
                    <a:pt x="1000125" y="307975"/>
                  </a:lnTo>
                  <a:lnTo>
                    <a:pt x="1000125" y="381000"/>
                  </a:lnTo>
                  <a:lnTo>
                    <a:pt x="1000125" y="381000"/>
                  </a:lnTo>
                  <a:lnTo>
                    <a:pt x="1028700" y="381000"/>
                  </a:lnTo>
                  <a:lnTo>
                    <a:pt x="1028700" y="581025"/>
                  </a:lnTo>
                  <a:lnTo>
                    <a:pt x="1060450" y="581025"/>
                  </a:lnTo>
                  <a:lnTo>
                    <a:pt x="1060450" y="615950"/>
                  </a:lnTo>
                  <a:lnTo>
                    <a:pt x="1060450" y="615950"/>
                  </a:lnTo>
                  <a:lnTo>
                    <a:pt x="1089025" y="615950"/>
                  </a:lnTo>
                  <a:lnTo>
                    <a:pt x="1089025" y="669925"/>
                  </a:lnTo>
                  <a:lnTo>
                    <a:pt x="1425575" y="669925"/>
                  </a:lnTo>
                  <a:lnTo>
                    <a:pt x="1425575" y="762000"/>
                  </a:lnTo>
                  <a:lnTo>
                    <a:pt x="1558925" y="762000"/>
                  </a:lnTo>
                  <a:lnTo>
                    <a:pt x="1558925" y="863600"/>
                  </a:lnTo>
                  <a:lnTo>
                    <a:pt x="3184525" y="863600"/>
                  </a:lnTo>
                </a:path>
              </a:pathLst>
            </a:custGeom>
            <a:noFill/>
            <a:ln w="28575">
              <a:solidFill>
                <a:srgbClr val="00823B"/>
              </a:solidFill>
              <a:miter lim="800000"/>
              <a:headEnd/>
              <a:tailEnd/>
            </a:ln>
          </p:spPr>
          <p:txBody>
            <a:bodyPr rtlCol="0" anchor="ctr"/>
            <a:lstStyle/>
            <a:p>
              <a:pPr algn="ctr"/>
              <a:endParaRPr lang="en-US"/>
            </a:p>
          </p:txBody>
        </p:sp>
      </p:grpSp>
      <p:grpSp>
        <p:nvGrpSpPr>
          <p:cNvPr id="1191" name="Group 1190">
            <a:extLst>
              <a:ext uri="{FF2B5EF4-FFF2-40B4-BE49-F238E27FC236}">
                <a16:creationId xmlns:a16="http://schemas.microsoft.com/office/drawing/2014/main" id="{AF5DE191-19A9-681C-BD99-27F41DFBED1B}"/>
              </a:ext>
            </a:extLst>
          </p:cNvPr>
          <p:cNvGrpSpPr/>
          <p:nvPr/>
        </p:nvGrpSpPr>
        <p:grpSpPr>
          <a:xfrm>
            <a:off x="2656400" y="3953689"/>
            <a:ext cx="2261005" cy="867790"/>
            <a:chOff x="2723635" y="3951562"/>
            <a:chExt cx="2261005" cy="867790"/>
          </a:xfrm>
        </p:grpSpPr>
        <p:grpSp>
          <p:nvGrpSpPr>
            <p:cNvPr id="40" name="Group 39">
              <a:extLst>
                <a:ext uri="{FF2B5EF4-FFF2-40B4-BE49-F238E27FC236}">
                  <a16:creationId xmlns:a16="http://schemas.microsoft.com/office/drawing/2014/main" id="{28D48527-D244-2E7F-66AA-DBDA80461D17}"/>
                </a:ext>
              </a:extLst>
            </p:cNvPr>
            <p:cNvGrpSpPr/>
            <p:nvPr/>
          </p:nvGrpSpPr>
          <p:grpSpPr>
            <a:xfrm>
              <a:off x="2723635" y="3951562"/>
              <a:ext cx="74177" cy="70152"/>
              <a:chOff x="3949469" y="4117692"/>
              <a:chExt cx="74177" cy="70152"/>
            </a:xfrm>
          </p:grpSpPr>
          <p:cxnSp>
            <p:nvCxnSpPr>
              <p:cNvPr id="25" name="Straight Connector 24">
                <a:extLst>
                  <a:ext uri="{FF2B5EF4-FFF2-40B4-BE49-F238E27FC236}">
                    <a16:creationId xmlns:a16="http://schemas.microsoft.com/office/drawing/2014/main" id="{7895BF44-0D62-EA9A-61D3-933D9BFA2A1E}"/>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AD6135F9-42B5-8D80-BBE7-741D4E85B044}"/>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061" name="Group 1060">
              <a:extLst>
                <a:ext uri="{FF2B5EF4-FFF2-40B4-BE49-F238E27FC236}">
                  <a16:creationId xmlns:a16="http://schemas.microsoft.com/office/drawing/2014/main" id="{14F3CA35-719E-6219-5D1F-EC5CF113AD2C}"/>
                </a:ext>
              </a:extLst>
            </p:cNvPr>
            <p:cNvGrpSpPr/>
            <p:nvPr/>
          </p:nvGrpSpPr>
          <p:grpSpPr>
            <a:xfrm>
              <a:off x="3136865" y="4176767"/>
              <a:ext cx="74177" cy="70152"/>
              <a:chOff x="3949469" y="4117692"/>
              <a:chExt cx="74177" cy="70152"/>
            </a:xfrm>
          </p:grpSpPr>
          <p:cxnSp>
            <p:nvCxnSpPr>
              <p:cNvPr id="1063" name="Straight Connector 1062">
                <a:extLst>
                  <a:ext uri="{FF2B5EF4-FFF2-40B4-BE49-F238E27FC236}">
                    <a16:creationId xmlns:a16="http://schemas.microsoft.com/office/drawing/2014/main" id="{4E0EC706-F6EA-910C-321B-3BEF93DFFCA9}"/>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065" name="Straight Connector 1064">
                <a:extLst>
                  <a:ext uri="{FF2B5EF4-FFF2-40B4-BE49-F238E27FC236}">
                    <a16:creationId xmlns:a16="http://schemas.microsoft.com/office/drawing/2014/main" id="{DFEC830F-6C65-CE97-4895-86B5E1C71AAF}"/>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066" name="Group 1065">
              <a:extLst>
                <a:ext uri="{FF2B5EF4-FFF2-40B4-BE49-F238E27FC236}">
                  <a16:creationId xmlns:a16="http://schemas.microsoft.com/office/drawing/2014/main" id="{958194A3-CB5C-4613-AEAE-79A27E0CCDB9}"/>
                </a:ext>
              </a:extLst>
            </p:cNvPr>
            <p:cNvGrpSpPr/>
            <p:nvPr/>
          </p:nvGrpSpPr>
          <p:grpSpPr>
            <a:xfrm>
              <a:off x="3192498" y="4185765"/>
              <a:ext cx="74177" cy="70152"/>
              <a:chOff x="3949469" y="4117692"/>
              <a:chExt cx="74177" cy="70152"/>
            </a:xfrm>
          </p:grpSpPr>
          <p:cxnSp>
            <p:nvCxnSpPr>
              <p:cNvPr id="1067" name="Straight Connector 1066">
                <a:extLst>
                  <a:ext uri="{FF2B5EF4-FFF2-40B4-BE49-F238E27FC236}">
                    <a16:creationId xmlns:a16="http://schemas.microsoft.com/office/drawing/2014/main" id="{84ED0381-76B0-2CE2-0A1D-8F75EF4A293F}"/>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068" name="Straight Connector 1067">
                <a:extLst>
                  <a:ext uri="{FF2B5EF4-FFF2-40B4-BE49-F238E27FC236}">
                    <a16:creationId xmlns:a16="http://schemas.microsoft.com/office/drawing/2014/main" id="{7A3B4EBC-DC2B-F718-B513-870224AD4A83}"/>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069" name="Group 1068">
              <a:extLst>
                <a:ext uri="{FF2B5EF4-FFF2-40B4-BE49-F238E27FC236}">
                  <a16:creationId xmlns:a16="http://schemas.microsoft.com/office/drawing/2014/main" id="{C06DC01D-2236-7ABF-3EB5-A5DACBB5F122}"/>
                </a:ext>
              </a:extLst>
            </p:cNvPr>
            <p:cNvGrpSpPr/>
            <p:nvPr/>
          </p:nvGrpSpPr>
          <p:grpSpPr>
            <a:xfrm>
              <a:off x="3224982" y="4349354"/>
              <a:ext cx="74177" cy="70152"/>
              <a:chOff x="3949469" y="4117692"/>
              <a:chExt cx="74177" cy="70152"/>
            </a:xfrm>
          </p:grpSpPr>
          <p:cxnSp>
            <p:nvCxnSpPr>
              <p:cNvPr id="1070" name="Straight Connector 1069">
                <a:extLst>
                  <a:ext uri="{FF2B5EF4-FFF2-40B4-BE49-F238E27FC236}">
                    <a16:creationId xmlns:a16="http://schemas.microsoft.com/office/drawing/2014/main" id="{B1B68C96-0876-501B-CE5C-61742FA4D1C7}"/>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071" name="Straight Connector 1070">
                <a:extLst>
                  <a:ext uri="{FF2B5EF4-FFF2-40B4-BE49-F238E27FC236}">
                    <a16:creationId xmlns:a16="http://schemas.microsoft.com/office/drawing/2014/main" id="{42E5C3A5-D3CC-C6BA-E5E0-527E7D3FD826}"/>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072" name="Group 1071">
              <a:extLst>
                <a:ext uri="{FF2B5EF4-FFF2-40B4-BE49-F238E27FC236}">
                  <a16:creationId xmlns:a16="http://schemas.microsoft.com/office/drawing/2014/main" id="{8ED10906-C239-2DB7-D0F2-DC5C0D5896A6}"/>
                </a:ext>
              </a:extLst>
            </p:cNvPr>
            <p:cNvGrpSpPr/>
            <p:nvPr/>
          </p:nvGrpSpPr>
          <p:grpSpPr>
            <a:xfrm>
              <a:off x="3237646" y="4420860"/>
              <a:ext cx="74177" cy="70152"/>
              <a:chOff x="3949469" y="4117692"/>
              <a:chExt cx="74177" cy="70152"/>
            </a:xfrm>
          </p:grpSpPr>
          <p:cxnSp>
            <p:nvCxnSpPr>
              <p:cNvPr id="1074" name="Straight Connector 1073">
                <a:extLst>
                  <a:ext uri="{FF2B5EF4-FFF2-40B4-BE49-F238E27FC236}">
                    <a16:creationId xmlns:a16="http://schemas.microsoft.com/office/drawing/2014/main" id="{8A1E4B16-2263-AA1C-F234-F103E5CC1127}"/>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076" name="Straight Connector 1075">
                <a:extLst>
                  <a:ext uri="{FF2B5EF4-FFF2-40B4-BE49-F238E27FC236}">
                    <a16:creationId xmlns:a16="http://schemas.microsoft.com/office/drawing/2014/main" id="{633A754D-B103-4831-81B7-43FD8A2575E7}"/>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079" name="Group 1078">
              <a:extLst>
                <a:ext uri="{FF2B5EF4-FFF2-40B4-BE49-F238E27FC236}">
                  <a16:creationId xmlns:a16="http://schemas.microsoft.com/office/drawing/2014/main" id="{A79C1354-F096-EE70-74BA-73C1934891D7}"/>
                </a:ext>
              </a:extLst>
            </p:cNvPr>
            <p:cNvGrpSpPr/>
            <p:nvPr/>
          </p:nvGrpSpPr>
          <p:grpSpPr>
            <a:xfrm>
              <a:off x="3267873" y="4536934"/>
              <a:ext cx="74177" cy="70152"/>
              <a:chOff x="3949469" y="4117692"/>
              <a:chExt cx="74177" cy="70152"/>
            </a:xfrm>
          </p:grpSpPr>
          <p:cxnSp>
            <p:nvCxnSpPr>
              <p:cNvPr id="1086" name="Straight Connector 1085">
                <a:extLst>
                  <a:ext uri="{FF2B5EF4-FFF2-40B4-BE49-F238E27FC236}">
                    <a16:creationId xmlns:a16="http://schemas.microsoft.com/office/drawing/2014/main" id="{BE1AA464-1E67-A76F-BE4F-06632AE697C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088" name="Straight Connector 1087">
                <a:extLst>
                  <a:ext uri="{FF2B5EF4-FFF2-40B4-BE49-F238E27FC236}">
                    <a16:creationId xmlns:a16="http://schemas.microsoft.com/office/drawing/2014/main" id="{5DE8CFBE-50AB-CD66-F777-7B4AA878728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00" name="Group 1099">
              <a:extLst>
                <a:ext uri="{FF2B5EF4-FFF2-40B4-BE49-F238E27FC236}">
                  <a16:creationId xmlns:a16="http://schemas.microsoft.com/office/drawing/2014/main" id="{1F1979AD-9494-DE10-7717-3A7D738DAC27}"/>
                </a:ext>
              </a:extLst>
            </p:cNvPr>
            <p:cNvGrpSpPr/>
            <p:nvPr/>
          </p:nvGrpSpPr>
          <p:grpSpPr>
            <a:xfrm>
              <a:off x="3530883" y="4582839"/>
              <a:ext cx="74177" cy="70152"/>
              <a:chOff x="3949469" y="4117692"/>
              <a:chExt cx="74177" cy="70152"/>
            </a:xfrm>
          </p:grpSpPr>
          <p:cxnSp>
            <p:nvCxnSpPr>
              <p:cNvPr id="1115" name="Straight Connector 1114">
                <a:extLst>
                  <a:ext uri="{FF2B5EF4-FFF2-40B4-BE49-F238E27FC236}">
                    <a16:creationId xmlns:a16="http://schemas.microsoft.com/office/drawing/2014/main" id="{53597CE0-7D9A-4094-3D93-DF55F0E5000A}"/>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54" name="Straight Connector 1153">
                <a:extLst>
                  <a:ext uri="{FF2B5EF4-FFF2-40B4-BE49-F238E27FC236}">
                    <a16:creationId xmlns:a16="http://schemas.microsoft.com/office/drawing/2014/main" id="{7FB1D2F7-C6F2-A8F0-9A72-105C755068F0}"/>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55" name="Group 1154">
              <a:extLst>
                <a:ext uri="{FF2B5EF4-FFF2-40B4-BE49-F238E27FC236}">
                  <a16:creationId xmlns:a16="http://schemas.microsoft.com/office/drawing/2014/main" id="{CCD17C47-8FBB-6BB0-8429-AA429D2595A5}"/>
                </a:ext>
              </a:extLst>
            </p:cNvPr>
            <p:cNvGrpSpPr/>
            <p:nvPr/>
          </p:nvGrpSpPr>
          <p:grpSpPr>
            <a:xfrm>
              <a:off x="3267873" y="4495501"/>
              <a:ext cx="74177" cy="70152"/>
              <a:chOff x="3949469" y="4117692"/>
              <a:chExt cx="74177" cy="70152"/>
            </a:xfrm>
          </p:grpSpPr>
          <p:cxnSp>
            <p:nvCxnSpPr>
              <p:cNvPr id="1156" name="Straight Connector 1155">
                <a:extLst>
                  <a:ext uri="{FF2B5EF4-FFF2-40B4-BE49-F238E27FC236}">
                    <a16:creationId xmlns:a16="http://schemas.microsoft.com/office/drawing/2014/main" id="{B5AF47C5-EDE8-CD4A-C1FD-4D76E5377345}"/>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57" name="Straight Connector 1156">
                <a:extLst>
                  <a:ext uri="{FF2B5EF4-FFF2-40B4-BE49-F238E27FC236}">
                    <a16:creationId xmlns:a16="http://schemas.microsoft.com/office/drawing/2014/main" id="{CE3C7800-66CA-2DFA-1163-2E79E7CCC48F}"/>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58" name="Group 1157">
              <a:extLst>
                <a:ext uri="{FF2B5EF4-FFF2-40B4-BE49-F238E27FC236}">
                  <a16:creationId xmlns:a16="http://schemas.microsoft.com/office/drawing/2014/main" id="{8732E99B-533A-72E3-748B-24B58F3518AC}"/>
                </a:ext>
              </a:extLst>
            </p:cNvPr>
            <p:cNvGrpSpPr/>
            <p:nvPr/>
          </p:nvGrpSpPr>
          <p:grpSpPr>
            <a:xfrm>
              <a:off x="4113756" y="4632831"/>
              <a:ext cx="74177" cy="70152"/>
              <a:chOff x="3949469" y="4117692"/>
              <a:chExt cx="74177" cy="70152"/>
            </a:xfrm>
          </p:grpSpPr>
          <p:cxnSp>
            <p:nvCxnSpPr>
              <p:cNvPr id="1159" name="Straight Connector 1158">
                <a:extLst>
                  <a:ext uri="{FF2B5EF4-FFF2-40B4-BE49-F238E27FC236}">
                    <a16:creationId xmlns:a16="http://schemas.microsoft.com/office/drawing/2014/main" id="{865AF628-0A8D-4A37-624F-EED6BFAB2367}"/>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60" name="Straight Connector 1159">
                <a:extLst>
                  <a:ext uri="{FF2B5EF4-FFF2-40B4-BE49-F238E27FC236}">
                    <a16:creationId xmlns:a16="http://schemas.microsoft.com/office/drawing/2014/main" id="{CDA3FD30-1992-1C0C-B64C-C99A76C5EA57}"/>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61" name="Group 1160">
              <a:extLst>
                <a:ext uri="{FF2B5EF4-FFF2-40B4-BE49-F238E27FC236}">
                  <a16:creationId xmlns:a16="http://schemas.microsoft.com/office/drawing/2014/main" id="{28062205-C7EB-5D64-847D-BF69BC02B224}"/>
                </a:ext>
              </a:extLst>
            </p:cNvPr>
            <p:cNvGrpSpPr/>
            <p:nvPr/>
          </p:nvGrpSpPr>
          <p:grpSpPr>
            <a:xfrm>
              <a:off x="3613797" y="4626015"/>
              <a:ext cx="74177" cy="70152"/>
              <a:chOff x="3949469" y="4117692"/>
              <a:chExt cx="74177" cy="70152"/>
            </a:xfrm>
          </p:grpSpPr>
          <p:cxnSp>
            <p:nvCxnSpPr>
              <p:cNvPr id="1162" name="Straight Connector 1161">
                <a:extLst>
                  <a:ext uri="{FF2B5EF4-FFF2-40B4-BE49-F238E27FC236}">
                    <a16:creationId xmlns:a16="http://schemas.microsoft.com/office/drawing/2014/main" id="{9A05F9E8-4B11-8A7C-54E8-22617D86C61B}"/>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63" name="Straight Connector 1162">
                <a:extLst>
                  <a:ext uri="{FF2B5EF4-FFF2-40B4-BE49-F238E27FC236}">
                    <a16:creationId xmlns:a16="http://schemas.microsoft.com/office/drawing/2014/main" id="{6BAF9E28-CB7A-2057-26F8-216A9E3C14EC}"/>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64" name="Group 1163">
              <a:extLst>
                <a:ext uri="{FF2B5EF4-FFF2-40B4-BE49-F238E27FC236}">
                  <a16:creationId xmlns:a16="http://schemas.microsoft.com/office/drawing/2014/main" id="{E5982A3D-C5AD-E2DE-750F-9CF7F7528B5C}"/>
                </a:ext>
              </a:extLst>
            </p:cNvPr>
            <p:cNvGrpSpPr/>
            <p:nvPr/>
          </p:nvGrpSpPr>
          <p:grpSpPr>
            <a:xfrm>
              <a:off x="3776474" y="4632831"/>
              <a:ext cx="74177" cy="70152"/>
              <a:chOff x="3949469" y="4117692"/>
              <a:chExt cx="74177" cy="70152"/>
            </a:xfrm>
          </p:grpSpPr>
          <p:cxnSp>
            <p:nvCxnSpPr>
              <p:cNvPr id="1165" name="Straight Connector 1164">
                <a:extLst>
                  <a:ext uri="{FF2B5EF4-FFF2-40B4-BE49-F238E27FC236}">
                    <a16:creationId xmlns:a16="http://schemas.microsoft.com/office/drawing/2014/main" id="{0AF9DAA2-DB40-E830-EE87-C0938E24505A}"/>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66" name="Straight Connector 1165">
                <a:extLst>
                  <a:ext uri="{FF2B5EF4-FFF2-40B4-BE49-F238E27FC236}">
                    <a16:creationId xmlns:a16="http://schemas.microsoft.com/office/drawing/2014/main" id="{446C8187-E0ED-9F86-ED03-3FD568B1DE80}"/>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67" name="Group 1166">
              <a:extLst>
                <a:ext uri="{FF2B5EF4-FFF2-40B4-BE49-F238E27FC236}">
                  <a16:creationId xmlns:a16="http://schemas.microsoft.com/office/drawing/2014/main" id="{D313ECE7-3AAC-F1A1-8DDA-309F8039B8EF}"/>
                </a:ext>
              </a:extLst>
            </p:cNvPr>
            <p:cNvGrpSpPr/>
            <p:nvPr/>
          </p:nvGrpSpPr>
          <p:grpSpPr>
            <a:xfrm>
              <a:off x="4910463" y="4749200"/>
              <a:ext cx="74177" cy="70152"/>
              <a:chOff x="3949469" y="4117692"/>
              <a:chExt cx="74177" cy="70152"/>
            </a:xfrm>
          </p:grpSpPr>
          <p:cxnSp>
            <p:nvCxnSpPr>
              <p:cNvPr id="1168" name="Straight Connector 1167">
                <a:extLst>
                  <a:ext uri="{FF2B5EF4-FFF2-40B4-BE49-F238E27FC236}">
                    <a16:creationId xmlns:a16="http://schemas.microsoft.com/office/drawing/2014/main" id="{36B502F4-6BD2-73B8-1707-CA317BF8D58C}"/>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69" name="Straight Connector 1168">
                <a:extLst>
                  <a:ext uri="{FF2B5EF4-FFF2-40B4-BE49-F238E27FC236}">
                    <a16:creationId xmlns:a16="http://schemas.microsoft.com/office/drawing/2014/main" id="{8F57A82D-D15D-2142-DE97-335A23ADD14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70" name="Group 1169">
              <a:extLst>
                <a:ext uri="{FF2B5EF4-FFF2-40B4-BE49-F238E27FC236}">
                  <a16:creationId xmlns:a16="http://schemas.microsoft.com/office/drawing/2014/main" id="{768CFD63-EF5A-A1B2-CD0E-75D120D7AE50}"/>
                </a:ext>
              </a:extLst>
            </p:cNvPr>
            <p:cNvGrpSpPr/>
            <p:nvPr/>
          </p:nvGrpSpPr>
          <p:grpSpPr>
            <a:xfrm>
              <a:off x="4519622" y="4749200"/>
              <a:ext cx="74177" cy="70152"/>
              <a:chOff x="3949469" y="4117692"/>
              <a:chExt cx="74177" cy="70152"/>
            </a:xfrm>
          </p:grpSpPr>
          <p:cxnSp>
            <p:nvCxnSpPr>
              <p:cNvPr id="1171" name="Straight Connector 1170">
                <a:extLst>
                  <a:ext uri="{FF2B5EF4-FFF2-40B4-BE49-F238E27FC236}">
                    <a16:creationId xmlns:a16="http://schemas.microsoft.com/office/drawing/2014/main" id="{EC788C99-F1BE-5621-DDB1-A294B90E000A}"/>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72" name="Straight Connector 1171">
                <a:extLst>
                  <a:ext uri="{FF2B5EF4-FFF2-40B4-BE49-F238E27FC236}">
                    <a16:creationId xmlns:a16="http://schemas.microsoft.com/office/drawing/2014/main" id="{0C04A05A-3074-7FB1-7660-E44F3EC88ECE}"/>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73" name="Group 1172">
              <a:extLst>
                <a:ext uri="{FF2B5EF4-FFF2-40B4-BE49-F238E27FC236}">
                  <a16:creationId xmlns:a16="http://schemas.microsoft.com/office/drawing/2014/main" id="{616FA7C6-3615-5A66-C8FF-4204063AF0A7}"/>
                </a:ext>
              </a:extLst>
            </p:cNvPr>
            <p:cNvGrpSpPr/>
            <p:nvPr/>
          </p:nvGrpSpPr>
          <p:grpSpPr>
            <a:xfrm>
              <a:off x="4229736" y="4749200"/>
              <a:ext cx="74177" cy="70152"/>
              <a:chOff x="3949469" y="4117692"/>
              <a:chExt cx="74177" cy="70152"/>
            </a:xfrm>
          </p:grpSpPr>
          <p:cxnSp>
            <p:nvCxnSpPr>
              <p:cNvPr id="1174" name="Straight Connector 1173">
                <a:extLst>
                  <a:ext uri="{FF2B5EF4-FFF2-40B4-BE49-F238E27FC236}">
                    <a16:creationId xmlns:a16="http://schemas.microsoft.com/office/drawing/2014/main" id="{7D774172-3F3D-7A8A-95EB-4F605FFAD854}"/>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75" name="Straight Connector 1174">
                <a:extLst>
                  <a:ext uri="{FF2B5EF4-FFF2-40B4-BE49-F238E27FC236}">
                    <a16:creationId xmlns:a16="http://schemas.microsoft.com/office/drawing/2014/main" id="{F36FCB60-3A36-8A9E-66D8-3CBA1C5EB32E}"/>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76" name="Group 1175">
              <a:extLst>
                <a:ext uri="{FF2B5EF4-FFF2-40B4-BE49-F238E27FC236}">
                  <a16:creationId xmlns:a16="http://schemas.microsoft.com/office/drawing/2014/main" id="{3ABEE217-6EC9-0299-E470-F1A278DFD1E2}"/>
                </a:ext>
              </a:extLst>
            </p:cNvPr>
            <p:cNvGrpSpPr/>
            <p:nvPr/>
          </p:nvGrpSpPr>
          <p:grpSpPr>
            <a:xfrm>
              <a:off x="4873142" y="4749200"/>
              <a:ext cx="74177" cy="70152"/>
              <a:chOff x="3949469" y="4117692"/>
              <a:chExt cx="74177" cy="70152"/>
            </a:xfrm>
          </p:grpSpPr>
          <p:cxnSp>
            <p:nvCxnSpPr>
              <p:cNvPr id="1177" name="Straight Connector 1176">
                <a:extLst>
                  <a:ext uri="{FF2B5EF4-FFF2-40B4-BE49-F238E27FC236}">
                    <a16:creationId xmlns:a16="http://schemas.microsoft.com/office/drawing/2014/main" id="{626A284E-7789-D3D2-280A-9E585B7B374B}"/>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78" name="Straight Connector 1177">
                <a:extLst>
                  <a:ext uri="{FF2B5EF4-FFF2-40B4-BE49-F238E27FC236}">
                    <a16:creationId xmlns:a16="http://schemas.microsoft.com/office/drawing/2014/main" id="{60B6FA53-5194-AC67-945D-A76EE6DB91D8}"/>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79" name="Group 1178">
              <a:extLst>
                <a:ext uri="{FF2B5EF4-FFF2-40B4-BE49-F238E27FC236}">
                  <a16:creationId xmlns:a16="http://schemas.microsoft.com/office/drawing/2014/main" id="{1BBE873D-013C-DD74-E4AB-0EE2035AB0ED}"/>
                </a:ext>
              </a:extLst>
            </p:cNvPr>
            <p:cNvGrpSpPr/>
            <p:nvPr/>
          </p:nvGrpSpPr>
          <p:grpSpPr>
            <a:xfrm>
              <a:off x="3858360" y="4632831"/>
              <a:ext cx="74177" cy="70152"/>
              <a:chOff x="3949469" y="4117692"/>
              <a:chExt cx="74177" cy="70152"/>
            </a:xfrm>
          </p:grpSpPr>
          <p:cxnSp>
            <p:nvCxnSpPr>
              <p:cNvPr id="1180" name="Straight Connector 1179">
                <a:extLst>
                  <a:ext uri="{FF2B5EF4-FFF2-40B4-BE49-F238E27FC236}">
                    <a16:creationId xmlns:a16="http://schemas.microsoft.com/office/drawing/2014/main" id="{7C79CA7A-4E6C-A089-C420-DAAAF09CFC4D}"/>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81" name="Straight Connector 1180">
                <a:extLst>
                  <a:ext uri="{FF2B5EF4-FFF2-40B4-BE49-F238E27FC236}">
                    <a16:creationId xmlns:a16="http://schemas.microsoft.com/office/drawing/2014/main" id="{1789E932-2D5C-8463-C104-4C37F208949A}"/>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82" name="Group 1181">
              <a:extLst>
                <a:ext uri="{FF2B5EF4-FFF2-40B4-BE49-F238E27FC236}">
                  <a16:creationId xmlns:a16="http://schemas.microsoft.com/office/drawing/2014/main" id="{E67CD0EB-F5CD-11AC-15E3-DCE634E79066}"/>
                </a:ext>
              </a:extLst>
            </p:cNvPr>
            <p:cNvGrpSpPr/>
            <p:nvPr/>
          </p:nvGrpSpPr>
          <p:grpSpPr>
            <a:xfrm>
              <a:off x="3812914" y="4635874"/>
              <a:ext cx="74177" cy="70152"/>
              <a:chOff x="3949469" y="4117692"/>
              <a:chExt cx="74177" cy="70152"/>
            </a:xfrm>
          </p:grpSpPr>
          <p:cxnSp>
            <p:nvCxnSpPr>
              <p:cNvPr id="1183" name="Straight Connector 1182">
                <a:extLst>
                  <a:ext uri="{FF2B5EF4-FFF2-40B4-BE49-F238E27FC236}">
                    <a16:creationId xmlns:a16="http://schemas.microsoft.com/office/drawing/2014/main" id="{319CB458-942F-96A8-EFA8-84C7E2033E72}"/>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84" name="Straight Connector 1183">
                <a:extLst>
                  <a:ext uri="{FF2B5EF4-FFF2-40B4-BE49-F238E27FC236}">
                    <a16:creationId xmlns:a16="http://schemas.microsoft.com/office/drawing/2014/main" id="{50BC4DE8-D4D0-4FA3-BD86-A18478186955}"/>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85" name="Group 1184">
              <a:extLst>
                <a:ext uri="{FF2B5EF4-FFF2-40B4-BE49-F238E27FC236}">
                  <a16:creationId xmlns:a16="http://schemas.microsoft.com/office/drawing/2014/main" id="{46F8FB9F-8203-B1CA-33F7-F8A6047A95EF}"/>
                </a:ext>
              </a:extLst>
            </p:cNvPr>
            <p:cNvGrpSpPr/>
            <p:nvPr/>
          </p:nvGrpSpPr>
          <p:grpSpPr>
            <a:xfrm>
              <a:off x="3837183" y="4633776"/>
              <a:ext cx="74177" cy="70152"/>
              <a:chOff x="3949469" y="4117692"/>
              <a:chExt cx="74177" cy="70152"/>
            </a:xfrm>
          </p:grpSpPr>
          <p:cxnSp>
            <p:nvCxnSpPr>
              <p:cNvPr id="1186" name="Straight Connector 1185">
                <a:extLst>
                  <a:ext uri="{FF2B5EF4-FFF2-40B4-BE49-F238E27FC236}">
                    <a16:creationId xmlns:a16="http://schemas.microsoft.com/office/drawing/2014/main" id="{E1E5F944-307F-3942-FFA9-C59264748C35}"/>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87" name="Straight Connector 1186">
                <a:extLst>
                  <a:ext uri="{FF2B5EF4-FFF2-40B4-BE49-F238E27FC236}">
                    <a16:creationId xmlns:a16="http://schemas.microsoft.com/office/drawing/2014/main" id="{61B7C2C5-85BF-9783-EF4A-DB31F77E15D2}"/>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1188" name="Group 1187">
              <a:extLst>
                <a:ext uri="{FF2B5EF4-FFF2-40B4-BE49-F238E27FC236}">
                  <a16:creationId xmlns:a16="http://schemas.microsoft.com/office/drawing/2014/main" id="{62902E57-1899-3A60-3E46-47F38C1C15A6}"/>
                </a:ext>
              </a:extLst>
            </p:cNvPr>
            <p:cNvGrpSpPr/>
            <p:nvPr/>
          </p:nvGrpSpPr>
          <p:grpSpPr>
            <a:xfrm>
              <a:off x="3914639" y="4627426"/>
              <a:ext cx="74177" cy="70152"/>
              <a:chOff x="3949469" y="4117692"/>
              <a:chExt cx="74177" cy="70152"/>
            </a:xfrm>
          </p:grpSpPr>
          <p:cxnSp>
            <p:nvCxnSpPr>
              <p:cNvPr id="1189" name="Straight Connector 1188">
                <a:extLst>
                  <a:ext uri="{FF2B5EF4-FFF2-40B4-BE49-F238E27FC236}">
                    <a16:creationId xmlns:a16="http://schemas.microsoft.com/office/drawing/2014/main" id="{4885CA94-495D-4B7B-1FD0-5D77D044AED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190" name="Straight Connector 1189">
                <a:extLst>
                  <a:ext uri="{FF2B5EF4-FFF2-40B4-BE49-F238E27FC236}">
                    <a16:creationId xmlns:a16="http://schemas.microsoft.com/office/drawing/2014/main" id="{A5256898-82CC-1FCF-0BDA-5E48B5D3F843}"/>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sp>
        <p:nvSpPr>
          <p:cNvPr id="7" name="TextBox 6">
            <a:extLst>
              <a:ext uri="{FF2B5EF4-FFF2-40B4-BE49-F238E27FC236}">
                <a16:creationId xmlns:a16="http://schemas.microsoft.com/office/drawing/2014/main" id="{459A11BD-B16A-8E02-462D-947D413F1D69}"/>
              </a:ext>
            </a:extLst>
          </p:cNvPr>
          <p:cNvSpPr txBox="1"/>
          <p:nvPr/>
        </p:nvSpPr>
        <p:spPr bwMode="auto">
          <a:xfrm>
            <a:off x="1789160" y="1616042"/>
            <a:ext cx="41077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Rate in Patients With CR at 3 Mo (CIS </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Ta/T1)</a:t>
            </a:r>
          </a:p>
        </p:txBody>
      </p:sp>
      <p:sp>
        <p:nvSpPr>
          <p:cNvPr id="13" name="TextBox 12">
            <a:extLst>
              <a:ext uri="{FF2B5EF4-FFF2-40B4-BE49-F238E27FC236}">
                <a16:creationId xmlns:a16="http://schemas.microsoft.com/office/drawing/2014/main" id="{4387FA4A-E961-851A-3435-028B0A65D264}"/>
              </a:ext>
            </a:extLst>
          </p:cNvPr>
          <p:cNvSpPr txBox="1"/>
          <p:nvPr/>
        </p:nvSpPr>
        <p:spPr bwMode="auto">
          <a:xfrm>
            <a:off x="1993638" y="5757174"/>
            <a:ext cx="35982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at 12 Mo: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24.3% (95% CI: 16.4%-33.7%)</a:t>
            </a:r>
          </a:p>
        </p:txBody>
      </p:sp>
      <p:sp>
        <p:nvSpPr>
          <p:cNvPr id="16" name="Rectangle: Rounded Corners 15">
            <a:extLst>
              <a:ext uri="{FF2B5EF4-FFF2-40B4-BE49-F238E27FC236}">
                <a16:creationId xmlns:a16="http://schemas.microsoft.com/office/drawing/2014/main" id="{DB7BC381-E299-2FE9-3EC7-1D685CA84149}"/>
              </a:ext>
            </a:extLst>
          </p:cNvPr>
          <p:cNvSpPr/>
          <p:nvPr/>
        </p:nvSpPr>
        <p:spPr bwMode="auto">
          <a:xfrm>
            <a:off x="2947950" y="1277737"/>
            <a:ext cx="1665170" cy="346509"/>
          </a:xfrm>
          <a:prstGeom prst="roundRect">
            <a:avLst/>
          </a:prstGeom>
          <a:solidFill>
            <a:schemeClr val="tx2"/>
          </a:solidFill>
          <a:ln w="0">
            <a:solidFill>
              <a:schemeClr val="tx2"/>
            </a:solidFill>
            <a:miter lim="800000"/>
            <a:headEnd/>
            <a:tailEnd/>
          </a:ln>
        </p:spPr>
        <p:txBody>
          <a:bodyPr rtlCol="0" anchor="ctr"/>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r>
              <a:rPr kumimoji="0" 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CIS Cohort </a:t>
            </a:r>
          </a:p>
        </p:txBody>
      </p:sp>
      <p:sp>
        <p:nvSpPr>
          <p:cNvPr id="11" name="TextBox 10">
            <a:extLst>
              <a:ext uri="{FF2B5EF4-FFF2-40B4-BE49-F238E27FC236}">
                <a16:creationId xmlns:a16="http://schemas.microsoft.com/office/drawing/2014/main" id="{19C272AE-48BF-9F34-F53C-889879EADD7A}"/>
              </a:ext>
            </a:extLst>
          </p:cNvPr>
          <p:cNvSpPr txBox="1"/>
          <p:nvPr/>
        </p:nvSpPr>
        <p:spPr bwMode="auto">
          <a:xfrm rot="16200000">
            <a:off x="1000589" y="2430723"/>
            <a:ext cx="1332185" cy="276999"/>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a:t>
            </a:r>
          </a:p>
        </p:txBody>
      </p:sp>
      <p:grpSp>
        <p:nvGrpSpPr>
          <p:cNvPr id="33" name="Group 32">
            <a:extLst>
              <a:ext uri="{FF2B5EF4-FFF2-40B4-BE49-F238E27FC236}">
                <a16:creationId xmlns:a16="http://schemas.microsoft.com/office/drawing/2014/main" id="{A9845D7A-2169-A0B2-00A8-A1C98188D27A}"/>
              </a:ext>
            </a:extLst>
          </p:cNvPr>
          <p:cNvGrpSpPr/>
          <p:nvPr/>
        </p:nvGrpSpPr>
        <p:grpSpPr>
          <a:xfrm>
            <a:off x="2118843" y="2134721"/>
            <a:ext cx="63500" cy="993775"/>
            <a:chOff x="1479550" y="2228850"/>
            <a:chExt cx="63500" cy="993775"/>
          </a:xfrm>
        </p:grpSpPr>
        <p:cxnSp>
          <p:nvCxnSpPr>
            <p:cNvPr id="27" name="Straight Connector 26">
              <a:extLst>
                <a:ext uri="{FF2B5EF4-FFF2-40B4-BE49-F238E27FC236}">
                  <a16:creationId xmlns:a16="http://schemas.microsoft.com/office/drawing/2014/main" id="{A7EA9B55-0898-A84B-2C1C-001FE5A80DA3}"/>
                </a:ext>
              </a:extLst>
            </p:cNvPr>
            <p:cNvCxnSpPr>
              <a:cxnSpLocks/>
            </p:cNvCxnSpPr>
            <p:nvPr/>
          </p:nvCxnSpPr>
          <p:spPr bwMode="auto">
            <a:xfrm>
              <a:off x="1479550" y="222885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75C34F33-8BCA-1361-B25C-C2DAC611F78F}"/>
                </a:ext>
              </a:extLst>
            </p:cNvPr>
            <p:cNvCxnSpPr>
              <a:cxnSpLocks/>
            </p:cNvCxnSpPr>
            <p:nvPr/>
          </p:nvCxnSpPr>
          <p:spPr bwMode="auto">
            <a:xfrm>
              <a:off x="1479550" y="2427605"/>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A49CE51B-F6F4-7F7C-6B23-D9CF1B53F609}"/>
                </a:ext>
              </a:extLst>
            </p:cNvPr>
            <p:cNvCxnSpPr>
              <a:cxnSpLocks/>
            </p:cNvCxnSpPr>
            <p:nvPr/>
          </p:nvCxnSpPr>
          <p:spPr bwMode="auto">
            <a:xfrm>
              <a:off x="1479550" y="262636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D7D6F801-C62F-33BC-97B9-86ADE12D19E6}"/>
                </a:ext>
              </a:extLst>
            </p:cNvPr>
            <p:cNvCxnSpPr>
              <a:cxnSpLocks/>
            </p:cNvCxnSpPr>
            <p:nvPr/>
          </p:nvCxnSpPr>
          <p:spPr bwMode="auto">
            <a:xfrm>
              <a:off x="1479550" y="2825115"/>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ECC94650-42F4-EF10-72F1-38065ECB742C}"/>
                </a:ext>
              </a:extLst>
            </p:cNvPr>
            <p:cNvCxnSpPr>
              <a:cxnSpLocks/>
            </p:cNvCxnSpPr>
            <p:nvPr/>
          </p:nvCxnSpPr>
          <p:spPr bwMode="auto">
            <a:xfrm>
              <a:off x="1479550" y="302387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E692CA21-0C65-9E01-4F5D-A39597A4DEC6}"/>
                </a:ext>
              </a:extLst>
            </p:cNvPr>
            <p:cNvCxnSpPr>
              <a:cxnSpLocks/>
            </p:cNvCxnSpPr>
            <p:nvPr/>
          </p:nvCxnSpPr>
          <p:spPr bwMode="auto">
            <a:xfrm>
              <a:off x="1479550" y="3222625"/>
              <a:ext cx="63500" cy="0"/>
            </a:xfrm>
            <a:prstGeom prst="line">
              <a:avLst/>
            </a:prstGeom>
            <a:noFill/>
            <a:ln w="28575" cap="flat" cmpd="sng" algn="ctr">
              <a:solidFill>
                <a:schemeClr val="bg1"/>
              </a:solidFill>
              <a:prstDash val="solid"/>
              <a:round/>
              <a:headEnd type="none" w="med" len="med"/>
              <a:tailEnd type="none" w="med" len="med"/>
            </a:ln>
            <a:effectLst/>
          </p:spPr>
        </p:cxnSp>
      </p:grpSp>
      <p:grpSp>
        <p:nvGrpSpPr>
          <p:cNvPr id="41" name="Group 40">
            <a:extLst>
              <a:ext uri="{FF2B5EF4-FFF2-40B4-BE49-F238E27FC236}">
                <a16:creationId xmlns:a16="http://schemas.microsoft.com/office/drawing/2014/main" id="{4A9364AD-3BF9-89D8-A8C9-D4740A93BD60}"/>
              </a:ext>
            </a:extLst>
          </p:cNvPr>
          <p:cNvGrpSpPr/>
          <p:nvPr/>
        </p:nvGrpSpPr>
        <p:grpSpPr>
          <a:xfrm>
            <a:off x="2169643" y="3117105"/>
            <a:ext cx="3346704" cy="63500"/>
            <a:chOff x="1577975" y="3258859"/>
            <a:chExt cx="2706624" cy="63500"/>
          </a:xfrm>
        </p:grpSpPr>
        <p:cxnSp>
          <p:nvCxnSpPr>
            <p:cNvPr id="35" name="Straight Connector 34">
              <a:extLst>
                <a:ext uri="{FF2B5EF4-FFF2-40B4-BE49-F238E27FC236}">
                  <a16:creationId xmlns:a16="http://schemas.microsoft.com/office/drawing/2014/main" id="{63E1D37E-2698-4BFC-B5E0-92CFB9B819A9}"/>
                </a:ext>
              </a:extLst>
            </p:cNvPr>
            <p:cNvCxnSpPr>
              <a:cxnSpLocks/>
            </p:cNvCxnSpPr>
            <p:nvPr/>
          </p:nvCxnSpPr>
          <p:spPr bwMode="auto">
            <a:xfrm rot="16200000">
              <a:off x="1546225"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A612FA8B-75DC-81AB-08E5-FC6D9532DA12}"/>
                </a:ext>
              </a:extLst>
            </p:cNvPr>
            <p:cNvCxnSpPr>
              <a:cxnSpLocks/>
            </p:cNvCxnSpPr>
            <p:nvPr/>
          </p:nvCxnSpPr>
          <p:spPr bwMode="auto">
            <a:xfrm rot="16200000">
              <a:off x="2222881"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4113C8D-AC28-A435-9C21-5571B718AB2A}"/>
                </a:ext>
              </a:extLst>
            </p:cNvPr>
            <p:cNvCxnSpPr>
              <a:cxnSpLocks/>
            </p:cNvCxnSpPr>
            <p:nvPr/>
          </p:nvCxnSpPr>
          <p:spPr bwMode="auto">
            <a:xfrm rot="16200000">
              <a:off x="2899537"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9DFBD52-361B-9460-0922-46F8D7FAE87A}"/>
                </a:ext>
              </a:extLst>
            </p:cNvPr>
            <p:cNvCxnSpPr>
              <a:cxnSpLocks/>
            </p:cNvCxnSpPr>
            <p:nvPr/>
          </p:nvCxnSpPr>
          <p:spPr bwMode="auto">
            <a:xfrm rot="16200000">
              <a:off x="3576193" y="3290609"/>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6F61B721-A2C8-7906-D7DB-374362283D57}"/>
                </a:ext>
              </a:extLst>
            </p:cNvPr>
            <p:cNvCxnSpPr>
              <a:cxnSpLocks/>
            </p:cNvCxnSpPr>
            <p:nvPr/>
          </p:nvCxnSpPr>
          <p:spPr bwMode="auto">
            <a:xfrm rot="16200000">
              <a:off x="4252849" y="3290609"/>
              <a:ext cx="63500" cy="0"/>
            </a:xfrm>
            <a:prstGeom prst="line">
              <a:avLst/>
            </a:prstGeom>
            <a:noFill/>
            <a:ln w="28575" cap="flat" cmpd="sng" algn="ctr">
              <a:solidFill>
                <a:schemeClr val="bg1"/>
              </a:solidFill>
              <a:prstDash val="solid"/>
              <a:round/>
              <a:headEnd type="none" w="med" len="med"/>
              <a:tailEnd type="none" w="med" len="med"/>
            </a:ln>
            <a:effectLst/>
          </p:spPr>
        </p:cxnSp>
      </p:grpSp>
      <p:sp>
        <p:nvSpPr>
          <p:cNvPr id="42" name="TextBox 41">
            <a:extLst>
              <a:ext uri="{FF2B5EF4-FFF2-40B4-BE49-F238E27FC236}">
                <a16:creationId xmlns:a16="http://schemas.microsoft.com/office/drawing/2014/main" id="{21548B9D-8776-0D12-C2DE-082BE0DBBAB1}"/>
              </a:ext>
            </a:extLst>
          </p:cNvPr>
          <p:cNvSpPr txBox="1"/>
          <p:nvPr/>
        </p:nvSpPr>
        <p:spPr bwMode="auto">
          <a:xfrm>
            <a:off x="2201606" y="3102539"/>
            <a:ext cx="79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3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55</a:t>
            </a:r>
          </a:p>
        </p:txBody>
      </p:sp>
      <p:sp>
        <p:nvSpPr>
          <p:cNvPr id="43" name="TextBox 42">
            <a:extLst>
              <a:ext uri="{FF2B5EF4-FFF2-40B4-BE49-F238E27FC236}">
                <a16:creationId xmlns:a16="http://schemas.microsoft.com/office/drawing/2014/main" id="{23E0A917-D6CE-344E-D9E0-6D1F3063465D}"/>
              </a:ext>
            </a:extLst>
          </p:cNvPr>
          <p:cNvSpPr txBox="1"/>
          <p:nvPr/>
        </p:nvSpPr>
        <p:spPr bwMode="auto">
          <a:xfrm>
            <a:off x="3025721" y="3102539"/>
            <a:ext cx="79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6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42</a:t>
            </a:r>
          </a:p>
        </p:txBody>
      </p:sp>
      <p:sp>
        <p:nvSpPr>
          <p:cNvPr id="44" name="TextBox 43">
            <a:extLst>
              <a:ext uri="{FF2B5EF4-FFF2-40B4-BE49-F238E27FC236}">
                <a16:creationId xmlns:a16="http://schemas.microsoft.com/office/drawing/2014/main" id="{04D9189F-A4C4-ED95-0146-6B69BD98C620}"/>
              </a:ext>
            </a:extLst>
          </p:cNvPr>
          <p:cNvSpPr txBox="1"/>
          <p:nvPr/>
        </p:nvSpPr>
        <p:spPr bwMode="auto">
          <a:xfrm>
            <a:off x="3864415" y="3102539"/>
            <a:ext cx="7956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9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36</a:t>
            </a:r>
          </a:p>
        </p:txBody>
      </p:sp>
      <p:sp>
        <p:nvSpPr>
          <p:cNvPr id="45" name="TextBox 44">
            <a:extLst>
              <a:ext uri="{FF2B5EF4-FFF2-40B4-BE49-F238E27FC236}">
                <a16:creationId xmlns:a16="http://schemas.microsoft.com/office/drawing/2014/main" id="{84357D9D-E833-7E50-4C28-024937A429E9}"/>
              </a:ext>
            </a:extLst>
          </p:cNvPr>
          <p:cNvSpPr txBox="1"/>
          <p:nvPr/>
        </p:nvSpPr>
        <p:spPr bwMode="auto">
          <a:xfrm>
            <a:off x="4661956" y="3102539"/>
            <a:ext cx="8741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12 Months</a:t>
            </a:r>
            <a:br>
              <a:rPr lang="en-US" sz="1200" b="1" dirty="0">
                <a:solidFill>
                  <a:schemeClr val="bg1"/>
                </a:solidFill>
                <a:latin typeface="Calibri" panose="020F0502020204030204" pitchFamily="34" charset="0"/>
              </a:rPr>
            </a:br>
            <a:r>
              <a:rPr lang="en-US" sz="1200" b="1" dirty="0">
                <a:solidFill>
                  <a:schemeClr val="bg1"/>
                </a:solidFill>
                <a:latin typeface="Calibri" panose="020F0502020204030204" pitchFamily="34" charset="0"/>
              </a:rPr>
              <a:t>n = 25</a:t>
            </a:r>
            <a:endParaRPr lang="en-US" sz="1200" baseline="30000" dirty="0">
              <a:solidFill>
                <a:schemeClr val="bg1"/>
              </a:solidFill>
              <a:latin typeface="Calibri" panose="020F0502020204030204" pitchFamily="34" charset="0"/>
            </a:endParaRPr>
          </a:p>
        </p:txBody>
      </p:sp>
      <p:grpSp>
        <p:nvGrpSpPr>
          <p:cNvPr id="52" name="Group 51">
            <a:extLst>
              <a:ext uri="{FF2B5EF4-FFF2-40B4-BE49-F238E27FC236}">
                <a16:creationId xmlns:a16="http://schemas.microsoft.com/office/drawing/2014/main" id="{3114EEB8-0A53-CEAA-7638-79D23202BDCB}"/>
              </a:ext>
            </a:extLst>
          </p:cNvPr>
          <p:cNvGrpSpPr/>
          <p:nvPr/>
        </p:nvGrpSpPr>
        <p:grpSpPr>
          <a:xfrm>
            <a:off x="1697657" y="1996011"/>
            <a:ext cx="420308" cy="1270884"/>
            <a:chOff x="1105989" y="2090140"/>
            <a:chExt cx="420308" cy="1270884"/>
          </a:xfrm>
        </p:grpSpPr>
        <p:sp>
          <p:nvSpPr>
            <p:cNvPr id="46" name="TextBox 45">
              <a:extLst>
                <a:ext uri="{FF2B5EF4-FFF2-40B4-BE49-F238E27FC236}">
                  <a16:creationId xmlns:a16="http://schemas.microsoft.com/office/drawing/2014/main" id="{2CFA9982-4A75-7B26-79EF-7AEDB422A3A2}"/>
                </a:ext>
              </a:extLst>
            </p:cNvPr>
            <p:cNvSpPr txBox="1"/>
            <p:nvPr/>
          </p:nvSpPr>
          <p:spPr bwMode="auto">
            <a:xfrm>
              <a:off x="1105989" y="2090140"/>
              <a:ext cx="420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47" name="TextBox 46">
              <a:extLst>
                <a:ext uri="{FF2B5EF4-FFF2-40B4-BE49-F238E27FC236}">
                  <a16:creationId xmlns:a16="http://schemas.microsoft.com/office/drawing/2014/main" id="{011A27BF-1020-2617-752A-FC51F1B621AD}"/>
                </a:ext>
              </a:extLst>
            </p:cNvPr>
            <p:cNvSpPr txBox="1"/>
            <p:nvPr/>
          </p:nvSpPr>
          <p:spPr bwMode="auto">
            <a:xfrm>
              <a:off x="1184537" y="2288917"/>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48" name="TextBox 47">
              <a:extLst>
                <a:ext uri="{FF2B5EF4-FFF2-40B4-BE49-F238E27FC236}">
                  <a16:creationId xmlns:a16="http://schemas.microsoft.com/office/drawing/2014/main" id="{301D9306-8882-7D2A-DFD8-CBAE9B9FB66C}"/>
                </a:ext>
              </a:extLst>
            </p:cNvPr>
            <p:cNvSpPr txBox="1"/>
            <p:nvPr/>
          </p:nvSpPr>
          <p:spPr bwMode="auto">
            <a:xfrm>
              <a:off x="1184537" y="2487694"/>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49" name="TextBox 48">
              <a:extLst>
                <a:ext uri="{FF2B5EF4-FFF2-40B4-BE49-F238E27FC236}">
                  <a16:creationId xmlns:a16="http://schemas.microsoft.com/office/drawing/2014/main" id="{880085F5-FC00-E649-729A-F0801436B3B3}"/>
                </a:ext>
              </a:extLst>
            </p:cNvPr>
            <p:cNvSpPr txBox="1"/>
            <p:nvPr/>
          </p:nvSpPr>
          <p:spPr bwMode="auto">
            <a:xfrm>
              <a:off x="1184537" y="2686471"/>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50" name="TextBox 49">
              <a:extLst>
                <a:ext uri="{FF2B5EF4-FFF2-40B4-BE49-F238E27FC236}">
                  <a16:creationId xmlns:a16="http://schemas.microsoft.com/office/drawing/2014/main" id="{48F88247-48AD-E63B-5A1D-ECA610150EF4}"/>
                </a:ext>
              </a:extLst>
            </p:cNvPr>
            <p:cNvSpPr txBox="1"/>
            <p:nvPr/>
          </p:nvSpPr>
          <p:spPr bwMode="auto">
            <a:xfrm>
              <a:off x="1184537" y="2885248"/>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51" name="TextBox 50">
              <a:extLst>
                <a:ext uri="{FF2B5EF4-FFF2-40B4-BE49-F238E27FC236}">
                  <a16:creationId xmlns:a16="http://schemas.microsoft.com/office/drawing/2014/main" id="{78925E27-086A-70C3-F96C-F47E8F205CA7}"/>
                </a:ext>
              </a:extLst>
            </p:cNvPr>
            <p:cNvSpPr txBox="1"/>
            <p:nvPr/>
          </p:nvSpPr>
          <p:spPr bwMode="auto">
            <a:xfrm>
              <a:off x="1263083" y="3084025"/>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grpSp>
      <p:sp>
        <p:nvSpPr>
          <p:cNvPr id="55" name="Rectangle 54">
            <a:extLst>
              <a:ext uri="{FF2B5EF4-FFF2-40B4-BE49-F238E27FC236}">
                <a16:creationId xmlns:a16="http://schemas.microsoft.com/office/drawing/2014/main" id="{F4F11667-E0B7-CD57-F0C0-7E3A8E163BCC}"/>
              </a:ext>
            </a:extLst>
          </p:cNvPr>
          <p:cNvSpPr/>
          <p:nvPr/>
        </p:nvSpPr>
        <p:spPr bwMode="auto">
          <a:xfrm>
            <a:off x="2327599" y="2140142"/>
            <a:ext cx="530915" cy="988354"/>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7" name="Rectangle 56">
            <a:extLst>
              <a:ext uri="{FF2B5EF4-FFF2-40B4-BE49-F238E27FC236}">
                <a16:creationId xmlns:a16="http://schemas.microsoft.com/office/drawing/2014/main" id="{F676796C-44F7-C84C-6D18-8799F977AF1A}"/>
              </a:ext>
            </a:extLst>
          </p:cNvPr>
          <p:cNvSpPr/>
          <p:nvPr/>
        </p:nvSpPr>
        <p:spPr bwMode="auto">
          <a:xfrm>
            <a:off x="3161624" y="2361221"/>
            <a:ext cx="530915" cy="767275"/>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9" name="Rectangle 58">
            <a:extLst>
              <a:ext uri="{FF2B5EF4-FFF2-40B4-BE49-F238E27FC236}">
                <a16:creationId xmlns:a16="http://schemas.microsoft.com/office/drawing/2014/main" id="{99138275-7B5F-6828-31A3-77CECAF8B623}"/>
              </a:ext>
            </a:extLst>
          </p:cNvPr>
          <p:cNvSpPr/>
          <p:nvPr/>
        </p:nvSpPr>
        <p:spPr bwMode="auto">
          <a:xfrm>
            <a:off x="3995649" y="2478846"/>
            <a:ext cx="530915" cy="649649"/>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61" name="Rectangle 60">
            <a:extLst>
              <a:ext uri="{FF2B5EF4-FFF2-40B4-BE49-F238E27FC236}">
                <a16:creationId xmlns:a16="http://schemas.microsoft.com/office/drawing/2014/main" id="{7FE520CC-1FD5-AEFD-8456-816A48BB1639}"/>
              </a:ext>
            </a:extLst>
          </p:cNvPr>
          <p:cNvSpPr/>
          <p:nvPr/>
        </p:nvSpPr>
        <p:spPr bwMode="auto">
          <a:xfrm>
            <a:off x="4829675" y="2670564"/>
            <a:ext cx="530915" cy="457932"/>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53" name="TextBox 52">
            <a:extLst>
              <a:ext uri="{FF2B5EF4-FFF2-40B4-BE49-F238E27FC236}">
                <a16:creationId xmlns:a16="http://schemas.microsoft.com/office/drawing/2014/main" id="{DCC16198-7A5E-240D-93D0-A4022A1F127B}"/>
              </a:ext>
            </a:extLst>
          </p:cNvPr>
          <p:cNvSpPr txBox="1"/>
          <p:nvPr/>
        </p:nvSpPr>
        <p:spPr bwMode="auto">
          <a:xfrm>
            <a:off x="2327599" y="1899556"/>
            <a:ext cx="5309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56" name="TextBox 55">
            <a:extLst>
              <a:ext uri="{FF2B5EF4-FFF2-40B4-BE49-F238E27FC236}">
                <a16:creationId xmlns:a16="http://schemas.microsoft.com/office/drawing/2014/main" id="{B7D1ECE9-E78E-A7D6-81B9-5C3D63A31C17}"/>
              </a:ext>
            </a:extLst>
          </p:cNvPr>
          <p:cNvSpPr txBox="1"/>
          <p:nvPr/>
        </p:nvSpPr>
        <p:spPr bwMode="auto">
          <a:xfrm>
            <a:off x="3142388" y="2129243"/>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76.4%</a:t>
            </a:r>
          </a:p>
        </p:txBody>
      </p:sp>
      <p:sp>
        <p:nvSpPr>
          <p:cNvPr id="58" name="TextBox 57">
            <a:extLst>
              <a:ext uri="{FF2B5EF4-FFF2-40B4-BE49-F238E27FC236}">
                <a16:creationId xmlns:a16="http://schemas.microsoft.com/office/drawing/2014/main" id="{65211B7D-5B64-899C-272A-FFAADBB0BE9D}"/>
              </a:ext>
            </a:extLst>
          </p:cNvPr>
          <p:cNvSpPr txBox="1"/>
          <p:nvPr/>
        </p:nvSpPr>
        <p:spPr bwMode="auto">
          <a:xfrm>
            <a:off x="3976413" y="2241831"/>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65.5%</a:t>
            </a:r>
          </a:p>
        </p:txBody>
      </p:sp>
      <p:sp>
        <p:nvSpPr>
          <p:cNvPr id="60" name="TextBox 59">
            <a:extLst>
              <a:ext uri="{FF2B5EF4-FFF2-40B4-BE49-F238E27FC236}">
                <a16:creationId xmlns:a16="http://schemas.microsoft.com/office/drawing/2014/main" id="{C5216EC9-EA25-F209-C9ED-A2B515EDAE97}"/>
              </a:ext>
            </a:extLst>
          </p:cNvPr>
          <p:cNvSpPr txBox="1"/>
          <p:nvPr/>
        </p:nvSpPr>
        <p:spPr bwMode="auto">
          <a:xfrm>
            <a:off x="4810439" y="2435529"/>
            <a:ext cx="5693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45.5%</a:t>
            </a:r>
          </a:p>
        </p:txBody>
      </p:sp>
      <p:sp>
        <p:nvSpPr>
          <p:cNvPr id="24" name="Freeform 23">
            <a:extLst>
              <a:ext uri="{FF2B5EF4-FFF2-40B4-BE49-F238E27FC236}">
                <a16:creationId xmlns:a16="http://schemas.microsoft.com/office/drawing/2014/main" id="{D4663896-9E81-F8E5-CB10-A9EED4C884F0}"/>
              </a:ext>
            </a:extLst>
          </p:cNvPr>
          <p:cNvSpPr/>
          <p:nvPr/>
        </p:nvSpPr>
        <p:spPr bwMode="auto">
          <a:xfrm>
            <a:off x="2169643" y="2087096"/>
            <a:ext cx="3355975" cy="1041400"/>
          </a:xfrm>
          <a:custGeom>
            <a:avLst/>
            <a:gdLst>
              <a:gd name="connsiteX0" fmla="*/ 0 w 3355975"/>
              <a:gd name="connsiteY0" fmla="*/ 0 h 1041400"/>
              <a:gd name="connsiteX1" fmla="*/ 0 w 3355975"/>
              <a:gd name="connsiteY1" fmla="*/ 1041400 h 1041400"/>
              <a:gd name="connsiteX2" fmla="*/ 3355975 w 3355975"/>
              <a:gd name="connsiteY2" fmla="*/ 1041400 h 1041400"/>
            </a:gdLst>
            <a:ahLst/>
            <a:cxnLst>
              <a:cxn ang="0">
                <a:pos x="connsiteX0" y="connsiteY0"/>
              </a:cxn>
              <a:cxn ang="0">
                <a:pos x="connsiteX1" y="connsiteY1"/>
              </a:cxn>
              <a:cxn ang="0">
                <a:pos x="connsiteX2" y="connsiteY2"/>
              </a:cxn>
            </a:cxnLst>
            <a:rect l="l" t="t" r="r" b="b"/>
            <a:pathLst>
              <a:path w="3355975" h="1041400">
                <a:moveTo>
                  <a:pt x="0" y="0"/>
                </a:moveTo>
                <a:lnTo>
                  <a:pt x="0" y="1041400"/>
                </a:lnTo>
                <a:lnTo>
                  <a:pt x="3355975" y="1041400"/>
                </a:lnTo>
              </a:path>
            </a:pathLst>
          </a:custGeom>
          <a:noFill/>
          <a:ln w="28575">
            <a:solidFill>
              <a:schemeClr val="bg1"/>
            </a:solidFill>
            <a:miter lim="800000"/>
            <a:headEnd/>
            <a:tailEnd/>
          </a:ln>
        </p:spPr>
        <p:txBody>
          <a:bodyPr rtlCol="0" anchor="ctr"/>
          <a:lstStyle/>
          <a:p>
            <a:pPr algn="ctr"/>
            <a:endParaRPr lang="en-US"/>
          </a:p>
        </p:txBody>
      </p:sp>
      <p:grpSp>
        <p:nvGrpSpPr>
          <p:cNvPr id="1113" name="Group 1112">
            <a:extLst>
              <a:ext uri="{FF2B5EF4-FFF2-40B4-BE49-F238E27FC236}">
                <a16:creationId xmlns:a16="http://schemas.microsoft.com/office/drawing/2014/main" id="{99AC2F9A-7E6B-F7A5-E9D4-B9C45ED402D6}"/>
              </a:ext>
            </a:extLst>
          </p:cNvPr>
          <p:cNvGrpSpPr/>
          <p:nvPr/>
        </p:nvGrpSpPr>
        <p:grpSpPr>
          <a:xfrm>
            <a:off x="1740295" y="3495669"/>
            <a:ext cx="3876443" cy="2323705"/>
            <a:chOff x="1807530" y="3493542"/>
            <a:chExt cx="3876443" cy="2323705"/>
          </a:xfrm>
        </p:grpSpPr>
        <p:sp>
          <p:nvSpPr>
            <p:cNvPr id="4" name="TextBox 3">
              <a:extLst>
                <a:ext uri="{FF2B5EF4-FFF2-40B4-BE49-F238E27FC236}">
                  <a16:creationId xmlns:a16="http://schemas.microsoft.com/office/drawing/2014/main" id="{2151FDB7-43B0-0E3D-1342-1AB441D432ED}"/>
                </a:ext>
              </a:extLst>
            </p:cNvPr>
            <p:cNvSpPr txBox="1"/>
            <p:nvPr/>
          </p:nvSpPr>
          <p:spPr bwMode="auto">
            <a:xfrm>
              <a:off x="3664306" y="5540248"/>
              <a:ext cx="4026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1" dirty="0">
                  <a:solidFill>
                    <a:schemeClr val="bg1"/>
                  </a:solidFill>
                  <a:latin typeface="Calibri" panose="020F0502020204030204" pitchFamily="34" charset="0"/>
                </a:rPr>
                <a:t>Mo</a:t>
              </a:r>
            </a:p>
          </p:txBody>
        </p:sp>
        <p:sp>
          <p:nvSpPr>
            <p:cNvPr id="1058" name="Freeform 1057">
              <a:extLst>
                <a:ext uri="{FF2B5EF4-FFF2-40B4-BE49-F238E27FC236}">
                  <a16:creationId xmlns:a16="http://schemas.microsoft.com/office/drawing/2014/main" id="{E19F8B14-0520-3377-8BAD-BEEAC19A0D02}"/>
                </a:ext>
              </a:extLst>
            </p:cNvPr>
            <p:cNvSpPr/>
            <p:nvPr/>
          </p:nvSpPr>
          <p:spPr bwMode="auto">
            <a:xfrm>
              <a:off x="2233979" y="3598895"/>
              <a:ext cx="3358873" cy="1772295"/>
            </a:xfrm>
            <a:custGeom>
              <a:avLst/>
              <a:gdLst>
                <a:gd name="connsiteX0" fmla="*/ 0 w 3355975"/>
                <a:gd name="connsiteY0" fmla="*/ 0 h 1041400"/>
                <a:gd name="connsiteX1" fmla="*/ 0 w 3355975"/>
                <a:gd name="connsiteY1" fmla="*/ 1041400 h 1041400"/>
                <a:gd name="connsiteX2" fmla="*/ 3355975 w 3355975"/>
                <a:gd name="connsiteY2" fmla="*/ 1041400 h 1041400"/>
              </a:gdLst>
              <a:ahLst/>
              <a:cxnLst>
                <a:cxn ang="0">
                  <a:pos x="connsiteX0" y="connsiteY0"/>
                </a:cxn>
                <a:cxn ang="0">
                  <a:pos x="connsiteX1" y="connsiteY1"/>
                </a:cxn>
                <a:cxn ang="0">
                  <a:pos x="connsiteX2" y="connsiteY2"/>
                </a:cxn>
              </a:cxnLst>
              <a:rect l="l" t="t" r="r" b="b"/>
              <a:pathLst>
                <a:path w="3355975" h="1041400">
                  <a:moveTo>
                    <a:pt x="0" y="0"/>
                  </a:moveTo>
                  <a:lnTo>
                    <a:pt x="0" y="1041400"/>
                  </a:lnTo>
                  <a:lnTo>
                    <a:pt x="3355975" y="1041400"/>
                  </a:lnTo>
                </a:path>
              </a:pathLst>
            </a:custGeom>
            <a:noFill/>
            <a:ln w="28575">
              <a:solidFill>
                <a:schemeClr val="bg1"/>
              </a:solidFill>
              <a:miter lim="800000"/>
              <a:headEnd/>
              <a:tailEnd/>
            </a:ln>
          </p:spPr>
          <p:txBody>
            <a:bodyPr rtlCol="0" anchor="ctr"/>
            <a:lstStyle/>
            <a:p>
              <a:pPr algn="ctr"/>
              <a:endParaRPr lang="en-US"/>
            </a:p>
          </p:txBody>
        </p:sp>
        <p:grpSp>
          <p:nvGrpSpPr>
            <p:cNvPr id="1078" name="Group 1077">
              <a:extLst>
                <a:ext uri="{FF2B5EF4-FFF2-40B4-BE49-F238E27FC236}">
                  <a16:creationId xmlns:a16="http://schemas.microsoft.com/office/drawing/2014/main" id="{1DF5C4C3-5A79-D1A0-588D-CD6359B5C5D1}"/>
                </a:ext>
              </a:extLst>
            </p:cNvPr>
            <p:cNvGrpSpPr/>
            <p:nvPr/>
          </p:nvGrpSpPr>
          <p:grpSpPr>
            <a:xfrm>
              <a:off x="2183761" y="3634210"/>
              <a:ext cx="63500" cy="1735803"/>
              <a:chOff x="2205326" y="3634210"/>
              <a:chExt cx="63500" cy="1735803"/>
            </a:xfrm>
          </p:grpSpPr>
          <p:cxnSp>
            <p:nvCxnSpPr>
              <p:cNvPr id="1060" name="Straight Connector 1059">
                <a:extLst>
                  <a:ext uri="{FF2B5EF4-FFF2-40B4-BE49-F238E27FC236}">
                    <a16:creationId xmlns:a16="http://schemas.microsoft.com/office/drawing/2014/main" id="{05923B36-7A90-5D85-8DFD-248680C9B9DE}"/>
                  </a:ext>
                </a:extLst>
              </p:cNvPr>
              <p:cNvCxnSpPr>
                <a:cxnSpLocks/>
              </p:cNvCxnSpPr>
              <p:nvPr/>
            </p:nvCxnSpPr>
            <p:spPr bwMode="auto">
              <a:xfrm>
                <a:off x="2205326" y="363421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62" name="Straight Connector 1061">
                <a:extLst>
                  <a:ext uri="{FF2B5EF4-FFF2-40B4-BE49-F238E27FC236}">
                    <a16:creationId xmlns:a16="http://schemas.microsoft.com/office/drawing/2014/main" id="{7ACFA7F5-FCBD-5B2D-62FD-9EDBD7F29153}"/>
                  </a:ext>
                </a:extLst>
              </p:cNvPr>
              <p:cNvCxnSpPr>
                <a:cxnSpLocks/>
              </p:cNvCxnSpPr>
              <p:nvPr/>
            </p:nvCxnSpPr>
            <p:spPr bwMode="auto">
              <a:xfrm>
                <a:off x="2205326" y="398137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64" name="Straight Connector 1063">
                <a:extLst>
                  <a:ext uri="{FF2B5EF4-FFF2-40B4-BE49-F238E27FC236}">
                    <a16:creationId xmlns:a16="http://schemas.microsoft.com/office/drawing/2014/main" id="{048B29C0-7FEE-3578-FF37-40505256D245}"/>
                  </a:ext>
                </a:extLst>
              </p:cNvPr>
              <p:cNvCxnSpPr>
                <a:cxnSpLocks/>
              </p:cNvCxnSpPr>
              <p:nvPr/>
            </p:nvCxnSpPr>
            <p:spPr bwMode="auto">
              <a:xfrm>
                <a:off x="2205326" y="432853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73" name="Straight Connector 1072">
                <a:extLst>
                  <a:ext uri="{FF2B5EF4-FFF2-40B4-BE49-F238E27FC236}">
                    <a16:creationId xmlns:a16="http://schemas.microsoft.com/office/drawing/2014/main" id="{15F005A1-8FC3-1DF6-8DF2-E9E751B261FE}"/>
                  </a:ext>
                </a:extLst>
              </p:cNvPr>
              <p:cNvCxnSpPr>
                <a:cxnSpLocks/>
              </p:cNvCxnSpPr>
              <p:nvPr/>
            </p:nvCxnSpPr>
            <p:spPr bwMode="auto">
              <a:xfrm>
                <a:off x="2205326" y="467569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75" name="Straight Connector 1074">
                <a:extLst>
                  <a:ext uri="{FF2B5EF4-FFF2-40B4-BE49-F238E27FC236}">
                    <a16:creationId xmlns:a16="http://schemas.microsoft.com/office/drawing/2014/main" id="{746ACF35-378D-F6E7-745D-19CD1033992D}"/>
                  </a:ext>
                </a:extLst>
              </p:cNvPr>
              <p:cNvCxnSpPr>
                <a:cxnSpLocks/>
              </p:cNvCxnSpPr>
              <p:nvPr/>
            </p:nvCxnSpPr>
            <p:spPr bwMode="auto">
              <a:xfrm>
                <a:off x="2205326" y="5022850"/>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77" name="Straight Connector 1076">
                <a:extLst>
                  <a:ext uri="{FF2B5EF4-FFF2-40B4-BE49-F238E27FC236}">
                    <a16:creationId xmlns:a16="http://schemas.microsoft.com/office/drawing/2014/main" id="{0EA7440D-80BA-EC21-5954-8CE66CAC2199}"/>
                  </a:ext>
                </a:extLst>
              </p:cNvPr>
              <p:cNvCxnSpPr>
                <a:cxnSpLocks/>
              </p:cNvCxnSpPr>
              <p:nvPr/>
            </p:nvCxnSpPr>
            <p:spPr bwMode="auto">
              <a:xfrm>
                <a:off x="2205326" y="5370013"/>
                <a:ext cx="6350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087" name="Group 1086">
              <a:extLst>
                <a:ext uri="{FF2B5EF4-FFF2-40B4-BE49-F238E27FC236}">
                  <a16:creationId xmlns:a16="http://schemas.microsoft.com/office/drawing/2014/main" id="{0985D3F8-A8A7-767B-0172-305A358EE36A}"/>
                </a:ext>
              </a:extLst>
            </p:cNvPr>
            <p:cNvGrpSpPr/>
            <p:nvPr/>
          </p:nvGrpSpPr>
          <p:grpSpPr>
            <a:xfrm>
              <a:off x="1807530" y="3493542"/>
              <a:ext cx="420308" cy="2012753"/>
              <a:chOff x="1807530" y="3493542"/>
              <a:chExt cx="420308" cy="2012753"/>
            </a:xfrm>
          </p:grpSpPr>
          <p:sp>
            <p:nvSpPr>
              <p:cNvPr id="1080" name="TextBox 1079">
                <a:extLst>
                  <a:ext uri="{FF2B5EF4-FFF2-40B4-BE49-F238E27FC236}">
                    <a16:creationId xmlns:a16="http://schemas.microsoft.com/office/drawing/2014/main" id="{010510F5-F02E-3EA0-4461-826B11528EA8}"/>
                  </a:ext>
                </a:extLst>
              </p:cNvPr>
              <p:cNvSpPr txBox="1"/>
              <p:nvPr/>
            </p:nvSpPr>
            <p:spPr bwMode="auto">
              <a:xfrm>
                <a:off x="1807530" y="3493542"/>
                <a:ext cx="420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100</a:t>
                </a:r>
              </a:p>
            </p:txBody>
          </p:sp>
          <p:sp>
            <p:nvSpPr>
              <p:cNvPr id="1081" name="TextBox 1080">
                <a:extLst>
                  <a:ext uri="{FF2B5EF4-FFF2-40B4-BE49-F238E27FC236}">
                    <a16:creationId xmlns:a16="http://schemas.microsoft.com/office/drawing/2014/main" id="{7943F753-E298-DDA1-F26C-FC2C4107594C}"/>
                  </a:ext>
                </a:extLst>
              </p:cNvPr>
              <p:cNvSpPr txBox="1"/>
              <p:nvPr/>
            </p:nvSpPr>
            <p:spPr bwMode="auto">
              <a:xfrm>
                <a:off x="1886078" y="3840693"/>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80</a:t>
                </a:r>
              </a:p>
            </p:txBody>
          </p:sp>
          <p:sp>
            <p:nvSpPr>
              <p:cNvPr id="1082" name="TextBox 1081">
                <a:extLst>
                  <a:ext uri="{FF2B5EF4-FFF2-40B4-BE49-F238E27FC236}">
                    <a16:creationId xmlns:a16="http://schemas.microsoft.com/office/drawing/2014/main" id="{F3D16C39-B6CF-04DD-DBB0-DF9FDF09F26F}"/>
                  </a:ext>
                </a:extLst>
              </p:cNvPr>
              <p:cNvSpPr txBox="1"/>
              <p:nvPr/>
            </p:nvSpPr>
            <p:spPr bwMode="auto">
              <a:xfrm>
                <a:off x="1886078" y="4187844"/>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60</a:t>
                </a:r>
              </a:p>
            </p:txBody>
          </p:sp>
          <p:sp>
            <p:nvSpPr>
              <p:cNvPr id="1083" name="TextBox 1082">
                <a:extLst>
                  <a:ext uri="{FF2B5EF4-FFF2-40B4-BE49-F238E27FC236}">
                    <a16:creationId xmlns:a16="http://schemas.microsoft.com/office/drawing/2014/main" id="{4B6DDAF3-D404-7385-7DAC-E45B1B9BE156}"/>
                  </a:ext>
                </a:extLst>
              </p:cNvPr>
              <p:cNvSpPr txBox="1"/>
              <p:nvPr/>
            </p:nvSpPr>
            <p:spPr bwMode="auto">
              <a:xfrm>
                <a:off x="1886078" y="4534995"/>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40</a:t>
                </a:r>
              </a:p>
            </p:txBody>
          </p:sp>
          <p:sp>
            <p:nvSpPr>
              <p:cNvPr id="1084" name="TextBox 1083">
                <a:extLst>
                  <a:ext uri="{FF2B5EF4-FFF2-40B4-BE49-F238E27FC236}">
                    <a16:creationId xmlns:a16="http://schemas.microsoft.com/office/drawing/2014/main" id="{53C23F72-0FAA-3230-2E6A-60F601211F5E}"/>
                  </a:ext>
                </a:extLst>
              </p:cNvPr>
              <p:cNvSpPr txBox="1"/>
              <p:nvPr/>
            </p:nvSpPr>
            <p:spPr bwMode="auto">
              <a:xfrm>
                <a:off x="1886078" y="4882146"/>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20</a:t>
                </a:r>
              </a:p>
            </p:txBody>
          </p:sp>
          <p:sp>
            <p:nvSpPr>
              <p:cNvPr id="1085" name="TextBox 1084">
                <a:extLst>
                  <a:ext uri="{FF2B5EF4-FFF2-40B4-BE49-F238E27FC236}">
                    <a16:creationId xmlns:a16="http://schemas.microsoft.com/office/drawing/2014/main" id="{E355248A-E4CE-BC65-29AD-B5A7CD3144BD}"/>
                  </a:ext>
                </a:extLst>
              </p:cNvPr>
              <p:cNvSpPr txBox="1"/>
              <p:nvPr/>
            </p:nvSpPr>
            <p:spPr bwMode="auto">
              <a:xfrm>
                <a:off x="1964624" y="5229296"/>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grpSp>
        <p:grpSp>
          <p:nvGrpSpPr>
            <p:cNvPr id="1101" name="Group 1100">
              <a:extLst>
                <a:ext uri="{FF2B5EF4-FFF2-40B4-BE49-F238E27FC236}">
                  <a16:creationId xmlns:a16="http://schemas.microsoft.com/office/drawing/2014/main" id="{B2382BB9-68E4-307C-4E1E-4129EC62EF70}"/>
                </a:ext>
              </a:extLst>
            </p:cNvPr>
            <p:cNvGrpSpPr/>
            <p:nvPr/>
          </p:nvGrpSpPr>
          <p:grpSpPr>
            <a:xfrm>
              <a:off x="2233746" y="5361004"/>
              <a:ext cx="3276370" cy="63500"/>
              <a:chOff x="2233746" y="5335126"/>
              <a:chExt cx="3276370" cy="63500"/>
            </a:xfrm>
          </p:grpSpPr>
          <p:cxnSp>
            <p:nvCxnSpPr>
              <p:cNvPr id="1089" name="Straight Connector 1088">
                <a:extLst>
                  <a:ext uri="{FF2B5EF4-FFF2-40B4-BE49-F238E27FC236}">
                    <a16:creationId xmlns:a16="http://schemas.microsoft.com/office/drawing/2014/main" id="{AC5207CF-E152-53F3-4BAD-910B418387B5}"/>
                  </a:ext>
                </a:extLst>
              </p:cNvPr>
              <p:cNvCxnSpPr>
                <a:cxnSpLocks/>
              </p:cNvCxnSpPr>
              <p:nvPr/>
            </p:nvCxnSpPr>
            <p:spPr bwMode="auto">
              <a:xfrm rot="16200000">
                <a:off x="2201996"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0" name="Straight Connector 1089">
                <a:extLst>
                  <a:ext uri="{FF2B5EF4-FFF2-40B4-BE49-F238E27FC236}">
                    <a16:creationId xmlns:a16="http://schemas.microsoft.com/office/drawing/2014/main" id="{184DACD1-F424-BC73-110F-16A430401FB6}"/>
                  </a:ext>
                </a:extLst>
              </p:cNvPr>
              <p:cNvCxnSpPr>
                <a:cxnSpLocks/>
              </p:cNvCxnSpPr>
              <p:nvPr/>
            </p:nvCxnSpPr>
            <p:spPr bwMode="auto">
              <a:xfrm rot="16200000">
                <a:off x="2529633"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1" name="Straight Connector 1090">
                <a:extLst>
                  <a:ext uri="{FF2B5EF4-FFF2-40B4-BE49-F238E27FC236}">
                    <a16:creationId xmlns:a16="http://schemas.microsoft.com/office/drawing/2014/main" id="{78369149-B60E-07DA-EF19-A15CBF8C307C}"/>
                  </a:ext>
                </a:extLst>
              </p:cNvPr>
              <p:cNvCxnSpPr>
                <a:cxnSpLocks/>
              </p:cNvCxnSpPr>
              <p:nvPr/>
            </p:nvCxnSpPr>
            <p:spPr bwMode="auto">
              <a:xfrm rot="16200000">
                <a:off x="2857270"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2" name="Straight Connector 1091">
                <a:extLst>
                  <a:ext uri="{FF2B5EF4-FFF2-40B4-BE49-F238E27FC236}">
                    <a16:creationId xmlns:a16="http://schemas.microsoft.com/office/drawing/2014/main" id="{A0BC6DCA-AEA3-659B-57C2-BF4C2E62A6F9}"/>
                  </a:ext>
                </a:extLst>
              </p:cNvPr>
              <p:cNvCxnSpPr>
                <a:cxnSpLocks/>
              </p:cNvCxnSpPr>
              <p:nvPr/>
            </p:nvCxnSpPr>
            <p:spPr bwMode="auto">
              <a:xfrm rot="16200000">
                <a:off x="3184907"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3" name="Straight Connector 1092">
                <a:extLst>
                  <a:ext uri="{FF2B5EF4-FFF2-40B4-BE49-F238E27FC236}">
                    <a16:creationId xmlns:a16="http://schemas.microsoft.com/office/drawing/2014/main" id="{B96B9B44-7B6A-3426-903C-801809ACFA9C}"/>
                  </a:ext>
                </a:extLst>
              </p:cNvPr>
              <p:cNvCxnSpPr>
                <a:cxnSpLocks/>
              </p:cNvCxnSpPr>
              <p:nvPr/>
            </p:nvCxnSpPr>
            <p:spPr bwMode="auto">
              <a:xfrm rot="16200000">
                <a:off x="3512544"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4" name="Straight Connector 1093">
                <a:extLst>
                  <a:ext uri="{FF2B5EF4-FFF2-40B4-BE49-F238E27FC236}">
                    <a16:creationId xmlns:a16="http://schemas.microsoft.com/office/drawing/2014/main" id="{611B7395-E367-3FF6-AF5A-4B2AA0C21F97}"/>
                  </a:ext>
                </a:extLst>
              </p:cNvPr>
              <p:cNvCxnSpPr>
                <a:cxnSpLocks/>
              </p:cNvCxnSpPr>
              <p:nvPr/>
            </p:nvCxnSpPr>
            <p:spPr bwMode="auto">
              <a:xfrm rot="16200000">
                <a:off x="3840181"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5" name="Straight Connector 1094">
                <a:extLst>
                  <a:ext uri="{FF2B5EF4-FFF2-40B4-BE49-F238E27FC236}">
                    <a16:creationId xmlns:a16="http://schemas.microsoft.com/office/drawing/2014/main" id="{8818AEA2-97AF-715E-DB64-71DDFFC42C1B}"/>
                  </a:ext>
                </a:extLst>
              </p:cNvPr>
              <p:cNvCxnSpPr>
                <a:cxnSpLocks/>
              </p:cNvCxnSpPr>
              <p:nvPr/>
            </p:nvCxnSpPr>
            <p:spPr bwMode="auto">
              <a:xfrm rot="16200000">
                <a:off x="4167818"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6" name="Straight Connector 1095">
                <a:extLst>
                  <a:ext uri="{FF2B5EF4-FFF2-40B4-BE49-F238E27FC236}">
                    <a16:creationId xmlns:a16="http://schemas.microsoft.com/office/drawing/2014/main" id="{69684E5A-1797-B932-1261-E41911FF7462}"/>
                  </a:ext>
                </a:extLst>
              </p:cNvPr>
              <p:cNvCxnSpPr>
                <a:cxnSpLocks/>
              </p:cNvCxnSpPr>
              <p:nvPr/>
            </p:nvCxnSpPr>
            <p:spPr bwMode="auto">
              <a:xfrm rot="16200000">
                <a:off x="4495455"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7" name="Straight Connector 1096">
                <a:extLst>
                  <a:ext uri="{FF2B5EF4-FFF2-40B4-BE49-F238E27FC236}">
                    <a16:creationId xmlns:a16="http://schemas.microsoft.com/office/drawing/2014/main" id="{9408FA13-8098-3EBC-8B32-C12F8CC95E03}"/>
                  </a:ext>
                </a:extLst>
              </p:cNvPr>
              <p:cNvCxnSpPr>
                <a:cxnSpLocks/>
              </p:cNvCxnSpPr>
              <p:nvPr/>
            </p:nvCxnSpPr>
            <p:spPr bwMode="auto">
              <a:xfrm rot="16200000">
                <a:off x="4823092"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8" name="Straight Connector 1097">
                <a:extLst>
                  <a:ext uri="{FF2B5EF4-FFF2-40B4-BE49-F238E27FC236}">
                    <a16:creationId xmlns:a16="http://schemas.microsoft.com/office/drawing/2014/main" id="{C429F9A3-A077-9CC8-878F-7002202AF1A7}"/>
                  </a:ext>
                </a:extLst>
              </p:cNvPr>
              <p:cNvCxnSpPr>
                <a:cxnSpLocks/>
              </p:cNvCxnSpPr>
              <p:nvPr/>
            </p:nvCxnSpPr>
            <p:spPr bwMode="auto">
              <a:xfrm rot="16200000">
                <a:off x="5150729" y="5366876"/>
                <a:ext cx="63500" cy="0"/>
              </a:xfrm>
              <a:prstGeom prst="line">
                <a:avLst/>
              </a:prstGeom>
              <a:noFill/>
              <a:ln w="28575" cap="flat" cmpd="sng" algn="ctr">
                <a:solidFill>
                  <a:schemeClr val="bg1"/>
                </a:solidFill>
                <a:prstDash val="solid"/>
                <a:round/>
                <a:headEnd type="none" w="med" len="med"/>
                <a:tailEnd type="none" w="med" len="med"/>
              </a:ln>
              <a:effectLst/>
            </p:spPr>
          </p:cxnSp>
          <p:cxnSp>
            <p:nvCxnSpPr>
              <p:cNvPr id="1099" name="Straight Connector 1098">
                <a:extLst>
                  <a:ext uri="{FF2B5EF4-FFF2-40B4-BE49-F238E27FC236}">
                    <a16:creationId xmlns:a16="http://schemas.microsoft.com/office/drawing/2014/main" id="{08AFBAA6-452C-016B-1A96-526C91DBAA1E}"/>
                  </a:ext>
                </a:extLst>
              </p:cNvPr>
              <p:cNvCxnSpPr>
                <a:cxnSpLocks/>
              </p:cNvCxnSpPr>
              <p:nvPr/>
            </p:nvCxnSpPr>
            <p:spPr bwMode="auto">
              <a:xfrm rot="16200000">
                <a:off x="5478366" y="5366876"/>
                <a:ext cx="63500" cy="0"/>
              </a:xfrm>
              <a:prstGeom prst="line">
                <a:avLst/>
              </a:prstGeom>
              <a:noFill/>
              <a:ln w="28575" cap="flat" cmpd="sng" algn="ctr">
                <a:solidFill>
                  <a:schemeClr val="bg1"/>
                </a:solidFill>
                <a:prstDash val="solid"/>
                <a:round/>
                <a:headEnd type="none" w="med" len="med"/>
                <a:tailEnd type="none" w="med" len="med"/>
              </a:ln>
              <a:effectLst/>
            </p:spPr>
          </p:cxnSp>
        </p:grpSp>
        <p:sp>
          <p:nvSpPr>
            <p:cNvPr id="1102" name="TextBox 1101">
              <a:extLst>
                <a:ext uri="{FF2B5EF4-FFF2-40B4-BE49-F238E27FC236}">
                  <a16:creationId xmlns:a16="http://schemas.microsoft.com/office/drawing/2014/main" id="{532226ED-D26C-7804-E981-9585B62E69AB}"/>
                </a:ext>
              </a:extLst>
            </p:cNvPr>
            <p:cNvSpPr txBox="1"/>
            <p:nvPr/>
          </p:nvSpPr>
          <p:spPr bwMode="auto">
            <a:xfrm>
              <a:off x="2104204"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1103" name="TextBox 1102">
              <a:extLst>
                <a:ext uri="{FF2B5EF4-FFF2-40B4-BE49-F238E27FC236}">
                  <a16:creationId xmlns:a16="http://schemas.microsoft.com/office/drawing/2014/main" id="{7B3DC651-D33C-1672-C10E-8729B1CFE91E}"/>
                </a:ext>
              </a:extLst>
            </p:cNvPr>
            <p:cNvSpPr txBox="1"/>
            <p:nvPr/>
          </p:nvSpPr>
          <p:spPr bwMode="auto">
            <a:xfrm>
              <a:off x="2432377"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a:t>
              </a:r>
            </a:p>
          </p:txBody>
        </p:sp>
        <p:sp>
          <p:nvSpPr>
            <p:cNvPr id="1104" name="TextBox 1103">
              <a:extLst>
                <a:ext uri="{FF2B5EF4-FFF2-40B4-BE49-F238E27FC236}">
                  <a16:creationId xmlns:a16="http://schemas.microsoft.com/office/drawing/2014/main" id="{E63B6259-16D3-E040-AE5E-4A9A95843204}"/>
                </a:ext>
              </a:extLst>
            </p:cNvPr>
            <p:cNvSpPr txBox="1"/>
            <p:nvPr/>
          </p:nvSpPr>
          <p:spPr bwMode="auto">
            <a:xfrm>
              <a:off x="2760724"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p>
          </p:txBody>
        </p:sp>
        <p:sp>
          <p:nvSpPr>
            <p:cNvPr id="1105" name="TextBox 1104">
              <a:extLst>
                <a:ext uri="{FF2B5EF4-FFF2-40B4-BE49-F238E27FC236}">
                  <a16:creationId xmlns:a16="http://schemas.microsoft.com/office/drawing/2014/main" id="{E9616547-F924-3904-CB54-9B08FC7E9AF3}"/>
                </a:ext>
              </a:extLst>
            </p:cNvPr>
            <p:cNvSpPr txBox="1"/>
            <p:nvPr/>
          </p:nvSpPr>
          <p:spPr bwMode="auto">
            <a:xfrm>
              <a:off x="3088897" y="5366212"/>
              <a:ext cx="2632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9</a:t>
              </a:r>
            </a:p>
          </p:txBody>
        </p:sp>
        <p:sp>
          <p:nvSpPr>
            <p:cNvPr id="1106" name="TextBox 1105">
              <a:extLst>
                <a:ext uri="{FF2B5EF4-FFF2-40B4-BE49-F238E27FC236}">
                  <a16:creationId xmlns:a16="http://schemas.microsoft.com/office/drawing/2014/main" id="{1E0BDE36-D8B9-4D55-A218-D134FA10A19F}"/>
                </a:ext>
              </a:extLst>
            </p:cNvPr>
            <p:cNvSpPr txBox="1"/>
            <p:nvPr/>
          </p:nvSpPr>
          <p:spPr bwMode="auto">
            <a:xfrm>
              <a:off x="3374246"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1107" name="TextBox 1106">
              <a:extLst>
                <a:ext uri="{FF2B5EF4-FFF2-40B4-BE49-F238E27FC236}">
                  <a16:creationId xmlns:a16="http://schemas.microsoft.com/office/drawing/2014/main" id="{BDF20E67-A7B9-B3C0-A9AE-C08EBC6742C9}"/>
                </a:ext>
              </a:extLst>
            </p:cNvPr>
            <p:cNvSpPr txBox="1"/>
            <p:nvPr/>
          </p:nvSpPr>
          <p:spPr bwMode="auto">
            <a:xfrm>
              <a:off x="3702419"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a:t>
              </a:r>
            </a:p>
          </p:txBody>
        </p:sp>
        <p:sp>
          <p:nvSpPr>
            <p:cNvPr id="1108" name="TextBox 1107">
              <a:extLst>
                <a:ext uri="{FF2B5EF4-FFF2-40B4-BE49-F238E27FC236}">
                  <a16:creationId xmlns:a16="http://schemas.microsoft.com/office/drawing/2014/main" id="{22ED1E5C-AD6E-FF3A-8DED-82859DE6867B}"/>
                </a:ext>
              </a:extLst>
            </p:cNvPr>
            <p:cNvSpPr txBox="1"/>
            <p:nvPr/>
          </p:nvSpPr>
          <p:spPr bwMode="auto">
            <a:xfrm>
              <a:off x="4030766"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p>
          </p:txBody>
        </p:sp>
        <p:sp>
          <p:nvSpPr>
            <p:cNvPr id="1109" name="TextBox 1108">
              <a:extLst>
                <a:ext uri="{FF2B5EF4-FFF2-40B4-BE49-F238E27FC236}">
                  <a16:creationId xmlns:a16="http://schemas.microsoft.com/office/drawing/2014/main" id="{D31ACB63-0BC7-B978-28F8-B017356DC2BB}"/>
                </a:ext>
              </a:extLst>
            </p:cNvPr>
            <p:cNvSpPr txBox="1"/>
            <p:nvPr/>
          </p:nvSpPr>
          <p:spPr bwMode="auto">
            <a:xfrm>
              <a:off x="4354626"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p>
          </p:txBody>
        </p:sp>
        <p:sp>
          <p:nvSpPr>
            <p:cNvPr id="1110" name="TextBox 1109">
              <a:extLst>
                <a:ext uri="{FF2B5EF4-FFF2-40B4-BE49-F238E27FC236}">
                  <a16:creationId xmlns:a16="http://schemas.microsoft.com/office/drawing/2014/main" id="{1ABB7C1B-BED2-49CF-666E-FE1BED82051D}"/>
                </a:ext>
              </a:extLst>
            </p:cNvPr>
            <p:cNvSpPr txBox="1"/>
            <p:nvPr/>
          </p:nvSpPr>
          <p:spPr bwMode="auto">
            <a:xfrm>
              <a:off x="4685693"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1111" name="TextBox 1110">
              <a:extLst>
                <a:ext uri="{FF2B5EF4-FFF2-40B4-BE49-F238E27FC236}">
                  <a16:creationId xmlns:a16="http://schemas.microsoft.com/office/drawing/2014/main" id="{5ACCB7F4-E063-8910-8FA2-BD0D33F8D0A8}"/>
                </a:ext>
              </a:extLst>
            </p:cNvPr>
            <p:cNvSpPr txBox="1"/>
            <p:nvPr/>
          </p:nvSpPr>
          <p:spPr bwMode="auto">
            <a:xfrm>
              <a:off x="5009727"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27</a:t>
              </a:r>
            </a:p>
          </p:txBody>
        </p:sp>
        <p:sp>
          <p:nvSpPr>
            <p:cNvPr id="1112" name="TextBox 1111">
              <a:extLst>
                <a:ext uri="{FF2B5EF4-FFF2-40B4-BE49-F238E27FC236}">
                  <a16:creationId xmlns:a16="http://schemas.microsoft.com/office/drawing/2014/main" id="{085333D3-188C-8DD6-DD1D-5DE2644D8358}"/>
                </a:ext>
              </a:extLst>
            </p:cNvPr>
            <p:cNvSpPr txBox="1"/>
            <p:nvPr/>
          </p:nvSpPr>
          <p:spPr bwMode="auto">
            <a:xfrm>
              <a:off x="5342213" y="5366212"/>
              <a:ext cx="341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30</a:t>
              </a:r>
            </a:p>
          </p:txBody>
        </p:sp>
      </p:grpSp>
      <p:sp>
        <p:nvSpPr>
          <p:cNvPr id="1192" name="Freeform 1191">
            <a:extLst>
              <a:ext uri="{FF2B5EF4-FFF2-40B4-BE49-F238E27FC236}">
                <a16:creationId xmlns:a16="http://schemas.microsoft.com/office/drawing/2014/main" id="{DDBA9CA1-3DCA-2899-90F6-2F3D42B893CD}"/>
              </a:ext>
            </a:extLst>
          </p:cNvPr>
          <p:cNvSpPr/>
          <p:nvPr/>
        </p:nvSpPr>
        <p:spPr bwMode="auto">
          <a:xfrm>
            <a:off x="2180665" y="3640677"/>
            <a:ext cx="2730500" cy="1149350"/>
          </a:xfrm>
          <a:custGeom>
            <a:avLst/>
            <a:gdLst>
              <a:gd name="connsiteX0" fmla="*/ 0 w 2730500"/>
              <a:gd name="connsiteY0" fmla="*/ 0 h 1149350"/>
              <a:gd name="connsiteX1" fmla="*/ 320675 w 2730500"/>
              <a:gd name="connsiteY1" fmla="*/ 0 h 1149350"/>
              <a:gd name="connsiteX2" fmla="*/ 320675 w 2730500"/>
              <a:gd name="connsiteY2" fmla="*/ 95250 h 1149350"/>
              <a:gd name="connsiteX3" fmla="*/ 320675 w 2730500"/>
              <a:gd name="connsiteY3" fmla="*/ 95250 h 1149350"/>
              <a:gd name="connsiteX4" fmla="*/ 352425 w 2730500"/>
              <a:gd name="connsiteY4" fmla="*/ 95250 h 1149350"/>
              <a:gd name="connsiteX5" fmla="*/ 352425 w 2730500"/>
              <a:gd name="connsiteY5" fmla="*/ 203200 h 1149350"/>
              <a:gd name="connsiteX6" fmla="*/ 393700 w 2730500"/>
              <a:gd name="connsiteY6" fmla="*/ 203200 h 1149350"/>
              <a:gd name="connsiteX7" fmla="*/ 393700 w 2730500"/>
              <a:gd name="connsiteY7" fmla="*/ 241300 h 1149350"/>
              <a:gd name="connsiteX8" fmla="*/ 425450 w 2730500"/>
              <a:gd name="connsiteY8" fmla="*/ 241300 h 1149350"/>
              <a:gd name="connsiteX9" fmla="*/ 425450 w 2730500"/>
              <a:gd name="connsiteY9" fmla="*/ 276225 h 1149350"/>
              <a:gd name="connsiteX10" fmla="*/ 469900 w 2730500"/>
              <a:gd name="connsiteY10" fmla="*/ 276225 h 1149350"/>
              <a:gd name="connsiteX11" fmla="*/ 469900 w 2730500"/>
              <a:gd name="connsiteY11" fmla="*/ 349250 h 1149350"/>
              <a:gd name="connsiteX12" fmla="*/ 533400 w 2730500"/>
              <a:gd name="connsiteY12" fmla="*/ 349250 h 1149350"/>
              <a:gd name="connsiteX13" fmla="*/ 533400 w 2730500"/>
              <a:gd name="connsiteY13" fmla="*/ 419100 h 1149350"/>
              <a:gd name="connsiteX14" fmla="*/ 561975 w 2730500"/>
              <a:gd name="connsiteY14" fmla="*/ 419100 h 1149350"/>
              <a:gd name="connsiteX15" fmla="*/ 561975 w 2730500"/>
              <a:gd name="connsiteY15" fmla="*/ 450850 h 1149350"/>
              <a:gd name="connsiteX16" fmla="*/ 600075 w 2730500"/>
              <a:gd name="connsiteY16" fmla="*/ 450850 h 1149350"/>
              <a:gd name="connsiteX17" fmla="*/ 600075 w 2730500"/>
              <a:gd name="connsiteY17" fmla="*/ 482600 h 1149350"/>
              <a:gd name="connsiteX18" fmla="*/ 641350 w 2730500"/>
              <a:gd name="connsiteY18" fmla="*/ 482600 h 1149350"/>
              <a:gd name="connsiteX19" fmla="*/ 641350 w 2730500"/>
              <a:gd name="connsiteY19" fmla="*/ 514350 h 1149350"/>
              <a:gd name="connsiteX20" fmla="*/ 727075 w 2730500"/>
              <a:gd name="connsiteY20" fmla="*/ 514350 h 1149350"/>
              <a:gd name="connsiteX21" fmla="*/ 727075 w 2730500"/>
              <a:gd name="connsiteY21" fmla="*/ 542925 h 1149350"/>
              <a:gd name="connsiteX22" fmla="*/ 762000 w 2730500"/>
              <a:gd name="connsiteY22" fmla="*/ 542925 h 1149350"/>
              <a:gd name="connsiteX23" fmla="*/ 762000 w 2730500"/>
              <a:gd name="connsiteY23" fmla="*/ 574675 h 1149350"/>
              <a:gd name="connsiteX24" fmla="*/ 984250 w 2730500"/>
              <a:gd name="connsiteY24" fmla="*/ 574675 h 1149350"/>
              <a:gd name="connsiteX25" fmla="*/ 984250 w 2730500"/>
              <a:gd name="connsiteY25" fmla="*/ 701675 h 1149350"/>
              <a:gd name="connsiteX26" fmla="*/ 984250 w 2730500"/>
              <a:gd name="connsiteY26" fmla="*/ 701675 h 1149350"/>
              <a:gd name="connsiteX27" fmla="*/ 1012825 w 2730500"/>
              <a:gd name="connsiteY27" fmla="*/ 701675 h 1149350"/>
              <a:gd name="connsiteX28" fmla="*/ 1012825 w 2730500"/>
              <a:gd name="connsiteY28" fmla="*/ 819150 h 1149350"/>
              <a:gd name="connsiteX29" fmla="*/ 1054100 w 2730500"/>
              <a:gd name="connsiteY29" fmla="*/ 819150 h 1149350"/>
              <a:gd name="connsiteX30" fmla="*/ 1054100 w 2730500"/>
              <a:gd name="connsiteY30" fmla="*/ 942975 h 1149350"/>
              <a:gd name="connsiteX31" fmla="*/ 1133475 w 2730500"/>
              <a:gd name="connsiteY31" fmla="*/ 942975 h 1149350"/>
              <a:gd name="connsiteX32" fmla="*/ 1133475 w 2730500"/>
              <a:gd name="connsiteY32" fmla="*/ 981075 h 1149350"/>
              <a:gd name="connsiteX33" fmla="*/ 1384300 w 2730500"/>
              <a:gd name="connsiteY33" fmla="*/ 981075 h 1149350"/>
              <a:gd name="connsiteX34" fmla="*/ 1384300 w 2730500"/>
              <a:gd name="connsiteY34" fmla="*/ 1025525 h 1149350"/>
              <a:gd name="connsiteX35" fmla="*/ 2019300 w 2730500"/>
              <a:gd name="connsiteY35" fmla="*/ 1025525 h 1149350"/>
              <a:gd name="connsiteX36" fmla="*/ 2019300 w 2730500"/>
              <a:gd name="connsiteY36" fmla="*/ 1149350 h 1149350"/>
              <a:gd name="connsiteX37" fmla="*/ 2730500 w 2730500"/>
              <a:gd name="connsiteY37" fmla="*/ 1149350 h 1149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730500" h="1149350">
                <a:moveTo>
                  <a:pt x="0" y="0"/>
                </a:moveTo>
                <a:lnTo>
                  <a:pt x="320675" y="0"/>
                </a:lnTo>
                <a:lnTo>
                  <a:pt x="320675" y="95250"/>
                </a:lnTo>
                <a:lnTo>
                  <a:pt x="320675" y="95250"/>
                </a:lnTo>
                <a:lnTo>
                  <a:pt x="352425" y="95250"/>
                </a:lnTo>
                <a:lnTo>
                  <a:pt x="352425" y="203200"/>
                </a:lnTo>
                <a:lnTo>
                  <a:pt x="393700" y="203200"/>
                </a:lnTo>
                <a:lnTo>
                  <a:pt x="393700" y="241300"/>
                </a:lnTo>
                <a:lnTo>
                  <a:pt x="425450" y="241300"/>
                </a:lnTo>
                <a:lnTo>
                  <a:pt x="425450" y="276225"/>
                </a:lnTo>
                <a:lnTo>
                  <a:pt x="469900" y="276225"/>
                </a:lnTo>
                <a:lnTo>
                  <a:pt x="469900" y="349250"/>
                </a:lnTo>
                <a:lnTo>
                  <a:pt x="533400" y="349250"/>
                </a:lnTo>
                <a:lnTo>
                  <a:pt x="533400" y="419100"/>
                </a:lnTo>
                <a:lnTo>
                  <a:pt x="561975" y="419100"/>
                </a:lnTo>
                <a:lnTo>
                  <a:pt x="561975" y="450850"/>
                </a:lnTo>
                <a:lnTo>
                  <a:pt x="600075" y="450850"/>
                </a:lnTo>
                <a:lnTo>
                  <a:pt x="600075" y="482600"/>
                </a:lnTo>
                <a:lnTo>
                  <a:pt x="641350" y="482600"/>
                </a:lnTo>
                <a:lnTo>
                  <a:pt x="641350" y="514350"/>
                </a:lnTo>
                <a:lnTo>
                  <a:pt x="727075" y="514350"/>
                </a:lnTo>
                <a:lnTo>
                  <a:pt x="727075" y="542925"/>
                </a:lnTo>
                <a:lnTo>
                  <a:pt x="762000" y="542925"/>
                </a:lnTo>
                <a:lnTo>
                  <a:pt x="762000" y="574675"/>
                </a:lnTo>
                <a:lnTo>
                  <a:pt x="984250" y="574675"/>
                </a:lnTo>
                <a:lnTo>
                  <a:pt x="984250" y="701675"/>
                </a:lnTo>
                <a:lnTo>
                  <a:pt x="984250" y="701675"/>
                </a:lnTo>
                <a:lnTo>
                  <a:pt x="1012825" y="701675"/>
                </a:lnTo>
                <a:lnTo>
                  <a:pt x="1012825" y="819150"/>
                </a:lnTo>
                <a:lnTo>
                  <a:pt x="1054100" y="819150"/>
                </a:lnTo>
                <a:lnTo>
                  <a:pt x="1054100" y="942975"/>
                </a:lnTo>
                <a:lnTo>
                  <a:pt x="1133475" y="942975"/>
                </a:lnTo>
                <a:lnTo>
                  <a:pt x="1133475" y="981075"/>
                </a:lnTo>
                <a:lnTo>
                  <a:pt x="1384300" y="981075"/>
                </a:lnTo>
                <a:lnTo>
                  <a:pt x="1384300" y="1025525"/>
                </a:lnTo>
                <a:lnTo>
                  <a:pt x="2019300" y="1025525"/>
                </a:lnTo>
                <a:lnTo>
                  <a:pt x="2019300" y="1149350"/>
                </a:lnTo>
                <a:lnTo>
                  <a:pt x="2730500" y="1149350"/>
                </a:lnTo>
              </a:path>
            </a:pathLst>
          </a:custGeom>
          <a:noFill/>
          <a:ln w="28575">
            <a:solidFill>
              <a:srgbClr val="015873"/>
            </a:solidFill>
            <a:miter lim="800000"/>
            <a:headEnd/>
            <a:tailEnd/>
          </a:ln>
        </p:spPr>
        <p:txBody>
          <a:bodyPr rtlCol="0" anchor="ctr"/>
          <a:lstStyle/>
          <a:p>
            <a:pPr algn="ctr"/>
            <a:r>
              <a:rPr lang="en-US" dirty="0"/>
              <a:t>-</a:t>
            </a:r>
          </a:p>
        </p:txBody>
      </p:sp>
      <p:sp>
        <p:nvSpPr>
          <p:cNvPr id="1251" name="TextBox 1250">
            <a:extLst>
              <a:ext uri="{FF2B5EF4-FFF2-40B4-BE49-F238E27FC236}">
                <a16:creationId xmlns:a16="http://schemas.microsoft.com/office/drawing/2014/main" id="{950DF487-78B1-2241-6755-8DC98940D22D}"/>
              </a:ext>
            </a:extLst>
          </p:cNvPr>
          <p:cNvSpPr txBox="1"/>
          <p:nvPr/>
        </p:nvSpPr>
        <p:spPr bwMode="auto">
          <a:xfrm rot="16200000">
            <a:off x="1038550" y="4324598"/>
            <a:ext cx="1332185" cy="312725"/>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HGRFS (%)</a:t>
            </a:r>
          </a:p>
        </p:txBody>
      </p:sp>
    </p:spTree>
    <p:extLst>
      <p:ext uri="{BB962C8B-B14F-4D97-AF65-F5344CB8AC3E}">
        <p14:creationId xmlns:p14="http://schemas.microsoft.com/office/powerpoint/2010/main" val="3356690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0B64-8B2A-EC66-F3D1-32400A678AF8}"/>
              </a:ext>
            </a:extLst>
          </p:cNvPr>
          <p:cNvSpPr>
            <a:spLocks noGrp="1"/>
          </p:cNvSpPr>
          <p:nvPr>
            <p:ph type="title"/>
          </p:nvPr>
        </p:nvSpPr>
        <p:spPr/>
        <p:txBody>
          <a:bodyPr/>
          <a:lstStyle/>
          <a:p>
            <a:r>
              <a:rPr lang="en-US" dirty="0"/>
              <a:t>Ongoing Phase III Trials of BCG + IO in NMIBC</a:t>
            </a:r>
          </a:p>
        </p:txBody>
      </p:sp>
      <p:sp>
        <p:nvSpPr>
          <p:cNvPr id="3" name="Content Placeholder 2">
            <a:extLst>
              <a:ext uri="{FF2B5EF4-FFF2-40B4-BE49-F238E27FC236}">
                <a16:creationId xmlns:a16="http://schemas.microsoft.com/office/drawing/2014/main" id="{036BDF81-9C32-858C-93C4-AC11828350E5}"/>
              </a:ext>
            </a:extLst>
          </p:cNvPr>
          <p:cNvSpPr>
            <a:spLocks noGrp="1"/>
          </p:cNvSpPr>
          <p:nvPr>
            <p:ph sz="half" idx="1"/>
          </p:nvPr>
        </p:nvSpPr>
        <p:spPr>
          <a:xfrm>
            <a:off x="601820" y="1286992"/>
            <a:ext cx="5309278" cy="4678738"/>
          </a:xfrm>
        </p:spPr>
        <p:txBody>
          <a:bodyPr/>
          <a:lstStyle/>
          <a:p>
            <a:endParaRPr lang="en-US" sz="2000" b="1" kern="0" dirty="0"/>
          </a:p>
          <a:p>
            <a:endParaRPr lang="en-US" sz="2000" b="1" dirty="0"/>
          </a:p>
          <a:p>
            <a:endParaRPr lang="en-US" sz="2000" b="1" kern="0" dirty="0"/>
          </a:p>
          <a:p>
            <a:endParaRPr lang="en-US" sz="2000" b="1" dirty="0"/>
          </a:p>
          <a:p>
            <a:endParaRPr lang="en-US" sz="2000" b="1" kern="0" dirty="0"/>
          </a:p>
          <a:p>
            <a:endParaRPr lang="en-US" sz="2000" b="1" dirty="0"/>
          </a:p>
          <a:p>
            <a:endParaRPr lang="en-US" sz="2000" b="1" kern="0" dirty="0"/>
          </a:p>
          <a:p>
            <a:endParaRPr lang="en-US" sz="2000" b="1" dirty="0"/>
          </a:p>
          <a:p>
            <a:r>
              <a:rPr lang="en-US" sz="2000" b="1" kern="0" dirty="0"/>
              <a:t>Primary endpoint: </a:t>
            </a:r>
            <a:r>
              <a:rPr lang="en-US" sz="2000" b="0" kern="0" dirty="0"/>
              <a:t>DFS </a:t>
            </a:r>
          </a:p>
        </p:txBody>
      </p:sp>
      <p:sp>
        <p:nvSpPr>
          <p:cNvPr id="4" name="Content Placeholder 3">
            <a:extLst>
              <a:ext uri="{FF2B5EF4-FFF2-40B4-BE49-F238E27FC236}">
                <a16:creationId xmlns:a16="http://schemas.microsoft.com/office/drawing/2014/main" id="{1BAA019D-5864-628C-A10D-29959EA67D04}"/>
              </a:ext>
            </a:extLst>
          </p:cNvPr>
          <p:cNvSpPr>
            <a:spLocks noGrp="1"/>
          </p:cNvSpPr>
          <p:nvPr>
            <p:ph sz="half" idx="2"/>
          </p:nvPr>
        </p:nvSpPr>
        <p:spPr>
          <a:xfrm>
            <a:off x="6252634" y="1286992"/>
            <a:ext cx="5229570" cy="4679462"/>
          </a:xfrm>
        </p:spPr>
        <p:txBody>
          <a:bodyPr/>
          <a:lstStyle/>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Primary endpoint: </a:t>
            </a:r>
            <a:r>
              <a:rPr lang="en-US" sz="2000" dirty="0"/>
              <a:t>CR in patients with CIS</a:t>
            </a:r>
          </a:p>
        </p:txBody>
      </p:sp>
      <p:sp>
        <p:nvSpPr>
          <p:cNvPr id="6" name="Rectangle 25">
            <a:extLst>
              <a:ext uri="{FF2B5EF4-FFF2-40B4-BE49-F238E27FC236}">
                <a16:creationId xmlns:a16="http://schemas.microsoft.com/office/drawing/2014/main" id="{8E03BF4F-9C63-908C-B870-7BD48A59D7BF}"/>
              </a:ext>
            </a:extLst>
          </p:cNvPr>
          <p:cNvSpPr>
            <a:spLocks noChangeArrowheads="1"/>
          </p:cNvSpPr>
          <p:nvPr/>
        </p:nvSpPr>
        <p:spPr bwMode="auto">
          <a:xfrm>
            <a:off x="3226562" y="4040576"/>
            <a:ext cx="2560320" cy="703263"/>
          </a:xfrm>
          <a:prstGeom prst="rect">
            <a:avLst/>
          </a:prstGeom>
          <a:solidFill>
            <a:schemeClr val="accent4"/>
          </a:solidFill>
          <a:ln w="9525">
            <a:noFill/>
            <a:miter lim="800000"/>
            <a:headEnd/>
            <a:tailEnd/>
          </a:ln>
        </p:spPr>
        <p:txBody>
          <a:bodyPr wrap="none" anchor="ctr" anchorCtr="1"/>
          <a:lstStyle/>
          <a:p>
            <a:pPr algn="ctr">
              <a:defRPr/>
            </a:pPr>
            <a:r>
              <a:rPr lang="en-US" sz="1600" dirty="0">
                <a:latin typeface="Calibri" panose="020F0502020204030204" pitchFamily="34" charset="0"/>
                <a:cs typeface="Arial" charset="0"/>
              </a:rPr>
              <a:t>BCG Induction </a:t>
            </a:r>
          </a:p>
          <a:p>
            <a:pPr algn="ctr">
              <a:defRPr/>
            </a:pPr>
            <a:r>
              <a:rPr lang="en-US" sz="1600" dirty="0">
                <a:latin typeface="Calibri" panose="020F0502020204030204" pitchFamily="34" charset="0"/>
                <a:cs typeface="Arial" charset="0"/>
              </a:rPr>
              <a:t>+ Durvalumab </a:t>
            </a:r>
          </a:p>
        </p:txBody>
      </p:sp>
      <p:sp>
        <p:nvSpPr>
          <p:cNvPr id="7" name="Line 26">
            <a:extLst>
              <a:ext uri="{FF2B5EF4-FFF2-40B4-BE49-F238E27FC236}">
                <a16:creationId xmlns:a16="http://schemas.microsoft.com/office/drawing/2014/main" id="{8530C009-3057-7D26-B91A-7049D11146B9}"/>
              </a:ext>
            </a:extLst>
          </p:cNvPr>
          <p:cNvSpPr>
            <a:spLocks noChangeShapeType="1"/>
          </p:cNvSpPr>
          <p:nvPr/>
        </p:nvSpPr>
        <p:spPr bwMode="auto">
          <a:xfrm>
            <a:off x="2575068" y="3918338"/>
            <a:ext cx="548640" cy="4572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8" name="Line 27">
            <a:extLst>
              <a:ext uri="{FF2B5EF4-FFF2-40B4-BE49-F238E27FC236}">
                <a16:creationId xmlns:a16="http://schemas.microsoft.com/office/drawing/2014/main" id="{E5B29EBD-58BC-A751-6E99-809AE711DEEB}"/>
              </a:ext>
            </a:extLst>
          </p:cNvPr>
          <p:cNvSpPr>
            <a:spLocks noChangeShapeType="1"/>
          </p:cNvSpPr>
          <p:nvPr/>
        </p:nvSpPr>
        <p:spPr bwMode="auto">
          <a:xfrm flipV="1">
            <a:off x="2575068" y="2532450"/>
            <a:ext cx="548640" cy="46990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9" name="Rectangle 28">
            <a:extLst>
              <a:ext uri="{FF2B5EF4-FFF2-40B4-BE49-F238E27FC236}">
                <a16:creationId xmlns:a16="http://schemas.microsoft.com/office/drawing/2014/main" id="{8316F35B-6383-DFAE-5917-DA4B65BF09B5}"/>
              </a:ext>
            </a:extLst>
          </p:cNvPr>
          <p:cNvSpPr>
            <a:spLocks noChangeArrowheads="1"/>
          </p:cNvSpPr>
          <p:nvPr/>
        </p:nvSpPr>
        <p:spPr bwMode="auto">
          <a:xfrm>
            <a:off x="3226562" y="3096013"/>
            <a:ext cx="2560320" cy="703262"/>
          </a:xfrm>
          <a:prstGeom prst="rect">
            <a:avLst/>
          </a:prstGeom>
          <a:solidFill>
            <a:schemeClr val="accent1"/>
          </a:solidFill>
          <a:ln w="9525">
            <a:noFill/>
            <a:miter lim="800000"/>
            <a:headEnd/>
            <a:tailEnd/>
          </a:ln>
        </p:spPr>
        <p:txBody>
          <a:bodyPr wrap="none" anchor="ctr" anchorCtr="1"/>
          <a:lstStyle/>
          <a:p>
            <a:pPr algn="ctr">
              <a:defRPr/>
            </a:pPr>
            <a:r>
              <a:rPr lang="en-US" sz="1600" dirty="0">
                <a:latin typeface="Calibri" panose="020F0502020204030204" pitchFamily="34" charset="0"/>
                <a:cs typeface="Arial" charset="0"/>
              </a:rPr>
              <a:t>BCG Induction/Maintenance</a:t>
            </a:r>
          </a:p>
          <a:p>
            <a:pPr algn="ctr">
              <a:defRPr/>
            </a:pPr>
            <a:r>
              <a:rPr lang="en-US" sz="1600" dirty="0">
                <a:latin typeface="Calibri" panose="020F0502020204030204" pitchFamily="34" charset="0"/>
                <a:cs typeface="Arial" charset="0"/>
              </a:rPr>
              <a:t>+ Durvalumab</a:t>
            </a:r>
          </a:p>
        </p:txBody>
      </p:sp>
      <p:sp>
        <p:nvSpPr>
          <p:cNvPr id="10" name="Line 33">
            <a:extLst>
              <a:ext uri="{FF2B5EF4-FFF2-40B4-BE49-F238E27FC236}">
                <a16:creationId xmlns:a16="http://schemas.microsoft.com/office/drawing/2014/main" id="{21A01E33-8B64-39B5-F5B0-D826FAF43D11}"/>
              </a:ext>
            </a:extLst>
          </p:cNvPr>
          <p:cNvSpPr>
            <a:spLocks noChangeShapeType="1"/>
          </p:cNvSpPr>
          <p:nvPr/>
        </p:nvSpPr>
        <p:spPr bwMode="auto">
          <a:xfrm>
            <a:off x="2536968" y="3456375"/>
            <a:ext cx="640080"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11" name="Text Box 23">
            <a:extLst>
              <a:ext uri="{FF2B5EF4-FFF2-40B4-BE49-F238E27FC236}">
                <a16:creationId xmlns:a16="http://schemas.microsoft.com/office/drawing/2014/main" id="{E954D42F-3092-99A1-CA52-074E9AB0CA42}"/>
              </a:ext>
            </a:extLst>
          </p:cNvPr>
          <p:cNvSpPr txBox="1">
            <a:spLocks noChangeArrowheads="1"/>
          </p:cNvSpPr>
          <p:nvPr/>
        </p:nvSpPr>
        <p:spPr bwMode="auto">
          <a:xfrm>
            <a:off x="601805" y="2532450"/>
            <a:ext cx="19351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600" b="0" dirty="0">
                <a:solidFill>
                  <a:schemeClr val="bg1"/>
                </a:solidFill>
                <a:latin typeface="Calibri" panose="020F0502020204030204" pitchFamily="34" charset="0"/>
              </a:rPr>
              <a:t>Adults with high-risk NMIBC defined as  any HG or T1 tumor or multiple, recurrent, large Ta (≥3 cm) tumor; </a:t>
            </a:r>
            <a:br>
              <a:rPr lang="en-US" altLang="en-US" sz="1600" b="0" dirty="0">
                <a:solidFill>
                  <a:schemeClr val="bg1"/>
                </a:solidFill>
                <a:latin typeface="Calibri" panose="020F0502020204030204" pitchFamily="34" charset="0"/>
              </a:rPr>
            </a:br>
            <a:r>
              <a:rPr lang="en-US" altLang="en-US" sz="1600" b="0" dirty="0">
                <a:solidFill>
                  <a:schemeClr val="bg1"/>
                </a:solidFill>
                <a:latin typeface="Calibri" panose="020F0502020204030204" pitchFamily="34" charset="0"/>
              </a:rPr>
              <a:t>no prior BCG tx</a:t>
            </a:r>
          </a:p>
          <a:p>
            <a:pPr algn="ctr">
              <a:lnSpc>
                <a:spcPct val="100000"/>
              </a:lnSpc>
              <a:spcBef>
                <a:spcPct val="0"/>
              </a:spcBef>
              <a:spcAft>
                <a:spcPct val="0"/>
              </a:spcAft>
              <a:buClrTx/>
              <a:buFontTx/>
              <a:buNone/>
            </a:pPr>
            <a:r>
              <a:rPr lang="en-US" altLang="en-US" sz="1600" b="0" dirty="0">
                <a:solidFill>
                  <a:schemeClr val="bg1"/>
                </a:solidFill>
                <a:latin typeface="Calibri" panose="020F0502020204030204" pitchFamily="34" charset="0"/>
              </a:rPr>
              <a:t>(N = 1018)</a:t>
            </a:r>
          </a:p>
        </p:txBody>
      </p:sp>
      <p:sp>
        <p:nvSpPr>
          <p:cNvPr id="15" name="Rectangle 24">
            <a:extLst>
              <a:ext uri="{FF2B5EF4-FFF2-40B4-BE49-F238E27FC236}">
                <a16:creationId xmlns:a16="http://schemas.microsoft.com/office/drawing/2014/main" id="{63437555-324F-E07D-E080-7CFB5F914392}"/>
              </a:ext>
            </a:extLst>
          </p:cNvPr>
          <p:cNvSpPr>
            <a:spLocks noChangeArrowheads="1"/>
          </p:cNvSpPr>
          <p:nvPr/>
        </p:nvSpPr>
        <p:spPr bwMode="auto">
          <a:xfrm>
            <a:off x="3226562" y="2149289"/>
            <a:ext cx="2556721" cy="703263"/>
          </a:xfrm>
          <a:prstGeom prst="rect">
            <a:avLst/>
          </a:prstGeom>
          <a:solidFill>
            <a:schemeClr val="accent3"/>
          </a:solidFill>
          <a:ln w="9525">
            <a:noFill/>
            <a:miter lim="800000"/>
            <a:headEnd/>
            <a:tailEnd/>
          </a:ln>
        </p:spPr>
        <p:txBody>
          <a:bodyPr wrap="none" anchor="ctr" anchorCtr="1"/>
          <a:lstStyle/>
          <a:p>
            <a:pPr algn="ctr">
              <a:defRPr/>
            </a:pPr>
            <a:r>
              <a:rPr lang="en-US" sz="1600" dirty="0">
                <a:latin typeface="Calibri" panose="020F0502020204030204" pitchFamily="34" charset="0"/>
                <a:cs typeface="Arial" charset="0"/>
              </a:rPr>
              <a:t>BCG Induction </a:t>
            </a:r>
          </a:p>
          <a:p>
            <a:pPr algn="ctr">
              <a:defRPr/>
            </a:pPr>
            <a:r>
              <a:rPr lang="en-US" sz="1600" dirty="0">
                <a:latin typeface="Calibri" panose="020F0502020204030204" pitchFamily="34" charset="0"/>
                <a:cs typeface="Arial" charset="0"/>
              </a:rPr>
              <a:t>+ Maintenance</a:t>
            </a:r>
          </a:p>
        </p:txBody>
      </p:sp>
      <p:sp>
        <p:nvSpPr>
          <p:cNvPr id="17" name="Text Box 45">
            <a:extLst>
              <a:ext uri="{FF2B5EF4-FFF2-40B4-BE49-F238E27FC236}">
                <a16:creationId xmlns:a16="http://schemas.microsoft.com/office/drawing/2014/main" id="{81FE2142-E12B-693A-4A12-715D2B1B936D}"/>
              </a:ext>
            </a:extLst>
          </p:cNvPr>
          <p:cNvSpPr txBox="1">
            <a:spLocks noChangeArrowheads="1"/>
          </p:cNvSpPr>
          <p:nvPr/>
        </p:nvSpPr>
        <p:spPr bwMode="auto">
          <a:xfrm>
            <a:off x="6348667" y="2596186"/>
            <a:ext cx="16671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600" b="0" dirty="0">
                <a:solidFill>
                  <a:schemeClr val="bg1"/>
                </a:solidFill>
                <a:latin typeface="Calibri" panose="020F0502020204030204" pitchFamily="34" charset="0"/>
              </a:rPr>
              <a:t>Patients with  high-risk NMIBC and recurrence after BCG induction therapy </a:t>
            </a:r>
          </a:p>
          <a:p>
            <a:pPr algn="ctr">
              <a:lnSpc>
                <a:spcPct val="100000"/>
              </a:lnSpc>
              <a:spcBef>
                <a:spcPct val="0"/>
              </a:spcBef>
              <a:spcAft>
                <a:spcPct val="0"/>
              </a:spcAft>
              <a:buClrTx/>
              <a:buFontTx/>
              <a:buNone/>
            </a:pPr>
            <a:r>
              <a:rPr lang="en-GB" altLang="en-US" sz="1600" b="0" dirty="0">
                <a:solidFill>
                  <a:schemeClr val="bg1"/>
                </a:solidFill>
                <a:latin typeface="Calibri" panose="020F0502020204030204" pitchFamily="34" charset="0"/>
              </a:rPr>
              <a:t>(N = 1405)</a:t>
            </a:r>
            <a:endParaRPr lang="en-US" altLang="en-US" sz="1600" b="0" dirty="0">
              <a:solidFill>
                <a:schemeClr val="bg1"/>
              </a:solidFill>
              <a:latin typeface="Calibri" panose="020F0502020204030204" pitchFamily="34" charset="0"/>
            </a:endParaRPr>
          </a:p>
        </p:txBody>
      </p:sp>
      <p:sp>
        <p:nvSpPr>
          <p:cNvPr id="18" name="Rectangle 49">
            <a:extLst>
              <a:ext uri="{FF2B5EF4-FFF2-40B4-BE49-F238E27FC236}">
                <a16:creationId xmlns:a16="http://schemas.microsoft.com/office/drawing/2014/main" id="{48D812A4-BDCE-BECA-EBB1-3503F3E67457}"/>
              </a:ext>
            </a:extLst>
          </p:cNvPr>
          <p:cNvSpPr>
            <a:spLocks noChangeArrowheads="1"/>
          </p:cNvSpPr>
          <p:nvPr/>
        </p:nvSpPr>
        <p:spPr bwMode="auto">
          <a:xfrm>
            <a:off x="8514937" y="2479363"/>
            <a:ext cx="2560320" cy="703262"/>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BCG</a:t>
            </a:r>
          </a:p>
        </p:txBody>
      </p:sp>
      <p:sp>
        <p:nvSpPr>
          <p:cNvPr id="19" name="Rectangle 50">
            <a:extLst>
              <a:ext uri="{FF2B5EF4-FFF2-40B4-BE49-F238E27FC236}">
                <a16:creationId xmlns:a16="http://schemas.microsoft.com/office/drawing/2014/main" id="{28521488-ECE3-66DC-1268-550FD95330E3}"/>
              </a:ext>
            </a:extLst>
          </p:cNvPr>
          <p:cNvSpPr>
            <a:spLocks noChangeArrowheads="1"/>
          </p:cNvSpPr>
          <p:nvPr/>
        </p:nvSpPr>
        <p:spPr bwMode="auto">
          <a:xfrm>
            <a:off x="8514937" y="3532611"/>
            <a:ext cx="2560320" cy="704088"/>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BCG + Pembrolizumab</a:t>
            </a:r>
          </a:p>
        </p:txBody>
      </p:sp>
      <p:sp>
        <p:nvSpPr>
          <p:cNvPr id="20" name="Line 53">
            <a:extLst>
              <a:ext uri="{FF2B5EF4-FFF2-40B4-BE49-F238E27FC236}">
                <a16:creationId xmlns:a16="http://schemas.microsoft.com/office/drawing/2014/main" id="{B84DE728-1268-F8A6-942F-26007C763242}"/>
              </a:ext>
            </a:extLst>
          </p:cNvPr>
          <p:cNvSpPr>
            <a:spLocks noChangeShapeType="1"/>
          </p:cNvSpPr>
          <p:nvPr/>
        </p:nvSpPr>
        <p:spPr bwMode="auto">
          <a:xfrm>
            <a:off x="8015844" y="3490459"/>
            <a:ext cx="365760" cy="350837"/>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21" name="Line 54">
            <a:extLst>
              <a:ext uri="{FF2B5EF4-FFF2-40B4-BE49-F238E27FC236}">
                <a16:creationId xmlns:a16="http://schemas.microsoft.com/office/drawing/2014/main" id="{ADDB0C33-6A78-EC90-EE86-4CBA02031D19}"/>
              </a:ext>
            </a:extLst>
          </p:cNvPr>
          <p:cNvSpPr>
            <a:spLocks noChangeShapeType="1"/>
          </p:cNvSpPr>
          <p:nvPr/>
        </p:nvSpPr>
        <p:spPr bwMode="auto">
          <a:xfrm flipV="1">
            <a:off x="8015844" y="2890383"/>
            <a:ext cx="365760" cy="347662"/>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22" name="Content Placeholder 2">
            <a:extLst>
              <a:ext uri="{FF2B5EF4-FFF2-40B4-BE49-F238E27FC236}">
                <a16:creationId xmlns:a16="http://schemas.microsoft.com/office/drawing/2014/main" id="{C2F6C2A1-2EC0-E2A1-7300-664AC2C3C4BB}"/>
              </a:ext>
            </a:extLst>
          </p:cNvPr>
          <p:cNvSpPr txBox="1">
            <a:spLocks/>
          </p:cNvSpPr>
          <p:nvPr/>
        </p:nvSpPr>
        <p:spPr bwMode="auto">
          <a:xfrm>
            <a:off x="6172926" y="1524115"/>
            <a:ext cx="5309278"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0" indent="0" algn="ctr">
              <a:buFont typeface="Wingdings" panose="05000000000000000000" pitchFamily="2" charset="2"/>
              <a:buNone/>
            </a:pPr>
            <a:r>
              <a:rPr lang="en-US" sz="2000" b="1" kern="0" dirty="0"/>
              <a:t>KEYNOTE-676 (NCT03711032)</a:t>
            </a:r>
          </a:p>
        </p:txBody>
      </p:sp>
      <p:sp>
        <p:nvSpPr>
          <p:cNvPr id="26" name="Content Placeholder 2">
            <a:extLst>
              <a:ext uri="{FF2B5EF4-FFF2-40B4-BE49-F238E27FC236}">
                <a16:creationId xmlns:a16="http://schemas.microsoft.com/office/drawing/2014/main" id="{B7AEA74E-992B-4110-6C01-D405FA34EE7E}"/>
              </a:ext>
            </a:extLst>
          </p:cNvPr>
          <p:cNvSpPr txBox="1">
            <a:spLocks/>
          </p:cNvSpPr>
          <p:nvPr/>
        </p:nvSpPr>
        <p:spPr bwMode="auto">
          <a:xfrm>
            <a:off x="788389" y="1513909"/>
            <a:ext cx="5309278" cy="45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800">
                <a:solidFill>
                  <a:schemeClr val="tx1"/>
                </a:solidFill>
                <a:latin typeface="+mn-lt"/>
              </a:defRPr>
            </a:lvl9pPr>
          </a:lstStyle>
          <a:p>
            <a:pPr marL="0" indent="0" algn="ctr">
              <a:buFont typeface="Wingdings" panose="05000000000000000000" pitchFamily="2" charset="2"/>
              <a:buNone/>
            </a:pPr>
            <a:r>
              <a:rPr lang="en-US" sz="2000" kern="0" dirty="0"/>
              <a:t>POTOMAC</a:t>
            </a:r>
            <a:r>
              <a:rPr lang="en-US" sz="2000" b="1" kern="0" dirty="0"/>
              <a:t> (NCT03528694)</a:t>
            </a:r>
          </a:p>
        </p:txBody>
      </p:sp>
      <p:sp>
        <p:nvSpPr>
          <p:cNvPr id="27" name="TextBox 26">
            <a:extLst>
              <a:ext uri="{FF2B5EF4-FFF2-40B4-BE49-F238E27FC236}">
                <a16:creationId xmlns:a16="http://schemas.microsoft.com/office/drawing/2014/main" id="{9C921C84-BF74-3236-EC72-065399FA1CC0}"/>
              </a:ext>
            </a:extLst>
          </p:cNvPr>
          <p:cNvSpPr txBox="1"/>
          <p:nvPr/>
        </p:nvSpPr>
        <p:spPr bwMode="auto">
          <a:xfrm>
            <a:off x="611267" y="5626502"/>
            <a:ext cx="1069381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285750" indent="-285750" algn="l">
              <a:lnSpc>
                <a:spcPct val="100000"/>
              </a:lnSpc>
              <a:spcBef>
                <a:spcPct val="50000"/>
              </a:spcBef>
              <a:spcAft>
                <a:spcPct val="0"/>
              </a:spcAft>
              <a:buClrTx/>
              <a:buFont typeface="Wingdings" panose="05000000000000000000" pitchFamily="2" charset="2"/>
              <a:buChar char="§"/>
            </a:pPr>
            <a:r>
              <a:rPr lang="en-US" sz="2000" b="0" dirty="0">
                <a:solidFill>
                  <a:schemeClr val="bg1"/>
                </a:solidFill>
                <a:latin typeface="+mn-lt"/>
              </a:rPr>
              <a:t>Similar trials include ALBAN (</a:t>
            </a:r>
            <a:r>
              <a:rPr lang="en-US" sz="2000" b="0" i="0" dirty="0">
                <a:solidFill>
                  <a:schemeClr val="bg1"/>
                </a:solidFill>
                <a:effectLst/>
                <a:latin typeface="+mn-lt"/>
              </a:rPr>
              <a:t>NCT03799835</a:t>
            </a:r>
            <a:r>
              <a:rPr lang="en-US" sz="2000" b="0" dirty="0">
                <a:solidFill>
                  <a:schemeClr val="bg1"/>
                </a:solidFill>
                <a:latin typeface="+mn-lt"/>
              </a:rPr>
              <a:t>) with atezolizumab and CREST (</a:t>
            </a:r>
            <a:r>
              <a:rPr lang="en-US" sz="2000" b="0" i="0" dirty="0">
                <a:solidFill>
                  <a:schemeClr val="bg1"/>
                </a:solidFill>
                <a:effectLst/>
                <a:latin typeface="+mn-lt"/>
              </a:rPr>
              <a:t>NCT04165317) </a:t>
            </a:r>
            <a:r>
              <a:rPr lang="en-US" sz="2000" b="0" dirty="0">
                <a:solidFill>
                  <a:schemeClr val="bg1"/>
                </a:solidFill>
                <a:latin typeface="+mn-lt"/>
              </a:rPr>
              <a:t>with </a:t>
            </a:r>
            <a:br>
              <a:rPr lang="en-US" sz="2000" b="0" dirty="0">
                <a:solidFill>
                  <a:schemeClr val="bg1"/>
                </a:solidFill>
                <a:latin typeface="+mn-lt"/>
              </a:rPr>
            </a:br>
            <a:r>
              <a:rPr lang="en-US" sz="2000" b="0" dirty="0">
                <a:solidFill>
                  <a:schemeClr val="bg1"/>
                </a:solidFill>
                <a:latin typeface="+mn-lt"/>
              </a:rPr>
              <a:t>SC sasanlimab</a:t>
            </a:r>
          </a:p>
        </p:txBody>
      </p:sp>
    </p:spTree>
    <p:extLst>
      <p:ext uri="{BB962C8B-B14F-4D97-AF65-F5344CB8AC3E}">
        <p14:creationId xmlns:p14="http://schemas.microsoft.com/office/powerpoint/2010/main" val="1341830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a:extLst>
              <a:ext uri="{FF2B5EF4-FFF2-40B4-BE49-F238E27FC236}">
                <a16:creationId xmlns:a16="http://schemas.microsoft.com/office/drawing/2014/main" id="{627830F4-E071-4AE8-8343-0B4C4AA4AAAE}"/>
              </a:ext>
            </a:extLst>
          </p:cNvPr>
          <p:cNvSpPr>
            <a:spLocks noGrp="1" noChangeArrowheads="1"/>
          </p:cNvSpPr>
          <p:nvPr>
            <p:ph idx="1"/>
          </p:nvPr>
        </p:nvSpPr>
        <p:spPr/>
        <p:txBody>
          <a:bodyPr/>
          <a:lstStyle/>
          <a:p>
            <a:pPr marL="346075" indent="-346075">
              <a:buSzPts val="2400"/>
              <a:defRPr/>
            </a:pPr>
            <a:r>
              <a:rPr lang="en-US" altLang="en-US" dirty="0"/>
              <a:t>Please feel free to use and share some or all of these slides in your noncommercial presentations to colleagues or patients</a:t>
            </a:r>
          </a:p>
          <a:p>
            <a:pPr marL="346075" indent="-346075">
              <a:buSzPts val="2400"/>
              <a:defRPr/>
            </a:pPr>
            <a:r>
              <a:rPr lang="en-US" altLang="en-US" dirty="0"/>
              <a:t>When using our slides, please retain the source attribution:</a:t>
            </a:r>
            <a:br>
              <a:rPr lang="en-US" altLang="en-US" dirty="0"/>
            </a:br>
            <a:br>
              <a:rPr lang="en-US" altLang="en-US" dirty="0"/>
            </a:br>
            <a:endParaRPr lang="en-US" altLang="en-US" dirty="0"/>
          </a:p>
          <a:p>
            <a:pPr eaLnBrk="1" hangingPunct="1">
              <a:defRPr/>
            </a:pPr>
            <a:endParaRPr lang="en-US" altLang="en-US" sz="2000" dirty="0"/>
          </a:p>
          <a:p>
            <a:pPr eaLnBrk="1" hangingPunct="1">
              <a:defRPr/>
            </a:pPr>
            <a:r>
              <a:rPr lang="en-GB" dirty="0"/>
              <a:t>These slides may not be published, posted online, or used in commercial presentations without permission. </a:t>
            </a:r>
            <a:r>
              <a:rPr lang="en-US" dirty="0"/>
              <a:t>Please contact </a:t>
            </a:r>
            <a:r>
              <a:rPr lang="en-US" dirty="0">
                <a:hlinkClick r:id="rId3"/>
              </a:rPr>
              <a:t>permissions@clinicaloptions.com</a:t>
            </a:r>
            <a:r>
              <a:rPr lang="en-US" dirty="0"/>
              <a:t> for details</a:t>
            </a:r>
          </a:p>
        </p:txBody>
      </p:sp>
      <p:sp>
        <p:nvSpPr>
          <p:cNvPr id="36866" name="Rectangle 2">
            <a:extLst>
              <a:ext uri="{FF2B5EF4-FFF2-40B4-BE49-F238E27FC236}">
                <a16:creationId xmlns:a16="http://schemas.microsoft.com/office/drawing/2014/main" id="{FE1ADE93-F242-493E-A0A5-BCE8366B9801}"/>
              </a:ext>
            </a:extLst>
          </p:cNvPr>
          <p:cNvSpPr>
            <a:spLocks noGrp="1" noChangeArrowheads="1"/>
          </p:cNvSpPr>
          <p:nvPr>
            <p:ph type="title"/>
          </p:nvPr>
        </p:nvSpPr>
        <p:spPr/>
        <p:txBody>
          <a:bodyPr/>
          <a:lstStyle/>
          <a:p>
            <a:pPr eaLnBrk="1" hangingPunct="1"/>
            <a:r>
              <a:rPr lang="en-US" altLang="en-US" dirty="0"/>
              <a:t>About These Slides</a:t>
            </a:r>
          </a:p>
        </p:txBody>
      </p:sp>
      <p:grpSp>
        <p:nvGrpSpPr>
          <p:cNvPr id="7" name="Group 6">
            <a:extLst>
              <a:ext uri="{FF2B5EF4-FFF2-40B4-BE49-F238E27FC236}">
                <a16:creationId xmlns:a16="http://schemas.microsoft.com/office/drawing/2014/main" id="{13E224FD-C927-4EDF-9BB4-96EBF76A22D9}"/>
              </a:ext>
            </a:extLst>
          </p:cNvPr>
          <p:cNvGrpSpPr/>
          <p:nvPr/>
        </p:nvGrpSpPr>
        <p:grpSpPr>
          <a:xfrm>
            <a:off x="4156075" y="3332497"/>
            <a:ext cx="3479671" cy="613720"/>
            <a:chOff x="4156075" y="3332497"/>
            <a:chExt cx="3479671" cy="613720"/>
          </a:xfrm>
        </p:grpSpPr>
        <p:pic>
          <p:nvPicPr>
            <p:cNvPr id="8" name="Picture 7" descr="Icon&#10;&#10;Description automatically generated">
              <a:extLst>
                <a:ext uri="{FF2B5EF4-FFF2-40B4-BE49-F238E27FC236}">
                  <a16:creationId xmlns:a16="http://schemas.microsoft.com/office/drawing/2014/main" id="{9E34FEE4-F9F9-4459-A7E6-C1A99CD29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4132" y="3332497"/>
              <a:ext cx="795528" cy="275490"/>
            </a:xfrm>
            <a:prstGeom prst="rect">
              <a:avLst/>
            </a:prstGeom>
          </p:spPr>
        </p:pic>
        <p:sp>
          <p:nvSpPr>
            <p:cNvPr id="11" name="Rectangle 7">
              <a:extLst>
                <a:ext uri="{FF2B5EF4-FFF2-40B4-BE49-F238E27FC236}">
                  <a16:creationId xmlns:a16="http://schemas.microsoft.com/office/drawing/2014/main" id="{C088BEA5-FC90-4DD6-A5B2-8FECE2031CAB}"/>
                </a:ext>
              </a:extLst>
            </p:cNvPr>
            <p:cNvSpPr>
              <a:spLocks noChangeArrowheads="1"/>
            </p:cNvSpPr>
            <p:nvPr/>
          </p:nvSpPr>
          <p:spPr bwMode="auto">
            <a:xfrm>
              <a:off x="4156075" y="3546107"/>
              <a:ext cx="34796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en-US" altLang="en-US" sz="2000" b="0" dirty="0">
                  <a:solidFill>
                    <a:schemeClr val="bg2"/>
                  </a:solidFill>
                  <a:latin typeface="Calibri" panose="020F0502020204030204" pitchFamily="34" charset="0"/>
                </a:rPr>
                <a:t>Slide credit: </a:t>
              </a:r>
              <a:r>
                <a:rPr lang="en-US" altLang="en-US" sz="2000" b="0" dirty="0">
                  <a:solidFill>
                    <a:schemeClr val="bg2"/>
                  </a:solidFill>
                  <a:latin typeface="Calibri" panose="020F0502020204030204" pitchFamily="34" charset="0"/>
                  <a:hlinkClick r:id="rId5"/>
                </a:rPr>
                <a:t>clinicaloptions.com</a:t>
              </a:r>
              <a:endParaRPr lang="en-US" altLang="en-US" sz="2000" b="0" dirty="0">
                <a:solidFill>
                  <a:schemeClr val="bg2"/>
                </a:solidFill>
                <a:latin typeface="Calibri" panose="020F050202020403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Conclusions </a:t>
            </a:r>
          </a:p>
        </p:txBody>
      </p:sp>
      <p:sp>
        <p:nvSpPr>
          <p:cNvPr id="4" name="Content Placeholder 3"/>
          <p:cNvSpPr>
            <a:spLocks noGrp="1"/>
          </p:cNvSpPr>
          <p:nvPr>
            <p:ph idx="1"/>
          </p:nvPr>
        </p:nvSpPr>
        <p:spPr/>
        <p:txBody>
          <a:bodyPr/>
          <a:lstStyle/>
          <a:p>
            <a:r>
              <a:rPr lang="en-US" sz="2400" dirty="0"/>
              <a:t>Multiple approved options for BCG-unresponsive disease</a:t>
            </a:r>
          </a:p>
          <a:p>
            <a:pPr lvl="1"/>
            <a:r>
              <a:rPr lang="en-US" sz="2400" dirty="0"/>
              <a:t>Intravesical options</a:t>
            </a:r>
          </a:p>
          <a:p>
            <a:pPr lvl="1"/>
            <a:r>
              <a:rPr lang="en-US" sz="2400" dirty="0"/>
              <a:t>Systemic therapy</a:t>
            </a:r>
          </a:p>
          <a:p>
            <a:pPr lvl="1"/>
            <a:r>
              <a:rPr lang="en-US" sz="2400" dirty="0"/>
              <a:t>Radical cystectomy</a:t>
            </a:r>
          </a:p>
          <a:p>
            <a:r>
              <a:rPr lang="en-US" sz="2400" dirty="0"/>
              <a:t>Multiple ongoing clinical trials </a:t>
            </a:r>
          </a:p>
          <a:p>
            <a:pPr lvl="1"/>
            <a:r>
              <a:rPr lang="en-US" sz="2400" dirty="0"/>
              <a:t>Intravesical options </a:t>
            </a:r>
            <a:r>
              <a:rPr lang="en-US" sz="2400" dirty="0">
                <a:cs typeface="Calibri" panose="020F0502020204030204" pitchFamily="34" charset="0"/>
              </a:rPr>
              <a:t>±</a:t>
            </a:r>
            <a:r>
              <a:rPr lang="en-US" sz="2400" dirty="0"/>
              <a:t> BCG</a:t>
            </a:r>
          </a:p>
          <a:p>
            <a:pPr lvl="1"/>
            <a:r>
              <a:rPr lang="en-US" sz="2400" dirty="0"/>
              <a:t>Systemic options </a:t>
            </a:r>
            <a:r>
              <a:rPr lang="en-US" sz="2400" dirty="0">
                <a:cs typeface="Calibri" panose="020F0502020204030204" pitchFamily="34" charset="0"/>
              </a:rPr>
              <a:t>±</a:t>
            </a:r>
            <a:r>
              <a:rPr lang="en-US" sz="2400" dirty="0"/>
              <a:t> BCG</a:t>
            </a:r>
          </a:p>
          <a:p>
            <a:endParaRPr lang="en-US" dirty="0"/>
          </a:p>
        </p:txBody>
      </p:sp>
    </p:spTree>
    <p:extLst>
      <p:ext uri="{BB962C8B-B14F-4D97-AF65-F5344CB8AC3E}">
        <p14:creationId xmlns:p14="http://schemas.microsoft.com/office/powerpoint/2010/main" val="225968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E9CC-1019-5FC2-08D9-B3BF1FFB7DDA}"/>
              </a:ext>
            </a:extLst>
          </p:cNvPr>
          <p:cNvSpPr>
            <a:spLocks noGrp="1"/>
          </p:cNvSpPr>
          <p:nvPr>
            <p:ph type="title"/>
          </p:nvPr>
        </p:nvSpPr>
        <p:spPr/>
        <p:txBody>
          <a:bodyPr/>
          <a:lstStyle/>
          <a:p>
            <a:r>
              <a:rPr lang="en-US" dirty="0"/>
              <a:t>MIBC</a:t>
            </a:r>
          </a:p>
        </p:txBody>
      </p:sp>
    </p:spTree>
    <p:extLst>
      <p:ext uri="{BB962C8B-B14F-4D97-AF65-F5344CB8AC3E}">
        <p14:creationId xmlns:p14="http://schemas.microsoft.com/office/powerpoint/2010/main" val="380526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3B2D-C554-0801-7FC4-EA08DC8E44DD}"/>
              </a:ext>
            </a:extLst>
          </p:cNvPr>
          <p:cNvSpPr>
            <a:spLocks noGrp="1"/>
          </p:cNvSpPr>
          <p:nvPr>
            <p:ph type="title"/>
          </p:nvPr>
        </p:nvSpPr>
        <p:spPr/>
        <p:txBody>
          <a:bodyPr/>
          <a:lstStyle/>
          <a:p>
            <a:r>
              <a:rPr lang="en-US" dirty="0"/>
              <a:t>Neoadjuvant Cisplatin-Based Chemotherapy </a:t>
            </a:r>
            <a:br>
              <a:rPr lang="en-US" dirty="0"/>
            </a:br>
            <a:r>
              <a:rPr lang="en-US" dirty="0"/>
              <a:t>Prior to RC Improves Survival in Cisplatin-Eligible MIBC</a:t>
            </a:r>
          </a:p>
        </p:txBody>
      </p:sp>
      <p:sp>
        <p:nvSpPr>
          <p:cNvPr id="3" name="Content Placeholder 2">
            <a:extLst>
              <a:ext uri="{FF2B5EF4-FFF2-40B4-BE49-F238E27FC236}">
                <a16:creationId xmlns:a16="http://schemas.microsoft.com/office/drawing/2014/main" id="{60863C78-BFF0-0C56-5D16-D8A7CB51945F}"/>
              </a:ext>
            </a:extLst>
          </p:cNvPr>
          <p:cNvSpPr>
            <a:spLocks noGrp="1"/>
          </p:cNvSpPr>
          <p:nvPr>
            <p:ph sz="half" idx="1"/>
          </p:nvPr>
        </p:nvSpPr>
        <p:spPr>
          <a:xfrm>
            <a:off x="601820" y="1510730"/>
            <a:ext cx="5309278" cy="827709"/>
          </a:xfrm>
        </p:spPr>
        <p:txBody>
          <a:bodyPr/>
          <a:lstStyle/>
          <a:p>
            <a:pPr>
              <a:spcBef>
                <a:spcPts val="400"/>
              </a:spcBef>
              <a:spcAft>
                <a:spcPts val="100"/>
              </a:spcAft>
            </a:pPr>
            <a:r>
              <a:rPr lang="en-US" sz="2200" b="1" dirty="0"/>
              <a:t>SWOG-8710</a:t>
            </a:r>
          </a:p>
          <a:p>
            <a:pPr lvl="1">
              <a:spcBef>
                <a:spcPts val="400"/>
              </a:spcBef>
              <a:spcAft>
                <a:spcPts val="100"/>
              </a:spcAft>
            </a:pPr>
            <a:r>
              <a:rPr lang="en-US" sz="2000" dirty="0"/>
              <a:t>3 cycles M-VAC vs no NAC followed by RC</a:t>
            </a:r>
          </a:p>
          <a:p>
            <a:endParaRPr lang="en-US" sz="2200" dirty="0"/>
          </a:p>
        </p:txBody>
      </p:sp>
      <p:sp>
        <p:nvSpPr>
          <p:cNvPr id="4" name="Content Placeholder 3">
            <a:extLst>
              <a:ext uri="{FF2B5EF4-FFF2-40B4-BE49-F238E27FC236}">
                <a16:creationId xmlns:a16="http://schemas.microsoft.com/office/drawing/2014/main" id="{CEC3091D-F580-378C-0650-B7C233C6CDFC}"/>
              </a:ext>
            </a:extLst>
          </p:cNvPr>
          <p:cNvSpPr>
            <a:spLocks noGrp="1"/>
          </p:cNvSpPr>
          <p:nvPr>
            <p:ph sz="half" idx="2"/>
          </p:nvPr>
        </p:nvSpPr>
        <p:spPr>
          <a:xfrm>
            <a:off x="6115991" y="1510730"/>
            <a:ext cx="5366213" cy="1113983"/>
          </a:xfrm>
        </p:spPr>
        <p:txBody>
          <a:bodyPr/>
          <a:lstStyle/>
          <a:p>
            <a:pPr>
              <a:spcBef>
                <a:spcPts val="400"/>
              </a:spcBef>
              <a:spcAft>
                <a:spcPts val="100"/>
              </a:spcAft>
            </a:pPr>
            <a:r>
              <a:rPr lang="en-US" sz="2200" b="1" dirty="0"/>
              <a:t>BA06 30894 Phase III Trial</a:t>
            </a:r>
          </a:p>
          <a:p>
            <a:pPr lvl="1">
              <a:spcBef>
                <a:spcPts val="400"/>
              </a:spcBef>
              <a:spcAft>
                <a:spcPts val="100"/>
              </a:spcAft>
            </a:pPr>
            <a:r>
              <a:rPr lang="en-US" sz="2000" dirty="0"/>
              <a:t>3 cycles CMV vs no NAC in patients who received cystectomy</a:t>
            </a:r>
          </a:p>
        </p:txBody>
      </p:sp>
      <p:sp>
        <p:nvSpPr>
          <p:cNvPr id="6" name="TextBox 5">
            <a:extLst>
              <a:ext uri="{FF2B5EF4-FFF2-40B4-BE49-F238E27FC236}">
                <a16:creationId xmlns:a16="http://schemas.microsoft.com/office/drawing/2014/main" id="{8B3342B0-4D53-EF9A-23A3-BC34FE896499}"/>
              </a:ext>
            </a:extLst>
          </p:cNvPr>
          <p:cNvSpPr txBox="1"/>
          <p:nvPr/>
        </p:nvSpPr>
        <p:spPr bwMode="auto">
          <a:xfrm>
            <a:off x="407768" y="6386919"/>
            <a:ext cx="61022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Grossman. NEJM. 2003;349:859. International Collaboration of Trialists. JCO. 2011; 29:2171.</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82" name="Group 81">
            <a:extLst>
              <a:ext uri="{FF2B5EF4-FFF2-40B4-BE49-F238E27FC236}">
                <a16:creationId xmlns:a16="http://schemas.microsoft.com/office/drawing/2014/main" id="{02465515-43C6-1385-0524-D6EA037F908D}"/>
              </a:ext>
            </a:extLst>
          </p:cNvPr>
          <p:cNvGrpSpPr/>
          <p:nvPr/>
        </p:nvGrpSpPr>
        <p:grpSpPr>
          <a:xfrm>
            <a:off x="-93786" y="5475849"/>
            <a:ext cx="5568015" cy="670362"/>
            <a:chOff x="-437104" y="4906364"/>
            <a:chExt cx="5601722" cy="670362"/>
          </a:xfrm>
        </p:grpSpPr>
        <p:grpSp>
          <p:nvGrpSpPr>
            <p:cNvPr id="80" name="Group 79">
              <a:extLst>
                <a:ext uri="{FF2B5EF4-FFF2-40B4-BE49-F238E27FC236}">
                  <a16:creationId xmlns:a16="http://schemas.microsoft.com/office/drawing/2014/main" id="{AFC1E552-1E4C-5366-11D2-0BC9086D21D5}"/>
                </a:ext>
              </a:extLst>
            </p:cNvPr>
            <p:cNvGrpSpPr/>
            <p:nvPr/>
          </p:nvGrpSpPr>
          <p:grpSpPr>
            <a:xfrm>
              <a:off x="-437104" y="4906364"/>
              <a:ext cx="1694453" cy="670362"/>
              <a:chOff x="-321551" y="5223804"/>
              <a:chExt cx="1694453" cy="670362"/>
            </a:xfrm>
          </p:grpSpPr>
          <p:sp>
            <p:nvSpPr>
              <p:cNvPr id="13" name="TextBox 12">
                <a:extLst>
                  <a:ext uri="{FF2B5EF4-FFF2-40B4-BE49-F238E27FC236}">
                    <a16:creationId xmlns:a16="http://schemas.microsoft.com/office/drawing/2014/main" id="{6EA3709C-8AEA-A0FE-9EED-9FADAE2138DA}"/>
                  </a:ext>
                </a:extLst>
              </p:cNvPr>
              <p:cNvSpPr txBox="1"/>
              <p:nvPr/>
            </p:nvSpPr>
            <p:spPr bwMode="auto">
              <a:xfrm>
                <a:off x="-321551" y="5223804"/>
                <a:ext cx="16944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9" name="TextBox 18">
                <a:extLst>
                  <a:ext uri="{FF2B5EF4-FFF2-40B4-BE49-F238E27FC236}">
                    <a16:creationId xmlns:a16="http://schemas.microsoft.com/office/drawing/2014/main" id="{CA01F2CF-413B-2166-E8C1-8CDF4323DF58}"/>
                  </a:ext>
                </a:extLst>
              </p:cNvPr>
              <p:cNvSpPr txBox="1"/>
              <p:nvPr/>
            </p:nvSpPr>
            <p:spPr bwMode="auto">
              <a:xfrm>
                <a:off x="238140" y="5432501"/>
                <a:ext cx="1130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M-VAC + RC</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err="1">
                    <a:ln>
                      <a:noFill/>
                    </a:ln>
                    <a:solidFill>
                      <a:srgbClr val="E1471D"/>
                    </a:solidFill>
                    <a:effectLst/>
                    <a:uLnTx/>
                    <a:uFillTx/>
                    <a:latin typeface="Calibri" panose="020F0502020204030204" pitchFamily="34" charset="0"/>
                    <a:ea typeface="+mn-ea"/>
                    <a:cs typeface="Arial" panose="020B0604020202020204" pitchFamily="34" charset="0"/>
                  </a:rPr>
                  <a:t>RC</a:t>
                </a: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 alone</a:t>
                </a:r>
              </a:p>
            </p:txBody>
          </p:sp>
        </p:grpSp>
        <p:sp>
          <p:nvSpPr>
            <p:cNvPr id="42" name="TextBox 41">
              <a:extLst>
                <a:ext uri="{FF2B5EF4-FFF2-40B4-BE49-F238E27FC236}">
                  <a16:creationId xmlns:a16="http://schemas.microsoft.com/office/drawing/2014/main" id="{90169AD9-E2DB-6E35-2359-EEF3F5A21D77}"/>
                </a:ext>
              </a:extLst>
            </p:cNvPr>
            <p:cNvSpPr txBox="1"/>
            <p:nvPr/>
          </p:nvSpPr>
          <p:spPr bwMode="auto">
            <a:xfrm>
              <a:off x="1223225" y="5110519"/>
              <a:ext cx="420307"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153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154</a:t>
              </a:r>
            </a:p>
          </p:txBody>
        </p:sp>
        <p:sp>
          <p:nvSpPr>
            <p:cNvPr id="43" name="TextBox 42">
              <a:extLst>
                <a:ext uri="{FF2B5EF4-FFF2-40B4-BE49-F238E27FC236}">
                  <a16:creationId xmlns:a16="http://schemas.microsoft.com/office/drawing/2014/main" id="{8D375CBD-E605-C3E7-D8D9-4DCBB2B82A25}"/>
                </a:ext>
              </a:extLst>
            </p:cNvPr>
            <p:cNvSpPr txBox="1"/>
            <p:nvPr/>
          </p:nvSpPr>
          <p:spPr bwMode="auto">
            <a:xfrm>
              <a:off x="1817364" y="5110519"/>
              <a:ext cx="420307"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112</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88</a:t>
              </a:r>
            </a:p>
          </p:txBody>
        </p:sp>
        <p:sp>
          <p:nvSpPr>
            <p:cNvPr id="44" name="TextBox 43">
              <a:extLst>
                <a:ext uri="{FF2B5EF4-FFF2-40B4-BE49-F238E27FC236}">
                  <a16:creationId xmlns:a16="http://schemas.microsoft.com/office/drawing/2014/main" id="{CD72E066-67EB-08F4-B6D4-6A62B2D820F5}"/>
                </a:ext>
              </a:extLst>
            </p:cNvPr>
            <p:cNvSpPr txBox="1"/>
            <p:nvPr/>
          </p:nvSpPr>
          <p:spPr bwMode="auto">
            <a:xfrm>
              <a:off x="2454166" y="5110519"/>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92</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67</a:t>
              </a:r>
            </a:p>
          </p:txBody>
        </p:sp>
        <p:sp>
          <p:nvSpPr>
            <p:cNvPr id="45" name="TextBox 44">
              <a:extLst>
                <a:ext uri="{FF2B5EF4-FFF2-40B4-BE49-F238E27FC236}">
                  <a16:creationId xmlns:a16="http://schemas.microsoft.com/office/drawing/2014/main" id="{B92D93F3-4C48-717A-633B-F497F485B6D9}"/>
                </a:ext>
              </a:extLst>
            </p:cNvPr>
            <p:cNvSpPr txBox="1"/>
            <p:nvPr/>
          </p:nvSpPr>
          <p:spPr bwMode="auto">
            <a:xfrm>
              <a:off x="3044127" y="5110519"/>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75</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50</a:t>
              </a:r>
            </a:p>
          </p:txBody>
        </p:sp>
        <p:sp>
          <p:nvSpPr>
            <p:cNvPr id="46" name="TextBox 45">
              <a:extLst>
                <a:ext uri="{FF2B5EF4-FFF2-40B4-BE49-F238E27FC236}">
                  <a16:creationId xmlns:a16="http://schemas.microsoft.com/office/drawing/2014/main" id="{81DFA43E-5B15-208A-3EAB-E54319EC37D2}"/>
                </a:ext>
              </a:extLst>
            </p:cNvPr>
            <p:cNvSpPr txBox="1"/>
            <p:nvPr/>
          </p:nvSpPr>
          <p:spPr bwMode="auto">
            <a:xfrm>
              <a:off x="3650362" y="5110519"/>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46</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37</a:t>
              </a:r>
            </a:p>
          </p:txBody>
        </p:sp>
        <p:sp>
          <p:nvSpPr>
            <p:cNvPr id="47" name="TextBox 46">
              <a:extLst>
                <a:ext uri="{FF2B5EF4-FFF2-40B4-BE49-F238E27FC236}">
                  <a16:creationId xmlns:a16="http://schemas.microsoft.com/office/drawing/2014/main" id="{02BFCBAA-C3D1-81E8-0835-3EB4C07E146F}"/>
                </a:ext>
              </a:extLst>
            </p:cNvPr>
            <p:cNvSpPr txBox="1"/>
            <p:nvPr/>
          </p:nvSpPr>
          <p:spPr bwMode="auto">
            <a:xfrm>
              <a:off x="4261945" y="5110519"/>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23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18</a:t>
              </a:r>
            </a:p>
          </p:txBody>
        </p:sp>
        <p:sp>
          <p:nvSpPr>
            <p:cNvPr id="81" name="TextBox 80">
              <a:extLst>
                <a:ext uri="{FF2B5EF4-FFF2-40B4-BE49-F238E27FC236}">
                  <a16:creationId xmlns:a16="http://schemas.microsoft.com/office/drawing/2014/main" id="{32DB54CD-83CC-1BB5-1464-3EC5E1778B20}"/>
                </a:ext>
              </a:extLst>
            </p:cNvPr>
            <p:cNvSpPr txBox="1"/>
            <p:nvPr/>
          </p:nvSpPr>
          <p:spPr bwMode="auto">
            <a:xfrm>
              <a:off x="4901404" y="5110519"/>
              <a:ext cx="263214"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6</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7</a:t>
              </a:r>
            </a:p>
          </p:txBody>
        </p:sp>
      </p:grpSp>
      <p:grpSp>
        <p:nvGrpSpPr>
          <p:cNvPr id="39" name="Group 38">
            <a:extLst>
              <a:ext uri="{FF2B5EF4-FFF2-40B4-BE49-F238E27FC236}">
                <a16:creationId xmlns:a16="http://schemas.microsoft.com/office/drawing/2014/main" id="{4EEE2A00-4D39-6E1F-F9F0-2CEFFF889128}"/>
              </a:ext>
            </a:extLst>
          </p:cNvPr>
          <p:cNvGrpSpPr>
            <a:grpSpLocks noChangeAspect="1"/>
          </p:cNvGrpSpPr>
          <p:nvPr/>
        </p:nvGrpSpPr>
        <p:grpSpPr>
          <a:xfrm>
            <a:off x="1072854" y="2736480"/>
            <a:ext cx="5244387" cy="2937480"/>
            <a:chOff x="1072855" y="2431683"/>
            <a:chExt cx="5091637" cy="2851921"/>
          </a:xfrm>
        </p:grpSpPr>
        <p:sp>
          <p:nvSpPr>
            <p:cNvPr id="5" name="TextBox 4">
              <a:extLst>
                <a:ext uri="{FF2B5EF4-FFF2-40B4-BE49-F238E27FC236}">
                  <a16:creationId xmlns:a16="http://schemas.microsoft.com/office/drawing/2014/main" id="{8D5460E8-5A65-89B2-4562-0A97C4AF2B6D}"/>
                </a:ext>
              </a:extLst>
            </p:cNvPr>
            <p:cNvSpPr txBox="1"/>
            <p:nvPr/>
          </p:nvSpPr>
          <p:spPr bwMode="auto">
            <a:xfrm rot="16200000">
              <a:off x="682084" y="3499147"/>
              <a:ext cx="1185324" cy="338554"/>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Survival (%)</a:t>
              </a:r>
            </a:p>
          </p:txBody>
        </p:sp>
        <p:sp>
          <p:nvSpPr>
            <p:cNvPr id="16" name="Rectangle 15">
              <a:extLst>
                <a:ext uri="{FF2B5EF4-FFF2-40B4-BE49-F238E27FC236}">
                  <a16:creationId xmlns:a16="http://schemas.microsoft.com/office/drawing/2014/main" id="{AC48B2AE-E733-DD59-C71F-6279ACE741CE}"/>
                </a:ext>
              </a:extLst>
            </p:cNvPr>
            <p:cNvSpPr/>
            <p:nvPr/>
          </p:nvSpPr>
          <p:spPr bwMode="auto">
            <a:xfrm>
              <a:off x="2739660" y="2541566"/>
              <a:ext cx="336805" cy="276999"/>
            </a:xfrm>
            <a:prstGeom prst="rect">
              <a:avLst/>
            </a:prstGeom>
            <a:solidFill>
              <a:schemeClr val="tx1"/>
            </a:solidFill>
            <a:ln w="0">
              <a:solidFill>
                <a:schemeClr val="tx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grpSp>
          <p:nvGrpSpPr>
            <p:cNvPr id="151" name="Group 150">
              <a:extLst>
                <a:ext uri="{FF2B5EF4-FFF2-40B4-BE49-F238E27FC236}">
                  <a16:creationId xmlns:a16="http://schemas.microsoft.com/office/drawing/2014/main" id="{6AEB65FB-94E1-8533-1550-E5B6C6A86A84}"/>
                </a:ext>
              </a:extLst>
            </p:cNvPr>
            <p:cNvGrpSpPr/>
            <p:nvPr/>
          </p:nvGrpSpPr>
          <p:grpSpPr>
            <a:xfrm>
              <a:off x="2871492" y="2720572"/>
              <a:ext cx="3239310" cy="523220"/>
              <a:chOff x="2646315" y="2427506"/>
              <a:chExt cx="3239310" cy="523220"/>
            </a:xfrm>
          </p:grpSpPr>
          <p:sp>
            <p:nvSpPr>
              <p:cNvPr id="12" name="TextBox 11">
                <a:extLst>
                  <a:ext uri="{FF2B5EF4-FFF2-40B4-BE49-F238E27FC236}">
                    <a16:creationId xmlns:a16="http://schemas.microsoft.com/office/drawing/2014/main" id="{E533504C-FEFA-9FA2-6671-D8895DC0C9E6}"/>
                  </a:ext>
                </a:extLst>
              </p:cNvPr>
              <p:cNvSpPr txBox="1"/>
              <p:nvPr/>
            </p:nvSpPr>
            <p:spPr bwMode="auto">
              <a:xfrm>
                <a:off x="2980214" y="2427506"/>
                <a:ext cx="2905411" cy="523220"/>
              </a:xfrm>
              <a:prstGeom prst="rect">
                <a:avLst/>
              </a:prstGeom>
              <a:solidFill>
                <a:schemeClr val="tx1"/>
              </a:solid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M-VAC and cystectomy (mOS: 77 mo)</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Cystectomy alone (mOS: 46 mo)</a:t>
                </a:r>
              </a:p>
            </p:txBody>
          </p:sp>
          <p:grpSp>
            <p:nvGrpSpPr>
              <p:cNvPr id="14" name="Group 13">
                <a:extLst>
                  <a:ext uri="{FF2B5EF4-FFF2-40B4-BE49-F238E27FC236}">
                    <a16:creationId xmlns:a16="http://schemas.microsoft.com/office/drawing/2014/main" id="{BF95ECBE-9A8D-0A2A-F4BB-F87EE78A839E}"/>
                  </a:ext>
                </a:extLst>
              </p:cNvPr>
              <p:cNvGrpSpPr/>
              <p:nvPr/>
            </p:nvGrpSpPr>
            <p:grpSpPr>
              <a:xfrm>
                <a:off x="2646315" y="2578224"/>
                <a:ext cx="365760" cy="206710"/>
                <a:chOff x="4219559" y="3275637"/>
                <a:chExt cx="365760" cy="206710"/>
              </a:xfrm>
            </p:grpSpPr>
            <p:cxnSp>
              <p:nvCxnSpPr>
                <p:cNvPr id="8" name="Straight Connector 7">
                  <a:extLst>
                    <a:ext uri="{FF2B5EF4-FFF2-40B4-BE49-F238E27FC236}">
                      <a16:creationId xmlns:a16="http://schemas.microsoft.com/office/drawing/2014/main" id="{60666ADD-9C67-AEF0-8309-2E2560F38B7B}"/>
                    </a:ext>
                  </a:extLst>
                </p:cNvPr>
                <p:cNvCxnSpPr/>
                <p:nvPr/>
              </p:nvCxnSpPr>
              <p:spPr bwMode="auto">
                <a:xfrm>
                  <a:off x="4219559" y="3275637"/>
                  <a:ext cx="365760" cy="0"/>
                </a:xfrm>
                <a:prstGeom prst="line">
                  <a:avLst/>
                </a:prstGeom>
                <a:noFill/>
                <a:ln w="28575" cap="flat" cmpd="sng" algn="ctr">
                  <a:solidFill>
                    <a:schemeClr val="accent1"/>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389E74F9-F2A4-D40B-8CBB-598AA1286B89}"/>
                    </a:ext>
                  </a:extLst>
                </p:cNvPr>
                <p:cNvCxnSpPr/>
                <p:nvPr/>
              </p:nvCxnSpPr>
              <p:spPr bwMode="auto">
                <a:xfrm>
                  <a:off x="4219559" y="3482347"/>
                  <a:ext cx="365760" cy="0"/>
                </a:xfrm>
                <a:prstGeom prst="line">
                  <a:avLst/>
                </a:prstGeom>
                <a:noFill/>
                <a:ln w="28575" cap="flat" cmpd="sng" algn="ctr">
                  <a:solidFill>
                    <a:schemeClr val="accent3"/>
                  </a:solidFill>
                  <a:prstDash val="solid"/>
                  <a:round/>
                  <a:headEnd type="none" w="med" len="med"/>
                  <a:tailEnd type="none" w="med" len="med"/>
                </a:ln>
                <a:effectLst/>
              </p:spPr>
            </p:cxnSp>
          </p:grpSp>
        </p:grpSp>
        <p:sp>
          <p:nvSpPr>
            <p:cNvPr id="20" name="TextBox 19">
              <a:extLst>
                <a:ext uri="{FF2B5EF4-FFF2-40B4-BE49-F238E27FC236}">
                  <a16:creationId xmlns:a16="http://schemas.microsoft.com/office/drawing/2014/main" id="{064556A3-7ACF-79F3-43E9-8FB2DED6E42F}"/>
                </a:ext>
              </a:extLst>
            </p:cNvPr>
            <p:cNvSpPr txBox="1"/>
            <p:nvPr/>
          </p:nvSpPr>
          <p:spPr bwMode="auto">
            <a:xfrm>
              <a:off x="2812810" y="5044555"/>
              <a:ext cx="2219417" cy="239049"/>
            </a:xfrm>
            <a:prstGeom prst="rect">
              <a:avLst/>
            </a:prstGeom>
            <a:solidFill>
              <a:schemeClr val="tx1"/>
            </a:solidFill>
            <a:ln>
              <a:noFill/>
            </a:ln>
          </p:spPr>
          <p:txBody>
            <a:bodyPr wrap="square" lIns="0" tIns="0" rIns="0" bIns="0" rtlCol="0">
              <a:spAutoFit/>
            </a:bodyPr>
            <a:lstStyle/>
            <a:p>
              <a:pPr algn="ctr">
                <a:lnSpc>
                  <a:spcPct val="100000"/>
                </a:lnSpc>
                <a:spcBef>
                  <a:spcPct val="50000"/>
                </a:spcBef>
                <a:spcAft>
                  <a:spcPct val="0"/>
                </a:spcAft>
                <a:buClrTx/>
                <a:buFontTx/>
                <a:buNone/>
              </a:pPr>
              <a:r>
                <a:rPr lang="en-US" sz="1600" b="1" dirty="0">
                  <a:solidFill>
                    <a:schemeClr val="bg1"/>
                  </a:solidFill>
                  <a:latin typeface="Calibri" panose="020F0502020204030204" pitchFamily="34" charset="0"/>
                </a:rPr>
                <a:t>Mo</a:t>
              </a:r>
            </a:p>
          </p:txBody>
        </p:sp>
        <p:grpSp>
          <p:nvGrpSpPr>
            <p:cNvPr id="66" name="Group 65">
              <a:extLst>
                <a:ext uri="{FF2B5EF4-FFF2-40B4-BE49-F238E27FC236}">
                  <a16:creationId xmlns:a16="http://schemas.microsoft.com/office/drawing/2014/main" id="{822CA0D0-AAD5-455E-24FB-FF1B153FFF6C}"/>
                </a:ext>
              </a:extLst>
            </p:cNvPr>
            <p:cNvGrpSpPr/>
            <p:nvPr/>
          </p:nvGrpSpPr>
          <p:grpSpPr>
            <a:xfrm>
              <a:off x="1072855" y="2431683"/>
              <a:ext cx="679196" cy="2470186"/>
              <a:chOff x="652713" y="2367515"/>
              <a:chExt cx="679196" cy="2470186"/>
            </a:xfrm>
          </p:grpSpPr>
          <p:sp>
            <p:nvSpPr>
              <p:cNvPr id="30" name="TextBox 29">
                <a:extLst>
                  <a:ext uri="{FF2B5EF4-FFF2-40B4-BE49-F238E27FC236}">
                    <a16:creationId xmlns:a16="http://schemas.microsoft.com/office/drawing/2014/main" id="{FBCA25C5-F7B0-6BE8-3CC8-647EC969AC80}"/>
                  </a:ext>
                </a:extLst>
              </p:cNvPr>
              <p:cNvSpPr txBox="1"/>
              <p:nvPr/>
            </p:nvSpPr>
            <p:spPr bwMode="auto">
              <a:xfrm>
                <a:off x="961175" y="452992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1" name="TextBox 30">
                <a:extLst>
                  <a:ext uri="{FF2B5EF4-FFF2-40B4-BE49-F238E27FC236}">
                    <a16:creationId xmlns:a16="http://schemas.microsoft.com/office/drawing/2014/main" id="{A6067A7B-6694-C2F5-01B7-0909BB7C43A1}"/>
                  </a:ext>
                </a:extLst>
              </p:cNvPr>
              <p:cNvSpPr txBox="1"/>
              <p:nvPr/>
            </p:nvSpPr>
            <p:spPr bwMode="auto">
              <a:xfrm>
                <a:off x="861407" y="4097443"/>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2" name="TextBox 31">
                <a:extLst>
                  <a:ext uri="{FF2B5EF4-FFF2-40B4-BE49-F238E27FC236}">
                    <a16:creationId xmlns:a16="http://schemas.microsoft.com/office/drawing/2014/main" id="{6DA1A686-F7A8-4A7E-77AC-7402A8802FA4}"/>
                  </a:ext>
                </a:extLst>
              </p:cNvPr>
              <p:cNvSpPr txBox="1"/>
              <p:nvPr/>
            </p:nvSpPr>
            <p:spPr bwMode="auto">
              <a:xfrm>
                <a:off x="861407" y="366496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33" name="TextBox 32">
                <a:extLst>
                  <a:ext uri="{FF2B5EF4-FFF2-40B4-BE49-F238E27FC236}">
                    <a16:creationId xmlns:a16="http://schemas.microsoft.com/office/drawing/2014/main" id="{FFD16FFC-A83E-7B67-47EF-34C70C3BC284}"/>
                  </a:ext>
                </a:extLst>
              </p:cNvPr>
              <p:cNvSpPr txBox="1"/>
              <p:nvPr/>
            </p:nvSpPr>
            <p:spPr bwMode="auto">
              <a:xfrm>
                <a:off x="861407" y="323247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34" name="TextBox 33">
                <a:extLst>
                  <a:ext uri="{FF2B5EF4-FFF2-40B4-BE49-F238E27FC236}">
                    <a16:creationId xmlns:a16="http://schemas.microsoft.com/office/drawing/2014/main" id="{A546CAE2-D701-F6E8-C140-F1E55A25BC47}"/>
                  </a:ext>
                </a:extLst>
              </p:cNvPr>
              <p:cNvSpPr txBox="1"/>
              <p:nvPr/>
            </p:nvSpPr>
            <p:spPr bwMode="auto">
              <a:xfrm>
                <a:off x="861407" y="279999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35" name="TextBox 34">
                <a:extLst>
                  <a:ext uri="{FF2B5EF4-FFF2-40B4-BE49-F238E27FC236}">
                    <a16:creationId xmlns:a16="http://schemas.microsoft.com/office/drawing/2014/main" id="{9C6CDC3F-A36E-4BDB-BEF1-B9AD22C5CAB3}"/>
                  </a:ext>
                </a:extLst>
              </p:cNvPr>
              <p:cNvSpPr txBox="1"/>
              <p:nvPr/>
            </p:nvSpPr>
            <p:spPr bwMode="auto">
              <a:xfrm>
                <a:off x="652713" y="2367515"/>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51" name="Freeform 50">
              <a:extLst>
                <a:ext uri="{FF2B5EF4-FFF2-40B4-BE49-F238E27FC236}">
                  <a16:creationId xmlns:a16="http://schemas.microsoft.com/office/drawing/2014/main" id="{2B65A1A3-315B-101A-4724-04B58C69076F}"/>
                </a:ext>
              </a:extLst>
            </p:cNvPr>
            <p:cNvSpPr/>
            <p:nvPr/>
          </p:nvSpPr>
          <p:spPr bwMode="auto">
            <a:xfrm>
              <a:off x="1732081" y="2557722"/>
              <a:ext cx="4270107" cy="2186518"/>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algn="ctr"/>
              <a:endParaRPr lang="en-US"/>
            </a:p>
          </p:txBody>
        </p:sp>
        <p:grpSp>
          <p:nvGrpSpPr>
            <p:cNvPr id="52" name="Group 51">
              <a:extLst>
                <a:ext uri="{FF2B5EF4-FFF2-40B4-BE49-F238E27FC236}">
                  <a16:creationId xmlns:a16="http://schemas.microsoft.com/office/drawing/2014/main" id="{BD5199AA-47C8-F007-0753-6F328CA9E744}"/>
                </a:ext>
              </a:extLst>
            </p:cNvPr>
            <p:cNvGrpSpPr/>
            <p:nvPr/>
          </p:nvGrpSpPr>
          <p:grpSpPr>
            <a:xfrm>
              <a:off x="1669128" y="2585012"/>
              <a:ext cx="85719" cy="2157984"/>
              <a:chOff x="2387110" y="2705197"/>
              <a:chExt cx="85719" cy="2600325"/>
            </a:xfrm>
            <a:noFill/>
          </p:grpSpPr>
          <p:cxnSp>
            <p:nvCxnSpPr>
              <p:cNvPr id="60" name="Straight Connector 59">
                <a:extLst>
                  <a:ext uri="{FF2B5EF4-FFF2-40B4-BE49-F238E27FC236}">
                    <a16:creationId xmlns:a16="http://schemas.microsoft.com/office/drawing/2014/main" id="{669EAE0C-4442-C2E2-8970-DD5AF3C1C457}"/>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32D6812C-DF2C-091B-F059-7473A9F820F1}"/>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02E5A517-C210-9A3A-5714-0D65EBB01631}"/>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DD5696EF-3A6A-EE48-B115-6FB4310A1C73}"/>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9D0AFA0A-6E6A-2647-4D0F-C8EB12449228}"/>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FA31DAEB-FBE9-3E5A-AB9A-EFB73A41D585}"/>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A5695E5B-D6D9-B379-0877-4E3991E92C05}"/>
                </a:ext>
              </a:extLst>
            </p:cNvPr>
            <p:cNvGrpSpPr/>
            <p:nvPr/>
          </p:nvGrpSpPr>
          <p:grpSpPr>
            <a:xfrm>
              <a:off x="1735635" y="4738735"/>
              <a:ext cx="4199542" cy="91441"/>
              <a:chOff x="1426023" y="4674567"/>
              <a:chExt cx="4199542" cy="91441"/>
            </a:xfrm>
          </p:grpSpPr>
          <p:cxnSp>
            <p:nvCxnSpPr>
              <p:cNvPr id="54" name="Straight Connector 53">
                <a:extLst>
                  <a:ext uri="{FF2B5EF4-FFF2-40B4-BE49-F238E27FC236}">
                    <a16:creationId xmlns:a16="http://schemas.microsoft.com/office/drawing/2014/main" id="{00C24884-573E-A8A6-0869-23285B3B44A8}"/>
                  </a:ext>
                </a:extLst>
              </p:cNvPr>
              <p:cNvCxnSpPr>
                <a:cxnSpLocks/>
              </p:cNvCxnSpPr>
              <p:nvPr/>
            </p:nvCxnSpPr>
            <p:spPr bwMode="auto">
              <a:xfrm rot="16200000">
                <a:off x="1380303" y="472028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573BE46-3D5A-E691-0851-6B346600EBBA}"/>
                  </a:ext>
                </a:extLst>
              </p:cNvPr>
              <p:cNvCxnSpPr>
                <a:cxnSpLocks/>
              </p:cNvCxnSpPr>
              <p:nvPr/>
            </p:nvCxnSpPr>
            <p:spPr bwMode="auto">
              <a:xfrm rot="16200000">
                <a:off x="1980237" y="472028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C1404396-675D-D8E7-0C22-2F6BB8B05D98}"/>
                  </a:ext>
                </a:extLst>
              </p:cNvPr>
              <p:cNvCxnSpPr>
                <a:cxnSpLocks/>
              </p:cNvCxnSpPr>
              <p:nvPr/>
            </p:nvCxnSpPr>
            <p:spPr bwMode="auto">
              <a:xfrm rot="16200000">
                <a:off x="2580171" y="472028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1801A88F-4E1F-EB87-0BF2-84462ABCC8B9}"/>
                  </a:ext>
                </a:extLst>
              </p:cNvPr>
              <p:cNvCxnSpPr>
                <a:cxnSpLocks/>
              </p:cNvCxnSpPr>
              <p:nvPr/>
            </p:nvCxnSpPr>
            <p:spPr bwMode="auto">
              <a:xfrm rot="16200000">
                <a:off x="3180105" y="4720287"/>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1C10E2FC-2E42-3065-61F4-C674B7D15419}"/>
                  </a:ext>
                </a:extLst>
              </p:cNvPr>
              <p:cNvCxnSpPr>
                <a:cxnSpLocks/>
              </p:cNvCxnSpPr>
              <p:nvPr/>
            </p:nvCxnSpPr>
            <p:spPr bwMode="auto">
              <a:xfrm rot="16200000">
                <a:off x="3780039" y="47202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337DBD62-D346-E12D-8309-73E975F8830E}"/>
                  </a:ext>
                </a:extLst>
              </p:cNvPr>
              <p:cNvCxnSpPr>
                <a:cxnSpLocks/>
              </p:cNvCxnSpPr>
              <p:nvPr/>
            </p:nvCxnSpPr>
            <p:spPr bwMode="auto">
              <a:xfrm rot="16200000">
                <a:off x="4379973" y="47202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431FB0C1-9DDA-5572-6C0D-D666A1F3A79C}"/>
                  </a:ext>
                </a:extLst>
              </p:cNvPr>
              <p:cNvCxnSpPr>
                <a:cxnSpLocks/>
              </p:cNvCxnSpPr>
              <p:nvPr/>
            </p:nvCxnSpPr>
            <p:spPr bwMode="auto">
              <a:xfrm rot="16200000">
                <a:off x="4979907" y="4720288"/>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01EAC4AA-DD5E-4812-629C-A70F407819D7}"/>
                  </a:ext>
                </a:extLst>
              </p:cNvPr>
              <p:cNvCxnSpPr>
                <a:cxnSpLocks/>
              </p:cNvCxnSpPr>
              <p:nvPr/>
            </p:nvCxnSpPr>
            <p:spPr bwMode="auto">
              <a:xfrm rot="16200000">
                <a:off x="5579845" y="4720288"/>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79" name="Group 78">
              <a:extLst>
                <a:ext uri="{FF2B5EF4-FFF2-40B4-BE49-F238E27FC236}">
                  <a16:creationId xmlns:a16="http://schemas.microsoft.com/office/drawing/2014/main" id="{C283AFD3-7C83-5E26-8FF5-9E911B8C292C}"/>
                </a:ext>
              </a:extLst>
            </p:cNvPr>
            <p:cNvGrpSpPr/>
            <p:nvPr/>
          </p:nvGrpSpPr>
          <p:grpSpPr>
            <a:xfrm>
              <a:off x="1599335" y="4766767"/>
              <a:ext cx="4565157" cy="307777"/>
              <a:chOff x="1289723" y="4702599"/>
              <a:chExt cx="4565157" cy="307777"/>
            </a:xfrm>
          </p:grpSpPr>
          <p:sp>
            <p:nvSpPr>
              <p:cNvPr id="17" name="TextBox 16">
                <a:extLst>
                  <a:ext uri="{FF2B5EF4-FFF2-40B4-BE49-F238E27FC236}">
                    <a16:creationId xmlns:a16="http://schemas.microsoft.com/office/drawing/2014/main" id="{BCDB2A6E-D0C2-4238-BCD3-CBEBECD60230}"/>
                  </a:ext>
                </a:extLst>
              </p:cNvPr>
              <p:cNvSpPr txBox="1"/>
              <p:nvPr/>
            </p:nvSpPr>
            <p:spPr bwMode="auto">
              <a:xfrm>
                <a:off x="1289723" y="4702599"/>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4" name="TextBox 23">
                <a:extLst>
                  <a:ext uri="{FF2B5EF4-FFF2-40B4-BE49-F238E27FC236}">
                    <a16:creationId xmlns:a16="http://schemas.microsoft.com/office/drawing/2014/main" id="{B9BF4B53-B581-A1D7-C65E-B8070319CCC7}"/>
                  </a:ext>
                </a:extLst>
              </p:cNvPr>
              <p:cNvSpPr txBox="1"/>
              <p:nvPr/>
            </p:nvSpPr>
            <p:spPr bwMode="auto">
              <a:xfrm>
                <a:off x="1851086" y="4702599"/>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25" name="TextBox 24">
                <a:extLst>
                  <a:ext uri="{FF2B5EF4-FFF2-40B4-BE49-F238E27FC236}">
                    <a16:creationId xmlns:a16="http://schemas.microsoft.com/office/drawing/2014/main" id="{25134171-4D94-39E0-D3E1-45A353FD5996}"/>
                  </a:ext>
                </a:extLst>
              </p:cNvPr>
              <p:cNvSpPr txBox="1"/>
              <p:nvPr/>
            </p:nvSpPr>
            <p:spPr bwMode="auto">
              <a:xfrm>
                <a:off x="2448376" y="4702599"/>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26" name="TextBox 25">
                <a:extLst>
                  <a:ext uri="{FF2B5EF4-FFF2-40B4-BE49-F238E27FC236}">
                    <a16:creationId xmlns:a16="http://schemas.microsoft.com/office/drawing/2014/main" id="{521A4B1F-3FBE-001B-CF67-E533DF79263D}"/>
                  </a:ext>
                </a:extLst>
              </p:cNvPr>
              <p:cNvSpPr txBox="1"/>
              <p:nvPr/>
            </p:nvSpPr>
            <p:spPr bwMode="auto">
              <a:xfrm>
                <a:off x="3050104" y="4702599"/>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27" name="TextBox 26">
                <a:extLst>
                  <a:ext uri="{FF2B5EF4-FFF2-40B4-BE49-F238E27FC236}">
                    <a16:creationId xmlns:a16="http://schemas.microsoft.com/office/drawing/2014/main" id="{47BDAF94-E814-BD5F-7B1F-690C5ABB8BEA}"/>
                  </a:ext>
                </a:extLst>
              </p:cNvPr>
              <p:cNvSpPr txBox="1"/>
              <p:nvPr/>
            </p:nvSpPr>
            <p:spPr bwMode="auto">
              <a:xfrm>
                <a:off x="4203435" y="4702599"/>
                <a:ext cx="458780"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120</a:t>
                </a:r>
              </a:p>
            </p:txBody>
          </p:sp>
          <p:sp>
            <p:nvSpPr>
              <p:cNvPr id="28" name="TextBox 27">
                <a:extLst>
                  <a:ext uri="{FF2B5EF4-FFF2-40B4-BE49-F238E27FC236}">
                    <a16:creationId xmlns:a16="http://schemas.microsoft.com/office/drawing/2014/main" id="{C2063380-4B4D-62B2-057F-2A8128EC17D7}"/>
                  </a:ext>
                </a:extLst>
              </p:cNvPr>
              <p:cNvSpPr txBox="1"/>
              <p:nvPr/>
            </p:nvSpPr>
            <p:spPr bwMode="auto">
              <a:xfrm>
                <a:off x="3647101" y="4702599"/>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96</a:t>
                </a:r>
              </a:p>
            </p:txBody>
          </p:sp>
          <p:sp>
            <p:nvSpPr>
              <p:cNvPr id="77" name="TextBox 76">
                <a:extLst>
                  <a:ext uri="{FF2B5EF4-FFF2-40B4-BE49-F238E27FC236}">
                    <a16:creationId xmlns:a16="http://schemas.microsoft.com/office/drawing/2014/main" id="{682AEF02-ACC5-A164-4243-E312782790EE}"/>
                  </a:ext>
                </a:extLst>
              </p:cNvPr>
              <p:cNvSpPr txBox="1"/>
              <p:nvPr/>
            </p:nvSpPr>
            <p:spPr bwMode="auto">
              <a:xfrm>
                <a:off x="5396100" y="4702599"/>
                <a:ext cx="458780"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168</a:t>
                </a:r>
              </a:p>
            </p:txBody>
          </p:sp>
          <p:sp>
            <p:nvSpPr>
              <p:cNvPr id="78" name="TextBox 77">
                <a:extLst>
                  <a:ext uri="{FF2B5EF4-FFF2-40B4-BE49-F238E27FC236}">
                    <a16:creationId xmlns:a16="http://schemas.microsoft.com/office/drawing/2014/main" id="{3E29DC33-DFD3-DFC8-35F3-789513D1A185}"/>
                  </a:ext>
                </a:extLst>
              </p:cNvPr>
              <p:cNvSpPr txBox="1"/>
              <p:nvPr/>
            </p:nvSpPr>
            <p:spPr bwMode="auto">
              <a:xfrm>
                <a:off x="4799102" y="4702599"/>
                <a:ext cx="458780"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144</a:t>
                </a:r>
              </a:p>
            </p:txBody>
          </p:sp>
        </p:grpSp>
        <p:sp>
          <p:nvSpPr>
            <p:cNvPr id="7" name="Freeform 6">
              <a:extLst>
                <a:ext uri="{FF2B5EF4-FFF2-40B4-BE49-F238E27FC236}">
                  <a16:creationId xmlns:a16="http://schemas.microsoft.com/office/drawing/2014/main" id="{831F1CC5-9D92-CD95-51B6-5C1D0FD8185B}"/>
                </a:ext>
              </a:extLst>
            </p:cNvPr>
            <p:cNvSpPr/>
            <p:nvPr/>
          </p:nvSpPr>
          <p:spPr bwMode="auto">
            <a:xfrm>
              <a:off x="1749206" y="2581280"/>
              <a:ext cx="3898760" cy="1532374"/>
            </a:xfrm>
            <a:custGeom>
              <a:avLst/>
              <a:gdLst>
                <a:gd name="connsiteX0" fmla="*/ 0 w 3898760"/>
                <a:gd name="connsiteY0" fmla="*/ 0 h 1532374"/>
                <a:gd name="connsiteX1" fmla="*/ 100483 w 3898760"/>
                <a:gd name="connsiteY1" fmla="*/ 0 h 1532374"/>
                <a:gd name="connsiteX2" fmla="*/ 100483 w 3898760"/>
                <a:gd name="connsiteY2" fmla="*/ 65314 h 1532374"/>
                <a:gd name="connsiteX3" fmla="*/ 150725 w 3898760"/>
                <a:gd name="connsiteY3" fmla="*/ 65314 h 1532374"/>
                <a:gd name="connsiteX4" fmla="*/ 150725 w 3898760"/>
                <a:gd name="connsiteY4" fmla="*/ 120580 h 1532374"/>
                <a:gd name="connsiteX5" fmla="*/ 150725 w 3898760"/>
                <a:gd name="connsiteY5" fmla="*/ 120580 h 1532374"/>
                <a:gd name="connsiteX6" fmla="*/ 195943 w 3898760"/>
                <a:gd name="connsiteY6" fmla="*/ 120580 h 1532374"/>
                <a:gd name="connsiteX7" fmla="*/ 195943 w 3898760"/>
                <a:gd name="connsiteY7" fmla="*/ 246185 h 1532374"/>
                <a:gd name="connsiteX8" fmla="*/ 261257 w 3898760"/>
                <a:gd name="connsiteY8" fmla="*/ 246185 h 1532374"/>
                <a:gd name="connsiteX9" fmla="*/ 261257 w 3898760"/>
                <a:gd name="connsiteY9" fmla="*/ 306475 h 1532374"/>
                <a:gd name="connsiteX10" fmla="*/ 316523 w 3898760"/>
                <a:gd name="connsiteY10" fmla="*/ 306475 h 1532374"/>
                <a:gd name="connsiteX11" fmla="*/ 316523 w 3898760"/>
                <a:gd name="connsiteY11" fmla="*/ 376813 h 1532374"/>
                <a:gd name="connsiteX12" fmla="*/ 371789 w 3898760"/>
                <a:gd name="connsiteY12" fmla="*/ 376813 h 1532374"/>
                <a:gd name="connsiteX13" fmla="*/ 371789 w 3898760"/>
                <a:gd name="connsiteY13" fmla="*/ 452176 h 1532374"/>
                <a:gd name="connsiteX14" fmla="*/ 422031 w 3898760"/>
                <a:gd name="connsiteY14" fmla="*/ 452176 h 1532374"/>
                <a:gd name="connsiteX15" fmla="*/ 422031 w 3898760"/>
                <a:gd name="connsiteY15" fmla="*/ 587829 h 1532374"/>
                <a:gd name="connsiteX16" fmla="*/ 562708 w 3898760"/>
                <a:gd name="connsiteY16" fmla="*/ 587829 h 1532374"/>
                <a:gd name="connsiteX17" fmla="*/ 562708 w 3898760"/>
                <a:gd name="connsiteY17" fmla="*/ 633046 h 1532374"/>
                <a:gd name="connsiteX18" fmla="*/ 638070 w 3898760"/>
                <a:gd name="connsiteY18" fmla="*/ 633046 h 1532374"/>
                <a:gd name="connsiteX19" fmla="*/ 638070 w 3898760"/>
                <a:gd name="connsiteY19" fmla="*/ 683288 h 1532374"/>
                <a:gd name="connsiteX20" fmla="*/ 693336 w 3898760"/>
                <a:gd name="connsiteY20" fmla="*/ 683288 h 1532374"/>
                <a:gd name="connsiteX21" fmla="*/ 693336 w 3898760"/>
                <a:gd name="connsiteY21" fmla="*/ 753626 h 1532374"/>
                <a:gd name="connsiteX22" fmla="*/ 693336 w 3898760"/>
                <a:gd name="connsiteY22" fmla="*/ 753626 h 1532374"/>
                <a:gd name="connsiteX23" fmla="*/ 778747 w 3898760"/>
                <a:gd name="connsiteY23" fmla="*/ 753626 h 1532374"/>
                <a:gd name="connsiteX24" fmla="*/ 778747 w 3898760"/>
                <a:gd name="connsiteY24" fmla="*/ 803868 h 1532374"/>
                <a:gd name="connsiteX25" fmla="*/ 929472 w 3898760"/>
                <a:gd name="connsiteY25" fmla="*/ 803868 h 1532374"/>
                <a:gd name="connsiteX26" fmla="*/ 929472 w 3898760"/>
                <a:gd name="connsiteY26" fmla="*/ 854110 h 1532374"/>
                <a:gd name="connsiteX27" fmla="*/ 1110343 w 3898760"/>
                <a:gd name="connsiteY27" fmla="*/ 854110 h 1532374"/>
                <a:gd name="connsiteX28" fmla="*/ 1140488 w 3898760"/>
                <a:gd name="connsiteY28" fmla="*/ 854110 h 1532374"/>
                <a:gd name="connsiteX29" fmla="*/ 1140488 w 3898760"/>
                <a:gd name="connsiteY29" fmla="*/ 899328 h 1532374"/>
                <a:gd name="connsiteX30" fmla="*/ 1281165 w 3898760"/>
                <a:gd name="connsiteY30" fmla="*/ 899328 h 1532374"/>
                <a:gd name="connsiteX31" fmla="*/ 1281165 w 3898760"/>
                <a:gd name="connsiteY31" fmla="*/ 944545 h 1532374"/>
                <a:gd name="connsiteX32" fmla="*/ 1517301 w 3898760"/>
                <a:gd name="connsiteY32" fmla="*/ 944545 h 1532374"/>
                <a:gd name="connsiteX33" fmla="*/ 1517301 w 3898760"/>
                <a:gd name="connsiteY33" fmla="*/ 994787 h 1532374"/>
                <a:gd name="connsiteX34" fmla="*/ 1632857 w 3898760"/>
                <a:gd name="connsiteY34" fmla="*/ 994787 h 1532374"/>
                <a:gd name="connsiteX35" fmla="*/ 1632857 w 3898760"/>
                <a:gd name="connsiteY35" fmla="*/ 1050053 h 1532374"/>
                <a:gd name="connsiteX36" fmla="*/ 1708220 w 3898760"/>
                <a:gd name="connsiteY36" fmla="*/ 1050053 h 1532374"/>
                <a:gd name="connsiteX37" fmla="*/ 1708220 w 3898760"/>
                <a:gd name="connsiteY37" fmla="*/ 1095270 h 1532374"/>
                <a:gd name="connsiteX38" fmla="*/ 1934308 w 3898760"/>
                <a:gd name="connsiteY38" fmla="*/ 1095270 h 1532374"/>
                <a:gd name="connsiteX39" fmla="*/ 1934308 w 3898760"/>
                <a:gd name="connsiteY39" fmla="*/ 1140488 h 1532374"/>
                <a:gd name="connsiteX40" fmla="*/ 2059912 w 3898760"/>
                <a:gd name="connsiteY40" fmla="*/ 1140488 h 1532374"/>
                <a:gd name="connsiteX41" fmla="*/ 2059912 w 3898760"/>
                <a:gd name="connsiteY41" fmla="*/ 1190730 h 1532374"/>
                <a:gd name="connsiteX42" fmla="*/ 2130250 w 3898760"/>
                <a:gd name="connsiteY42" fmla="*/ 1190730 h 1532374"/>
                <a:gd name="connsiteX43" fmla="*/ 2130250 w 3898760"/>
                <a:gd name="connsiteY43" fmla="*/ 1240972 h 1532374"/>
                <a:gd name="connsiteX44" fmla="*/ 2607547 w 3898760"/>
                <a:gd name="connsiteY44" fmla="*/ 1240972 h 1532374"/>
                <a:gd name="connsiteX45" fmla="*/ 2607547 w 3898760"/>
                <a:gd name="connsiteY45" fmla="*/ 1301262 h 1532374"/>
                <a:gd name="connsiteX46" fmla="*/ 2758272 w 3898760"/>
                <a:gd name="connsiteY46" fmla="*/ 1301262 h 1532374"/>
                <a:gd name="connsiteX47" fmla="*/ 2758272 w 3898760"/>
                <a:gd name="connsiteY47" fmla="*/ 1401745 h 1532374"/>
                <a:gd name="connsiteX48" fmla="*/ 2939143 w 3898760"/>
                <a:gd name="connsiteY48" fmla="*/ 1401745 h 1532374"/>
                <a:gd name="connsiteX49" fmla="*/ 2939143 w 3898760"/>
                <a:gd name="connsiteY49" fmla="*/ 1401745 h 1532374"/>
                <a:gd name="connsiteX50" fmla="*/ 2939143 w 3898760"/>
                <a:gd name="connsiteY50" fmla="*/ 1451987 h 1532374"/>
                <a:gd name="connsiteX51" fmla="*/ 3486778 w 3898760"/>
                <a:gd name="connsiteY51" fmla="*/ 1451987 h 1532374"/>
                <a:gd name="connsiteX52" fmla="*/ 3486778 w 3898760"/>
                <a:gd name="connsiteY52" fmla="*/ 1532374 h 1532374"/>
                <a:gd name="connsiteX53" fmla="*/ 3898760 w 3898760"/>
                <a:gd name="connsiteY53" fmla="*/ 1532374 h 153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898760" h="1532374">
                  <a:moveTo>
                    <a:pt x="0" y="0"/>
                  </a:moveTo>
                  <a:lnTo>
                    <a:pt x="100483" y="0"/>
                  </a:lnTo>
                  <a:lnTo>
                    <a:pt x="100483" y="65314"/>
                  </a:lnTo>
                  <a:lnTo>
                    <a:pt x="150725" y="65314"/>
                  </a:lnTo>
                  <a:lnTo>
                    <a:pt x="150725" y="120580"/>
                  </a:lnTo>
                  <a:lnTo>
                    <a:pt x="150725" y="120580"/>
                  </a:lnTo>
                  <a:lnTo>
                    <a:pt x="195943" y="120580"/>
                  </a:lnTo>
                  <a:lnTo>
                    <a:pt x="195943" y="246185"/>
                  </a:lnTo>
                  <a:lnTo>
                    <a:pt x="261257" y="246185"/>
                  </a:lnTo>
                  <a:lnTo>
                    <a:pt x="261257" y="306475"/>
                  </a:lnTo>
                  <a:lnTo>
                    <a:pt x="316523" y="306475"/>
                  </a:lnTo>
                  <a:lnTo>
                    <a:pt x="316523" y="376813"/>
                  </a:lnTo>
                  <a:lnTo>
                    <a:pt x="371789" y="376813"/>
                  </a:lnTo>
                  <a:lnTo>
                    <a:pt x="371789" y="452176"/>
                  </a:lnTo>
                  <a:lnTo>
                    <a:pt x="422031" y="452176"/>
                  </a:lnTo>
                  <a:lnTo>
                    <a:pt x="422031" y="587829"/>
                  </a:lnTo>
                  <a:lnTo>
                    <a:pt x="562708" y="587829"/>
                  </a:lnTo>
                  <a:lnTo>
                    <a:pt x="562708" y="633046"/>
                  </a:lnTo>
                  <a:lnTo>
                    <a:pt x="638070" y="633046"/>
                  </a:lnTo>
                  <a:lnTo>
                    <a:pt x="638070" y="683288"/>
                  </a:lnTo>
                  <a:lnTo>
                    <a:pt x="693336" y="683288"/>
                  </a:lnTo>
                  <a:lnTo>
                    <a:pt x="693336" y="753626"/>
                  </a:lnTo>
                  <a:lnTo>
                    <a:pt x="693336" y="753626"/>
                  </a:lnTo>
                  <a:lnTo>
                    <a:pt x="778747" y="753626"/>
                  </a:lnTo>
                  <a:lnTo>
                    <a:pt x="778747" y="803868"/>
                  </a:lnTo>
                  <a:lnTo>
                    <a:pt x="929472" y="803868"/>
                  </a:lnTo>
                  <a:lnTo>
                    <a:pt x="929472" y="854110"/>
                  </a:lnTo>
                  <a:lnTo>
                    <a:pt x="1110343" y="854110"/>
                  </a:lnTo>
                  <a:lnTo>
                    <a:pt x="1140488" y="854110"/>
                  </a:lnTo>
                  <a:lnTo>
                    <a:pt x="1140488" y="899328"/>
                  </a:lnTo>
                  <a:lnTo>
                    <a:pt x="1281165" y="899328"/>
                  </a:lnTo>
                  <a:lnTo>
                    <a:pt x="1281165" y="944545"/>
                  </a:lnTo>
                  <a:lnTo>
                    <a:pt x="1517301" y="944545"/>
                  </a:lnTo>
                  <a:lnTo>
                    <a:pt x="1517301" y="994787"/>
                  </a:lnTo>
                  <a:lnTo>
                    <a:pt x="1632857" y="994787"/>
                  </a:lnTo>
                  <a:lnTo>
                    <a:pt x="1632857" y="1050053"/>
                  </a:lnTo>
                  <a:lnTo>
                    <a:pt x="1708220" y="1050053"/>
                  </a:lnTo>
                  <a:lnTo>
                    <a:pt x="1708220" y="1095270"/>
                  </a:lnTo>
                  <a:lnTo>
                    <a:pt x="1934308" y="1095270"/>
                  </a:lnTo>
                  <a:lnTo>
                    <a:pt x="1934308" y="1140488"/>
                  </a:lnTo>
                  <a:lnTo>
                    <a:pt x="2059912" y="1140488"/>
                  </a:lnTo>
                  <a:lnTo>
                    <a:pt x="2059912" y="1190730"/>
                  </a:lnTo>
                  <a:lnTo>
                    <a:pt x="2130250" y="1190730"/>
                  </a:lnTo>
                  <a:lnTo>
                    <a:pt x="2130250" y="1240972"/>
                  </a:lnTo>
                  <a:lnTo>
                    <a:pt x="2607547" y="1240972"/>
                  </a:lnTo>
                  <a:lnTo>
                    <a:pt x="2607547" y="1301262"/>
                  </a:lnTo>
                  <a:lnTo>
                    <a:pt x="2758272" y="1301262"/>
                  </a:lnTo>
                  <a:lnTo>
                    <a:pt x="2758272" y="1401745"/>
                  </a:lnTo>
                  <a:lnTo>
                    <a:pt x="2939143" y="1401745"/>
                  </a:lnTo>
                  <a:lnTo>
                    <a:pt x="2939143" y="1401745"/>
                  </a:lnTo>
                  <a:lnTo>
                    <a:pt x="2939143" y="1451987"/>
                  </a:lnTo>
                  <a:lnTo>
                    <a:pt x="3486778" y="1451987"/>
                  </a:lnTo>
                  <a:lnTo>
                    <a:pt x="3486778" y="1532374"/>
                  </a:lnTo>
                  <a:lnTo>
                    <a:pt x="3898760" y="1532374"/>
                  </a:lnTo>
                </a:path>
              </a:pathLst>
            </a:custGeom>
            <a:noFill/>
            <a:ln w="28575">
              <a:solidFill>
                <a:srgbClr val="015873"/>
              </a:solidFill>
              <a:miter lim="800000"/>
              <a:headEnd/>
              <a:tailEnd/>
            </a:ln>
          </p:spPr>
          <p:txBody>
            <a:bodyPr rtlCol="0" anchor="ctr"/>
            <a:lstStyle/>
            <a:p>
              <a:pPr algn="ctr"/>
              <a:endParaRPr lang="en-US"/>
            </a:p>
          </p:txBody>
        </p:sp>
        <p:sp>
          <p:nvSpPr>
            <p:cNvPr id="10" name="Freeform 9">
              <a:extLst>
                <a:ext uri="{FF2B5EF4-FFF2-40B4-BE49-F238E27FC236}">
                  <a16:creationId xmlns:a16="http://schemas.microsoft.com/office/drawing/2014/main" id="{CC4BEF7F-ABA0-3368-2FB5-C19061B9F210}"/>
                </a:ext>
              </a:extLst>
            </p:cNvPr>
            <p:cNvSpPr/>
            <p:nvPr/>
          </p:nvSpPr>
          <p:spPr bwMode="auto">
            <a:xfrm>
              <a:off x="1749206" y="2626498"/>
              <a:ext cx="4074606" cy="1652954"/>
            </a:xfrm>
            <a:custGeom>
              <a:avLst/>
              <a:gdLst>
                <a:gd name="connsiteX0" fmla="*/ 0 w 4074606"/>
                <a:gd name="connsiteY0" fmla="*/ 0 h 1652954"/>
                <a:gd name="connsiteX1" fmla="*/ 45217 w 4074606"/>
                <a:gd name="connsiteY1" fmla="*/ 0 h 1652954"/>
                <a:gd name="connsiteX2" fmla="*/ 45217 w 4074606"/>
                <a:gd name="connsiteY2" fmla="*/ 120580 h 1652954"/>
                <a:gd name="connsiteX3" fmla="*/ 95459 w 4074606"/>
                <a:gd name="connsiteY3" fmla="*/ 120580 h 1652954"/>
                <a:gd name="connsiteX4" fmla="*/ 95459 w 4074606"/>
                <a:gd name="connsiteY4" fmla="*/ 211015 h 1652954"/>
                <a:gd name="connsiteX5" fmla="*/ 140677 w 4074606"/>
                <a:gd name="connsiteY5" fmla="*/ 211015 h 1652954"/>
                <a:gd name="connsiteX6" fmla="*/ 140677 w 4074606"/>
                <a:gd name="connsiteY6" fmla="*/ 301450 h 1652954"/>
                <a:gd name="connsiteX7" fmla="*/ 216039 w 4074606"/>
                <a:gd name="connsiteY7" fmla="*/ 301450 h 1652954"/>
                <a:gd name="connsiteX8" fmla="*/ 216039 w 4074606"/>
                <a:gd name="connsiteY8" fmla="*/ 411982 h 1652954"/>
                <a:gd name="connsiteX9" fmla="*/ 281354 w 4074606"/>
                <a:gd name="connsiteY9" fmla="*/ 411982 h 1652954"/>
                <a:gd name="connsiteX10" fmla="*/ 281354 w 4074606"/>
                <a:gd name="connsiteY10" fmla="*/ 522514 h 1652954"/>
                <a:gd name="connsiteX11" fmla="*/ 351692 w 4074606"/>
                <a:gd name="connsiteY11" fmla="*/ 522514 h 1652954"/>
                <a:gd name="connsiteX12" fmla="*/ 351692 w 4074606"/>
                <a:gd name="connsiteY12" fmla="*/ 633046 h 1652954"/>
                <a:gd name="connsiteX13" fmla="*/ 422031 w 4074606"/>
                <a:gd name="connsiteY13" fmla="*/ 633046 h 1652954"/>
                <a:gd name="connsiteX14" fmla="*/ 422031 w 4074606"/>
                <a:gd name="connsiteY14" fmla="*/ 733529 h 1652954"/>
                <a:gd name="connsiteX15" fmla="*/ 497393 w 4074606"/>
                <a:gd name="connsiteY15" fmla="*/ 733529 h 1652954"/>
                <a:gd name="connsiteX16" fmla="*/ 497393 w 4074606"/>
                <a:gd name="connsiteY16" fmla="*/ 793819 h 1652954"/>
                <a:gd name="connsiteX17" fmla="*/ 562708 w 4074606"/>
                <a:gd name="connsiteY17" fmla="*/ 793819 h 1652954"/>
                <a:gd name="connsiteX18" fmla="*/ 562708 w 4074606"/>
                <a:gd name="connsiteY18" fmla="*/ 899327 h 1652954"/>
                <a:gd name="connsiteX19" fmla="*/ 688312 w 4074606"/>
                <a:gd name="connsiteY19" fmla="*/ 899327 h 1652954"/>
                <a:gd name="connsiteX20" fmla="*/ 688312 w 4074606"/>
                <a:gd name="connsiteY20" fmla="*/ 959617 h 1652954"/>
                <a:gd name="connsiteX21" fmla="*/ 778747 w 4074606"/>
                <a:gd name="connsiteY21" fmla="*/ 959617 h 1652954"/>
                <a:gd name="connsiteX22" fmla="*/ 778747 w 4074606"/>
                <a:gd name="connsiteY22" fmla="*/ 1019907 h 1652954"/>
                <a:gd name="connsiteX23" fmla="*/ 1055077 w 4074606"/>
                <a:gd name="connsiteY23" fmla="*/ 1019907 h 1652954"/>
                <a:gd name="connsiteX24" fmla="*/ 1055077 w 4074606"/>
                <a:gd name="connsiteY24" fmla="*/ 1075173 h 1652954"/>
                <a:gd name="connsiteX25" fmla="*/ 1165609 w 4074606"/>
                <a:gd name="connsiteY25" fmla="*/ 1075173 h 1652954"/>
                <a:gd name="connsiteX26" fmla="*/ 1165609 w 4074606"/>
                <a:gd name="connsiteY26" fmla="*/ 1130439 h 1652954"/>
                <a:gd name="connsiteX27" fmla="*/ 1266092 w 4074606"/>
                <a:gd name="connsiteY27" fmla="*/ 1130439 h 1652954"/>
                <a:gd name="connsiteX28" fmla="*/ 1266092 w 4074606"/>
                <a:gd name="connsiteY28" fmla="*/ 1175657 h 1652954"/>
                <a:gd name="connsiteX29" fmla="*/ 1401745 w 4074606"/>
                <a:gd name="connsiteY29" fmla="*/ 1175657 h 1652954"/>
                <a:gd name="connsiteX30" fmla="*/ 1401745 w 4074606"/>
                <a:gd name="connsiteY30" fmla="*/ 1225899 h 1652954"/>
                <a:gd name="connsiteX31" fmla="*/ 1597688 w 4074606"/>
                <a:gd name="connsiteY31" fmla="*/ 1225899 h 1652954"/>
                <a:gd name="connsiteX32" fmla="*/ 1597688 w 4074606"/>
                <a:gd name="connsiteY32" fmla="*/ 1271116 h 1652954"/>
                <a:gd name="connsiteX33" fmla="*/ 1803679 w 4074606"/>
                <a:gd name="connsiteY33" fmla="*/ 1271116 h 1652954"/>
                <a:gd name="connsiteX34" fmla="*/ 1803679 w 4074606"/>
                <a:gd name="connsiteY34" fmla="*/ 1321358 h 1652954"/>
                <a:gd name="connsiteX35" fmla="*/ 2165420 w 4074606"/>
                <a:gd name="connsiteY35" fmla="*/ 1321358 h 1652954"/>
                <a:gd name="connsiteX36" fmla="*/ 2165420 w 4074606"/>
                <a:gd name="connsiteY36" fmla="*/ 1371600 h 1652954"/>
                <a:gd name="connsiteX37" fmla="*/ 2215661 w 4074606"/>
                <a:gd name="connsiteY37" fmla="*/ 1371600 h 1652954"/>
                <a:gd name="connsiteX38" fmla="*/ 2476919 w 4074606"/>
                <a:gd name="connsiteY38" fmla="*/ 1371600 h 1652954"/>
                <a:gd name="connsiteX39" fmla="*/ 2476919 w 4074606"/>
                <a:gd name="connsiteY39" fmla="*/ 1416817 h 1652954"/>
                <a:gd name="connsiteX40" fmla="*/ 2597499 w 4074606"/>
                <a:gd name="connsiteY40" fmla="*/ 1416817 h 1652954"/>
                <a:gd name="connsiteX41" fmla="*/ 2597499 w 4074606"/>
                <a:gd name="connsiteY41" fmla="*/ 1467059 h 1652954"/>
                <a:gd name="connsiteX42" fmla="*/ 2833635 w 4074606"/>
                <a:gd name="connsiteY42" fmla="*/ 1467059 h 1652954"/>
                <a:gd name="connsiteX43" fmla="*/ 2833635 w 4074606"/>
                <a:gd name="connsiteY43" fmla="*/ 1467059 h 1652954"/>
                <a:gd name="connsiteX44" fmla="*/ 2833635 w 4074606"/>
                <a:gd name="connsiteY44" fmla="*/ 1517301 h 1652954"/>
                <a:gd name="connsiteX45" fmla="*/ 3381270 w 4074606"/>
                <a:gd name="connsiteY45" fmla="*/ 1517301 h 1652954"/>
                <a:gd name="connsiteX46" fmla="*/ 3381270 w 4074606"/>
                <a:gd name="connsiteY46" fmla="*/ 1587639 h 1652954"/>
                <a:gd name="connsiteX47" fmla="*/ 3446584 w 4074606"/>
                <a:gd name="connsiteY47" fmla="*/ 1587639 h 1652954"/>
                <a:gd name="connsiteX48" fmla="*/ 3446584 w 4074606"/>
                <a:gd name="connsiteY48" fmla="*/ 1652954 h 1652954"/>
                <a:gd name="connsiteX49" fmla="*/ 4074606 w 4074606"/>
                <a:gd name="connsiteY49" fmla="*/ 1652954 h 165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74606" h="1652954">
                  <a:moveTo>
                    <a:pt x="0" y="0"/>
                  </a:moveTo>
                  <a:lnTo>
                    <a:pt x="45217" y="0"/>
                  </a:lnTo>
                  <a:lnTo>
                    <a:pt x="45217" y="120580"/>
                  </a:lnTo>
                  <a:lnTo>
                    <a:pt x="95459" y="120580"/>
                  </a:lnTo>
                  <a:lnTo>
                    <a:pt x="95459" y="211015"/>
                  </a:lnTo>
                  <a:lnTo>
                    <a:pt x="140677" y="211015"/>
                  </a:lnTo>
                  <a:lnTo>
                    <a:pt x="140677" y="301450"/>
                  </a:lnTo>
                  <a:lnTo>
                    <a:pt x="216039" y="301450"/>
                  </a:lnTo>
                  <a:lnTo>
                    <a:pt x="216039" y="411982"/>
                  </a:lnTo>
                  <a:lnTo>
                    <a:pt x="281354" y="411982"/>
                  </a:lnTo>
                  <a:lnTo>
                    <a:pt x="281354" y="522514"/>
                  </a:lnTo>
                  <a:lnTo>
                    <a:pt x="351692" y="522514"/>
                  </a:lnTo>
                  <a:lnTo>
                    <a:pt x="351692" y="633046"/>
                  </a:lnTo>
                  <a:lnTo>
                    <a:pt x="422031" y="633046"/>
                  </a:lnTo>
                  <a:lnTo>
                    <a:pt x="422031" y="733529"/>
                  </a:lnTo>
                  <a:lnTo>
                    <a:pt x="497393" y="733529"/>
                  </a:lnTo>
                  <a:lnTo>
                    <a:pt x="497393" y="793819"/>
                  </a:lnTo>
                  <a:lnTo>
                    <a:pt x="562708" y="793819"/>
                  </a:lnTo>
                  <a:lnTo>
                    <a:pt x="562708" y="899327"/>
                  </a:lnTo>
                  <a:lnTo>
                    <a:pt x="688312" y="899327"/>
                  </a:lnTo>
                  <a:lnTo>
                    <a:pt x="688312" y="959617"/>
                  </a:lnTo>
                  <a:lnTo>
                    <a:pt x="778747" y="959617"/>
                  </a:lnTo>
                  <a:lnTo>
                    <a:pt x="778747" y="1019907"/>
                  </a:lnTo>
                  <a:lnTo>
                    <a:pt x="1055077" y="1019907"/>
                  </a:lnTo>
                  <a:lnTo>
                    <a:pt x="1055077" y="1075173"/>
                  </a:lnTo>
                  <a:lnTo>
                    <a:pt x="1165609" y="1075173"/>
                  </a:lnTo>
                  <a:lnTo>
                    <a:pt x="1165609" y="1130439"/>
                  </a:lnTo>
                  <a:lnTo>
                    <a:pt x="1266092" y="1130439"/>
                  </a:lnTo>
                  <a:lnTo>
                    <a:pt x="1266092" y="1175657"/>
                  </a:lnTo>
                  <a:lnTo>
                    <a:pt x="1401745" y="1175657"/>
                  </a:lnTo>
                  <a:lnTo>
                    <a:pt x="1401745" y="1225899"/>
                  </a:lnTo>
                  <a:lnTo>
                    <a:pt x="1597688" y="1225899"/>
                  </a:lnTo>
                  <a:lnTo>
                    <a:pt x="1597688" y="1271116"/>
                  </a:lnTo>
                  <a:lnTo>
                    <a:pt x="1803679" y="1271116"/>
                  </a:lnTo>
                  <a:lnTo>
                    <a:pt x="1803679" y="1321358"/>
                  </a:lnTo>
                  <a:lnTo>
                    <a:pt x="2165420" y="1321358"/>
                  </a:lnTo>
                  <a:lnTo>
                    <a:pt x="2165420" y="1371600"/>
                  </a:lnTo>
                  <a:lnTo>
                    <a:pt x="2215661" y="1371600"/>
                  </a:lnTo>
                  <a:lnTo>
                    <a:pt x="2476919" y="1371600"/>
                  </a:lnTo>
                  <a:lnTo>
                    <a:pt x="2476919" y="1416817"/>
                  </a:lnTo>
                  <a:lnTo>
                    <a:pt x="2597499" y="1416817"/>
                  </a:lnTo>
                  <a:lnTo>
                    <a:pt x="2597499" y="1467059"/>
                  </a:lnTo>
                  <a:lnTo>
                    <a:pt x="2833635" y="1467059"/>
                  </a:lnTo>
                  <a:lnTo>
                    <a:pt x="2833635" y="1467059"/>
                  </a:lnTo>
                  <a:lnTo>
                    <a:pt x="2833635" y="1517301"/>
                  </a:lnTo>
                  <a:lnTo>
                    <a:pt x="3381270" y="1517301"/>
                  </a:lnTo>
                  <a:lnTo>
                    <a:pt x="3381270" y="1587639"/>
                  </a:lnTo>
                  <a:lnTo>
                    <a:pt x="3446584" y="1587639"/>
                  </a:lnTo>
                  <a:lnTo>
                    <a:pt x="3446584" y="1652954"/>
                  </a:lnTo>
                  <a:lnTo>
                    <a:pt x="4074606" y="1652954"/>
                  </a:lnTo>
                </a:path>
              </a:pathLst>
            </a:custGeom>
            <a:noFill/>
            <a:ln w="28575">
              <a:solidFill>
                <a:srgbClr val="E1471D"/>
              </a:solidFill>
              <a:miter lim="800000"/>
              <a:headEnd/>
              <a:tailEnd/>
            </a:ln>
          </p:spPr>
          <p:txBody>
            <a:bodyPr rtlCol="0" anchor="ctr"/>
            <a:lstStyle/>
            <a:p>
              <a:pPr algn="ctr"/>
              <a:endParaRPr lang="en-US"/>
            </a:p>
          </p:txBody>
        </p:sp>
      </p:grpSp>
      <p:sp>
        <p:nvSpPr>
          <p:cNvPr id="11" name="TextBox 10">
            <a:extLst>
              <a:ext uri="{FF2B5EF4-FFF2-40B4-BE49-F238E27FC236}">
                <a16:creationId xmlns:a16="http://schemas.microsoft.com/office/drawing/2014/main" id="{28E5EC5D-8751-6345-732A-20D3EAF61151}"/>
              </a:ext>
            </a:extLst>
          </p:cNvPr>
          <p:cNvSpPr txBox="1"/>
          <p:nvPr/>
        </p:nvSpPr>
        <p:spPr bwMode="auto">
          <a:xfrm rot="16200000">
            <a:off x="5935640" y="3788658"/>
            <a:ext cx="139884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Probability</a:t>
            </a:r>
          </a:p>
        </p:txBody>
      </p:sp>
      <p:sp>
        <p:nvSpPr>
          <p:cNvPr id="21" name="TextBox 20">
            <a:extLst>
              <a:ext uri="{FF2B5EF4-FFF2-40B4-BE49-F238E27FC236}">
                <a16:creationId xmlns:a16="http://schemas.microsoft.com/office/drawing/2014/main" id="{AB98BC82-05F7-FA94-850A-0E4E6A3608FB}"/>
              </a:ext>
            </a:extLst>
          </p:cNvPr>
          <p:cNvSpPr txBox="1"/>
          <p:nvPr/>
        </p:nvSpPr>
        <p:spPr bwMode="auto">
          <a:xfrm>
            <a:off x="8313015" y="5409900"/>
            <a:ext cx="2050182" cy="276999"/>
          </a:xfrm>
          <a:prstGeom prst="rect">
            <a:avLst/>
          </a:prstGeom>
          <a:solidFill>
            <a:schemeClr val="tx1"/>
          </a:solidFill>
          <a:ln>
            <a:noFill/>
          </a:ln>
        </p:spPr>
        <p:txBody>
          <a:bodyPr wrap="square" lIns="0" tIns="0" rIns="0" bIns="0" rtlCol="0">
            <a:spAutoFit/>
          </a:bodyPr>
          <a:lstStyle/>
          <a:p>
            <a:pPr algn="ctr">
              <a:lnSpc>
                <a:spcPct val="100000"/>
              </a:lnSpc>
              <a:spcBef>
                <a:spcPct val="50000"/>
              </a:spcBef>
              <a:spcAft>
                <a:spcPct val="0"/>
              </a:spcAft>
              <a:buClrTx/>
              <a:buFontTx/>
              <a:buNone/>
            </a:pPr>
            <a:r>
              <a:rPr lang="en-US" b="1" dirty="0">
                <a:solidFill>
                  <a:schemeClr val="bg1"/>
                </a:solidFill>
                <a:latin typeface="Calibri" panose="020F0502020204030204" pitchFamily="34" charset="0"/>
              </a:rPr>
              <a:t>Mo</a:t>
            </a:r>
          </a:p>
        </p:txBody>
      </p:sp>
      <p:sp>
        <p:nvSpPr>
          <p:cNvPr id="23" name="Rectangle 22">
            <a:extLst>
              <a:ext uri="{FF2B5EF4-FFF2-40B4-BE49-F238E27FC236}">
                <a16:creationId xmlns:a16="http://schemas.microsoft.com/office/drawing/2014/main" id="{91450F4A-D781-8D48-D2E7-47AA3F6C2FFC}"/>
              </a:ext>
            </a:extLst>
          </p:cNvPr>
          <p:cNvSpPr/>
          <p:nvPr/>
        </p:nvSpPr>
        <p:spPr bwMode="auto">
          <a:xfrm>
            <a:off x="8351961" y="4531035"/>
            <a:ext cx="885765" cy="492042"/>
          </a:xfrm>
          <a:prstGeom prst="rect">
            <a:avLst/>
          </a:prstGeom>
          <a:solidFill>
            <a:schemeClr val="tx1"/>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3" name="Freeform 82">
            <a:extLst>
              <a:ext uri="{FF2B5EF4-FFF2-40B4-BE49-F238E27FC236}">
                <a16:creationId xmlns:a16="http://schemas.microsoft.com/office/drawing/2014/main" id="{A004E9DA-83FE-9851-5B3A-8FA328560D14}"/>
              </a:ext>
            </a:extLst>
          </p:cNvPr>
          <p:cNvSpPr/>
          <p:nvPr/>
        </p:nvSpPr>
        <p:spPr bwMode="auto">
          <a:xfrm>
            <a:off x="7244935" y="2688881"/>
            <a:ext cx="4270107" cy="2441284"/>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algn="ctr"/>
            <a:endParaRPr lang="en-US"/>
          </a:p>
        </p:txBody>
      </p:sp>
      <p:grpSp>
        <p:nvGrpSpPr>
          <p:cNvPr id="120" name="Group 119">
            <a:extLst>
              <a:ext uri="{FF2B5EF4-FFF2-40B4-BE49-F238E27FC236}">
                <a16:creationId xmlns:a16="http://schemas.microsoft.com/office/drawing/2014/main" id="{5A7223EA-4C78-0A0D-F717-A49D834D78E1}"/>
              </a:ext>
            </a:extLst>
          </p:cNvPr>
          <p:cNvGrpSpPr/>
          <p:nvPr/>
        </p:nvGrpSpPr>
        <p:grpSpPr>
          <a:xfrm>
            <a:off x="7246237" y="5114542"/>
            <a:ext cx="4177898" cy="91441"/>
            <a:chOff x="7149985" y="5093662"/>
            <a:chExt cx="4177898" cy="91441"/>
          </a:xfrm>
        </p:grpSpPr>
        <p:cxnSp>
          <p:nvCxnSpPr>
            <p:cNvPr id="96" name="Straight Connector 95">
              <a:extLst>
                <a:ext uri="{FF2B5EF4-FFF2-40B4-BE49-F238E27FC236}">
                  <a16:creationId xmlns:a16="http://schemas.microsoft.com/office/drawing/2014/main" id="{5F7E0C05-EBE7-29B2-84CE-32B8EFD7887C}"/>
                </a:ext>
              </a:extLst>
            </p:cNvPr>
            <p:cNvCxnSpPr>
              <a:cxnSpLocks/>
            </p:cNvCxnSpPr>
            <p:nvPr/>
          </p:nvCxnSpPr>
          <p:spPr bwMode="auto">
            <a:xfrm rot="16200000">
              <a:off x="7104265" y="5139383"/>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8452C0E4-F233-8AA1-4AE4-CBBE9386C91F}"/>
                </a:ext>
              </a:extLst>
            </p:cNvPr>
            <p:cNvCxnSpPr>
              <a:cxnSpLocks/>
            </p:cNvCxnSpPr>
            <p:nvPr/>
          </p:nvCxnSpPr>
          <p:spPr bwMode="auto">
            <a:xfrm rot="16200000">
              <a:off x="7522055" y="5139383"/>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8CC456B5-8803-F30E-3E34-95F22BC9C9AB}"/>
                </a:ext>
              </a:extLst>
            </p:cNvPr>
            <p:cNvCxnSpPr>
              <a:cxnSpLocks/>
            </p:cNvCxnSpPr>
            <p:nvPr/>
          </p:nvCxnSpPr>
          <p:spPr bwMode="auto">
            <a:xfrm rot="16200000">
              <a:off x="7939845" y="5139383"/>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E888E6F-4F30-62BE-687E-57EBFAF69405}"/>
                </a:ext>
              </a:extLst>
            </p:cNvPr>
            <p:cNvCxnSpPr>
              <a:cxnSpLocks/>
            </p:cNvCxnSpPr>
            <p:nvPr/>
          </p:nvCxnSpPr>
          <p:spPr bwMode="auto">
            <a:xfrm rot="16200000">
              <a:off x="835763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4A29E123-1389-3655-FEA8-9DA4B446748F}"/>
                </a:ext>
              </a:extLst>
            </p:cNvPr>
            <p:cNvCxnSpPr>
              <a:cxnSpLocks/>
            </p:cNvCxnSpPr>
            <p:nvPr/>
          </p:nvCxnSpPr>
          <p:spPr bwMode="auto">
            <a:xfrm rot="16200000">
              <a:off x="877542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A11AB1BF-61DE-5B00-FD9B-49446E721E13}"/>
                </a:ext>
              </a:extLst>
            </p:cNvPr>
            <p:cNvCxnSpPr>
              <a:cxnSpLocks/>
            </p:cNvCxnSpPr>
            <p:nvPr/>
          </p:nvCxnSpPr>
          <p:spPr bwMode="auto">
            <a:xfrm rot="16200000">
              <a:off x="919321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D489EFE9-1BB3-B3CD-F347-94418A4D5EB2}"/>
                </a:ext>
              </a:extLst>
            </p:cNvPr>
            <p:cNvCxnSpPr>
              <a:cxnSpLocks/>
            </p:cNvCxnSpPr>
            <p:nvPr/>
          </p:nvCxnSpPr>
          <p:spPr bwMode="auto">
            <a:xfrm rot="16200000">
              <a:off x="961100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06579BA7-58A3-05F2-241A-33A9FCB6AE10}"/>
                </a:ext>
              </a:extLst>
            </p:cNvPr>
            <p:cNvCxnSpPr>
              <a:cxnSpLocks/>
            </p:cNvCxnSpPr>
            <p:nvPr/>
          </p:nvCxnSpPr>
          <p:spPr bwMode="auto">
            <a:xfrm rot="16200000">
              <a:off x="1002879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FF026877-99C4-CAFF-A0DE-944AFB81D2FA}"/>
                </a:ext>
              </a:extLst>
            </p:cNvPr>
            <p:cNvCxnSpPr>
              <a:cxnSpLocks/>
            </p:cNvCxnSpPr>
            <p:nvPr/>
          </p:nvCxnSpPr>
          <p:spPr bwMode="auto">
            <a:xfrm rot="16200000">
              <a:off x="1044658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A1D1D950-BDE9-ABAB-6603-4B0302D96396}"/>
                </a:ext>
              </a:extLst>
            </p:cNvPr>
            <p:cNvCxnSpPr>
              <a:cxnSpLocks/>
            </p:cNvCxnSpPr>
            <p:nvPr/>
          </p:nvCxnSpPr>
          <p:spPr bwMode="auto">
            <a:xfrm rot="16200000">
              <a:off x="10864375" y="5139382"/>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F96A5884-F619-F22C-3E1B-22C455CF521E}"/>
                </a:ext>
              </a:extLst>
            </p:cNvPr>
            <p:cNvCxnSpPr>
              <a:cxnSpLocks/>
            </p:cNvCxnSpPr>
            <p:nvPr/>
          </p:nvCxnSpPr>
          <p:spPr bwMode="auto">
            <a:xfrm rot="16200000">
              <a:off x="11282163" y="5139382"/>
              <a:ext cx="91440" cy="0"/>
            </a:xfrm>
            <a:prstGeom prst="line">
              <a:avLst/>
            </a:prstGeom>
            <a:noFill/>
            <a:ln w="28575" cap="flat" cmpd="sng" algn="ctr">
              <a:solidFill>
                <a:schemeClr val="bg1"/>
              </a:solidFill>
              <a:prstDash val="solid"/>
              <a:round/>
              <a:headEnd type="none" w="med" len="med"/>
              <a:tailEnd type="none" w="med" len="med"/>
            </a:ln>
            <a:effectLst/>
          </p:spPr>
        </p:cxnSp>
      </p:grpSp>
      <p:sp>
        <p:nvSpPr>
          <p:cNvPr id="112" name="TextBox 111">
            <a:extLst>
              <a:ext uri="{FF2B5EF4-FFF2-40B4-BE49-F238E27FC236}">
                <a16:creationId xmlns:a16="http://schemas.microsoft.com/office/drawing/2014/main" id="{5DA7397F-9025-CFCE-E2A0-C815EFD0D6E0}"/>
              </a:ext>
            </a:extLst>
          </p:cNvPr>
          <p:cNvSpPr txBox="1"/>
          <p:nvPr/>
        </p:nvSpPr>
        <p:spPr bwMode="auto">
          <a:xfrm>
            <a:off x="7109937" y="5147987"/>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13" name="TextBox 112">
            <a:extLst>
              <a:ext uri="{FF2B5EF4-FFF2-40B4-BE49-F238E27FC236}">
                <a16:creationId xmlns:a16="http://schemas.microsoft.com/office/drawing/2014/main" id="{83B2B290-4BC8-A716-FCCB-07A95B043B2F}"/>
              </a:ext>
            </a:extLst>
          </p:cNvPr>
          <p:cNvSpPr txBox="1"/>
          <p:nvPr/>
        </p:nvSpPr>
        <p:spPr bwMode="auto">
          <a:xfrm>
            <a:off x="7476517"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sp>
        <p:nvSpPr>
          <p:cNvPr id="114" name="TextBox 113">
            <a:extLst>
              <a:ext uri="{FF2B5EF4-FFF2-40B4-BE49-F238E27FC236}">
                <a16:creationId xmlns:a16="http://schemas.microsoft.com/office/drawing/2014/main" id="{895F4081-2742-DD1B-60D8-557F87E6B24D}"/>
              </a:ext>
            </a:extLst>
          </p:cNvPr>
          <p:cNvSpPr txBox="1"/>
          <p:nvPr/>
        </p:nvSpPr>
        <p:spPr bwMode="auto">
          <a:xfrm>
            <a:off x="7900661"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24</a:t>
            </a:r>
          </a:p>
        </p:txBody>
      </p:sp>
      <p:sp>
        <p:nvSpPr>
          <p:cNvPr id="115" name="TextBox 114">
            <a:extLst>
              <a:ext uri="{FF2B5EF4-FFF2-40B4-BE49-F238E27FC236}">
                <a16:creationId xmlns:a16="http://schemas.microsoft.com/office/drawing/2014/main" id="{7E1166FC-BAEA-ED20-4843-DF3E28F015EB}"/>
              </a:ext>
            </a:extLst>
          </p:cNvPr>
          <p:cNvSpPr txBox="1"/>
          <p:nvPr/>
        </p:nvSpPr>
        <p:spPr bwMode="auto">
          <a:xfrm>
            <a:off x="8313015"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36</a:t>
            </a:r>
          </a:p>
        </p:txBody>
      </p:sp>
      <p:sp>
        <p:nvSpPr>
          <p:cNvPr id="116" name="TextBox 115">
            <a:extLst>
              <a:ext uri="{FF2B5EF4-FFF2-40B4-BE49-F238E27FC236}">
                <a16:creationId xmlns:a16="http://schemas.microsoft.com/office/drawing/2014/main" id="{B71E1DE6-BE4E-BEDB-D0A5-E9183202CA98}"/>
              </a:ext>
            </a:extLst>
          </p:cNvPr>
          <p:cNvSpPr txBox="1"/>
          <p:nvPr/>
        </p:nvSpPr>
        <p:spPr bwMode="auto">
          <a:xfrm>
            <a:off x="9149520"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17" name="TextBox 116">
            <a:extLst>
              <a:ext uri="{FF2B5EF4-FFF2-40B4-BE49-F238E27FC236}">
                <a16:creationId xmlns:a16="http://schemas.microsoft.com/office/drawing/2014/main" id="{640125BD-CCF4-0D0A-05CF-1A51D01D1534}"/>
              </a:ext>
            </a:extLst>
          </p:cNvPr>
          <p:cNvSpPr txBox="1"/>
          <p:nvPr/>
        </p:nvSpPr>
        <p:spPr bwMode="auto">
          <a:xfrm>
            <a:off x="8742284"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48</a:t>
            </a:r>
          </a:p>
        </p:txBody>
      </p:sp>
      <p:sp>
        <p:nvSpPr>
          <p:cNvPr id="118" name="TextBox 117">
            <a:extLst>
              <a:ext uri="{FF2B5EF4-FFF2-40B4-BE49-F238E27FC236}">
                <a16:creationId xmlns:a16="http://schemas.microsoft.com/office/drawing/2014/main" id="{F9CB0BF8-1D4C-167B-018E-9AC3BD02DD6F}"/>
              </a:ext>
            </a:extLst>
          </p:cNvPr>
          <p:cNvSpPr txBox="1"/>
          <p:nvPr/>
        </p:nvSpPr>
        <p:spPr bwMode="auto">
          <a:xfrm>
            <a:off x="9990490"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84</a:t>
            </a:r>
          </a:p>
        </p:txBody>
      </p:sp>
      <p:sp>
        <p:nvSpPr>
          <p:cNvPr id="119" name="TextBox 118">
            <a:extLst>
              <a:ext uri="{FF2B5EF4-FFF2-40B4-BE49-F238E27FC236}">
                <a16:creationId xmlns:a16="http://schemas.microsoft.com/office/drawing/2014/main" id="{DCD3333D-F1B7-38D3-8414-511FD9CD5CA1}"/>
              </a:ext>
            </a:extLst>
          </p:cNvPr>
          <p:cNvSpPr txBox="1"/>
          <p:nvPr/>
        </p:nvSpPr>
        <p:spPr bwMode="auto">
          <a:xfrm>
            <a:off x="9577454"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72</a:t>
            </a:r>
          </a:p>
        </p:txBody>
      </p:sp>
      <p:sp>
        <p:nvSpPr>
          <p:cNvPr id="121" name="TextBox 120">
            <a:extLst>
              <a:ext uri="{FF2B5EF4-FFF2-40B4-BE49-F238E27FC236}">
                <a16:creationId xmlns:a16="http://schemas.microsoft.com/office/drawing/2014/main" id="{2286A445-599C-B092-71FE-3914FEBBFFFF}"/>
              </a:ext>
            </a:extLst>
          </p:cNvPr>
          <p:cNvSpPr txBox="1"/>
          <p:nvPr/>
        </p:nvSpPr>
        <p:spPr bwMode="auto">
          <a:xfrm>
            <a:off x="10411956" y="514798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96</a:t>
            </a:r>
          </a:p>
        </p:txBody>
      </p:sp>
      <p:sp>
        <p:nvSpPr>
          <p:cNvPr id="122" name="TextBox 121">
            <a:extLst>
              <a:ext uri="{FF2B5EF4-FFF2-40B4-BE49-F238E27FC236}">
                <a16:creationId xmlns:a16="http://schemas.microsoft.com/office/drawing/2014/main" id="{E5EA34C4-8FC1-5A5E-C8E5-30178A231BF0}"/>
              </a:ext>
            </a:extLst>
          </p:cNvPr>
          <p:cNvSpPr txBox="1"/>
          <p:nvPr/>
        </p:nvSpPr>
        <p:spPr bwMode="auto">
          <a:xfrm>
            <a:off x="11207240" y="5147987"/>
            <a:ext cx="458780"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120</a:t>
            </a:r>
          </a:p>
        </p:txBody>
      </p:sp>
      <p:sp>
        <p:nvSpPr>
          <p:cNvPr id="123" name="TextBox 122">
            <a:extLst>
              <a:ext uri="{FF2B5EF4-FFF2-40B4-BE49-F238E27FC236}">
                <a16:creationId xmlns:a16="http://schemas.microsoft.com/office/drawing/2014/main" id="{4405E619-EE77-A938-1755-A995D259EE85}"/>
              </a:ext>
            </a:extLst>
          </p:cNvPr>
          <p:cNvSpPr txBox="1"/>
          <p:nvPr/>
        </p:nvSpPr>
        <p:spPr bwMode="auto">
          <a:xfrm>
            <a:off x="10810437" y="5147987"/>
            <a:ext cx="458780"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108</a:t>
            </a:r>
          </a:p>
        </p:txBody>
      </p:sp>
      <p:grpSp>
        <p:nvGrpSpPr>
          <p:cNvPr id="129" name="Group 128">
            <a:extLst>
              <a:ext uri="{FF2B5EF4-FFF2-40B4-BE49-F238E27FC236}">
                <a16:creationId xmlns:a16="http://schemas.microsoft.com/office/drawing/2014/main" id="{50F1D50A-95C9-0D0B-13C7-9A55AFBC33A0}"/>
              </a:ext>
            </a:extLst>
          </p:cNvPr>
          <p:cNvGrpSpPr/>
          <p:nvPr/>
        </p:nvGrpSpPr>
        <p:grpSpPr>
          <a:xfrm>
            <a:off x="5430028" y="5539004"/>
            <a:ext cx="6171468" cy="682390"/>
            <a:chOff x="5333776" y="5455194"/>
            <a:chExt cx="6171468" cy="682390"/>
          </a:xfrm>
          <a:noFill/>
        </p:grpSpPr>
        <p:sp>
          <p:nvSpPr>
            <p:cNvPr id="22" name="TextBox 21">
              <a:extLst>
                <a:ext uri="{FF2B5EF4-FFF2-40B4-BE49-F238E27FC236}">
                  <a16:creationId xmlns:a16="http://schemas.microsoft.com/office/drawing/2014/main" id="{C0228324-17A6-B30D-98A8-BD2CAF0669B0}"/>
                </a:ext>
              </a:extLst>
            </p:cNvPr>
            <p:cNvSpPr txBox="1"/>
            <p:nvPr/>
          </p:nvSpPr>
          <p:spPr bwMode="auto">
            <a:xfrm>
              <a:off x="6323566" y="5675919"/>
              <a:ext cx="697115" cy="461665"/>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latin typeface="Calibri" panose="020F0502020204030204" pitchFamily="34" charset="0"/>
                  <a:ea typeface="+mn-ea"/>
                  <a:cs typeface="Arial" panose="020B0604020202020204" pitchFamily="34" charset="0"/>
                </a:rPr>
                <a:t>No CMV</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CMV</a:t>
              </a:r>
            </a:p>
          </p:txBody>
        </p:sp>
        <p:sp>
          <p:nvSpPr>
            <p:cNvPr id="93" name="TextBox 92">
              <a:extLst>
                <a:ext uri="{FF2B5EF4-FFF2-40B4-BE49-F238E27FC236}">
                  <a16:creationId xmlns:a16="http://schemas.microsoft.com/office/drawing/2014/main" id="{B67344A1-AC34-AF4C-C729-F17374354E6E}"/>
                </a:ext>
              </a:extLst>
            </p:cNvPr>
            <p:cNvSpPr txBox="1"/>
            <p:nvPr/>
          </p:nvSpPr>
          <p:spPr bwMode="auto">
            <a:xfrm>
              <a:off x="5333776" y="5455194"/>
              <a:ext cx="1694453" cy="276999"/>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grpSp>
          <p:nvGrpSpPr>
            <p:cNvPr id="128" name="Group 127">
              <a:extLst>
                <a:ext uri="{FF2B5EF4-FFF2-40B4-BE49-F238E27FC236}">
                  <a16:creationId xmlns:a16="http://schemas.microsoft.com/office/drawing/2014/main" id="{CCE288F5-2621-AB4E-332C-41420C8DB3D0}"/>
                </a:ext>
              </a:extLst>
            </p:cNvPr>
            <p:cNvGrpSpPr/>
            <p:nvPr/>
          </p:nvGrpSpPr>
          <p:grpSpPr>
            <a:xfrm>
              <a:off x="6945406" y="5675193"/>
              <a:ext cx="4559838" cy="461665"/>
              <a:chOff x="6945406" y="5134124"/>
              <a:chExt cx="4559838" cy="461665"/>
            </a:xfrm>
            <a:grpFill/>
          </p:grpSpPr>
          <p:sp>
            <p:nvSpPr>
              <p:cNvPr id="86" name="TextBox 85">
                <a:extLst>
                  <a:ext uri="{FF2B5EF4-FFF2-40B4-BE49-F238E27FC236}">
                    <a16:creationId xmlns:a16="http://schemas.microsoft.com/office/drawing/2014/main" id="{58DC57B1-FBDF-3531-BD9E-6BBB883258B3}"/>
                  </a:ext>
                </a:extLst>
              </p:cNvPr>
              <p:cNvSpPr txBox="1"/>
              <p:nvPr/>
            </p:nvSpPr>
            <p:spPr bwMode="auto">
              <a:xfrm>
                <a:off x="6945406"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485</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491</a:t>
                </a:r>
              </a:p>
            </p:txBody>
          </p:sp>
          <p:sp>
            <p:nvSpPr>
              <p:cNvPr id="87" name="TextBox 86">
                <a:extLst>
                  <a:ext uri="{FF2B5EF4-FFF2-40B4-BE49-F238E27FC236}">
                    <a16:creationId xmlns:a16="http://schemas.microsoft.com/office/drawing/2014/main" id="{FB056A89-3552-E965-3BF1-6CF338902460}"/>
                  </a:ext>
                </a:extLst>
              </p:cNvPr>
              <p:cNvSpPr txBox="1"/>
              <p:nvPr/>
            </p:nvSpPr>
            <p:spPr bwMode="auto">
              <a:xfrm>
                <a:off x="7355579" y="5134124"/>
                <a:ext cx="420308"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360</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377</a:t>
                </a:r>
              </a:p>
            </p:txBody>
          </p:sp>
          <p:sp>
            <p:nvSpPr>
              <p:cNvPr id="88" name="TextBox 87">
                <a:extLst>
                  <a:ext uri="{FF2B5EF4-FFF2-40B4-BE49-F238E27FC236}">
                    <a16:creationId xmlns:a16="http://schemas.microsoft.com/office/drawing/2014/main" id="{666DC538-48E9-37F7-E9B3-C12BD4EDA3FC}"/>
                  </a:ext>
                </a:extLst>
              </p:cNvPr>
              <p:cNvSpPr txBox="1"/>
              <p:nvPr/>
            </p:nvSpPr>
            <p:spPr bwMode="auto">
              <a:xfrm>
                <a:off x="7779973"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270</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301</a:t>
                </a:r>
              </a:p>
            </p:txBody>
          </p:sp>
          <p:sp>
            <p:nvSpPr>
              <p:cNvPr id="89" name="TextBox 88">
                <a:extLst>
                  <a:ext uri="{FF2B5EF4-FFF2-40B4-BE49-F238E27FC236}">
                    <a16:creationId xmlns:a16="http://schemas.microsoft.com/office/drawing/2014/main" id="{0B58CAB8-4AD9-3794-0E33-2483BCCC0BDB}"/>
                  </a:ext>
                </a:extLst>
              </p:cNvPr>
              <p:cNvSpPr txBox="1"/>
              <p:nvPr/>
            </p:nvSpPr>
            <p:spPr bwMode="auto">
              <a:xfrm>
                <a:off x="8191380"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232</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257</a:t>
                </a:r>
              </a:p>
            </p:txBody>
          </p:sp>
          <p:sp>
            <p:nvSpPr>
              <p:cNvPr id="90" name="TextBox 89">
                <a:extLst>
                  <a:ext uri="{FF2B5EF4-FFF2-40B4-BE49-F238E27FC236}">
                    <a16:creationId xmlns:a16="http://schemas.microsoft.com/office/drawing/2014/main" id="{7E684B24-2BED-675E-A087-78B51160747E}"/>
                  </a:ext>
                </a:extLst>
              </p:cNvPr>
              <p:cNvSpPr txBox="1"/>
              <p:nvPr/>
            </p:nvSpPr>
            <p:spPr bwMode="auto">
              <a:xfrm>
                <a:off x="8619065"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201</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228</a:t>
                </a:r>
              </a:p>
            </p:txBody>
          </p:sp>
          <p:sp>
            <p:nvSpPr>
              <p:cNvPr id="91" name="TextBox 90">
                <a:extLst>
                  <a:ext uri="{FF2B5EF4-FFF2-40B4-BE49-F238E27FC236}">
                    <a16:creationId xmlns:a16="http://schemas.microsoft.com/office/drawing/2014/main" id="{275D5261-0813-AD6A-9600-F3715EF06B9C}"/>
                  </a:ext>
                </a:extLst>
              </p:cNvPr>
              <p:cNvSpPr txBox="1"/>
              <p:nvPr/>
            </p:nvSpPr>
            <p:spPr bwMode="auto">
              <a:xfrm>
                <a:off x="9030447"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179</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212</a:t>
                </a:r>
              </a:p>
            </p:txBody>
          </p:sp>
          <p:sp>
            <p:nvSpPr>
              <p:cNvPr id="92" name="TextBox 91">
                <a:extLst>
                  <a:ext uri="{FF2B5EF4-FFF2-40B4-BE49-F238E27FC236}">
                    <a16:creationId xmlns:a16="http://schemas.microsoft.com/office/drawing/2014/main" id="{5F60D211-4DD8-A9E9-2266-1867D688C4BC}"/>
                  </a:ext>
                </a:extLst>
              </p:cNvPr>
              <p:cNvSpPr txBox="1"/>
              <p:nvPr/>
            </p:nvSpPr>
            <p:spPr bwMode="auto">
              <a:xfrm>
                <a:off x="9457490"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151</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185</a:t>
                </a:r>
              </a:p>
            </p:txBody>
          </p:sp>
          <p:sp>
            <p:nvSpPr>
              <p:cNvPr id="124" name="TextBox 123">
                <a:extLst>
                  <a:ext uri="{FF2B5EF4-FFF2-40B4-BE49-F238E27FC236}">
                    <a16:creationId xmlns:a16="http://schemas.microsoft.com/office/drawing/2014/main" id="{290E8867-0527-7870-3318-F27372476508}"/>
                  </a:ext>
                </a:extLst>
              </p:cNvPr>
              <p:cNvSpPr txBox="1"/>
              <p:nvPr/>
            </p:nvSpPr>
            <p:spPr bwMode="auto">
              <a:xfrm>
                <a:off x="9868922" y="5134124"/>
                <a:ext cx="420307"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119</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150</a:t>
                </a:r>
              </a:p>
            </p:txBody>
          </p:sp>
          <p:sp>
            <p:nvSpPr>
              <p:cNvPr id="125" name="TextBox 124">
                <a:extLst>
                  <a:ext uri="{FF2B5EF4-FFF2-40B4-BE49-F238E27FC236}">
                    <a16:creationId xmlns:a16="http://schemas.microsoft.com/office/drawing/2014/main" id="{5434B40A-2E6F-F237-63D2-2E59C4F9C971}"/>
                  </a:ext>
                </a:extLst>
              </p:cNvPr>
              <p:cNvSpPr txBox="1"/>
              <p:nvPr/>
            </p:nvSpPr>
            <p:spPr bwMode="auto">
              <a:xfrm>
                <a:off x="10285785" y="5134124"/>
                <a:ext cx="420308"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93</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121</a:t>
                </a:r>
              </a:p>
            </p:txBody>
          </p:sp>
          <p:sp>
            <p:nvSpPr>
              <p:cNvPr id="126" name="TextBox 125">
                <a:extLst>
                  <a:ext uri="{FF2B5EF4-FFF2-40B4-BE49-F238E27FC236}">
                    <a16:creationId xmlns:a16="http://schemas.microsoft.com/office/drawing/2014/main" id="{66AA91A8-224D-1755-3537-578A289E2AB9}"/>
                  </a:ext>
                </a:extLst>
              </p:cNvPr>
              <p:cNvSpPr txBox="1"/>
              <p:nvPr/>
            </p:nvSpPr>
            <p:spPr bwMode="auto">
              <a:xfrm>
                <a:off x="10741852" y="5134124"/>
                <a:ext cx="341760"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71</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96</a:t>
                </a:r>
              </a:p>
            </p:txBody>
          </p:sp>
          <p:sp>
            <p:nvSpPr>
              <p:cNvPr id="127" name="TextBox 126">
                <a:extLst>
                  <a:ext uri="{FF2B5EF4-FFF2-40B4-BE49-F238E27FC236}">
                    <a16:creationId xmlns:a16="http://schemas.microsoft.com/office/drawing/2014/main" id="{2C477ED9-3FEE-27F1-71C4-3BE51A3DEEAA}"/>
                  </a:ext>
                </a:extLst>
              </p:cNvPr>
              <p:cNvSpPr txBox="1"/>
              <p:nvPr/>
            </p:nvSpPr>
            <p:spPr bwMode="auto">
              <a:xfrm>
                <a:off x="11163484" y="5134124"/>
                <a:ext cx="341760" cy="461665"/>
              </a:xfrm>
              <a:prstGeom prst="rect">
                <a:avLst/>
              </a:prstGeom>
              <a:grp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accent3"/>
                    </a:solidFill>
                    <a:latin typeface="Calibri" panose="020F0502020204030204" pitchFamily="34" charset="0"/>
                  </a:rPr>
                  <a:t>48</a:t>
                </a:r>
                <a:br>
                  <a:rPr lang="en-US" sz="1200" b="0" dirty="0">
                    <a:solidFill>
                      <a:srgbClr val="015873"/>
                    </a:solidFill>
                    <a:latin typeface="Calibri" panose="020F0502020204030204" pitchFamily="34" charset="0"/>
                  </a:rPr>
                </a:br>
                <a:r>
                  <a:rPr lang="en-US" sz="1200" b="0" dirty="0">
                    <a:solidFill>
                      <a:schemeClr val="accent1"/>
                    </a:solidFill>
                    <a:latin typeface="Calibri" panose="020F0502020204030204" pitchFamily="34" charset="0"/>
                  </a:rPr>
                  <a:t>60</a:t>
                </a:r>
              </a:p>
            </p:txBody>
          </p:sp>
        </p:grpSp>
      </p:grpSp>
      <p:grpSp>
        <p:nvGrpSpPr>
          <p:cNvPr id="134" name="Group 133">
            <a:extLst>
              <a:ext uri="{FF2B5EF4-FFF2-40B4-BE49-F238E27FC236}">
                <a16:creationId xmlns:a16="http://schemas.microsoft.com/office/drawing/2014/main" id="{A0E48733-433D-BB3E-F77F-AEA7EFD98CC6}"/>
              </a:ext>
            </a:extLst>
          </p:cNvPr>
          <p:cNvGrpSpPr/>
          <p:nvPr/>
        </p:nvGrpSpPr>
        <p:grpSpPr>
          <a:xfrm>
            <a:off x="9829594" y="3028479"/>
            <a:ext cx="1121294" cy="523220"/>
            <a:chOff x="7443802" y="4062850"/>
            <a:chExt cx="1121294" cy="523220"/>
          </a:xfrm>
        </p:grpSpPr>
        <p:sp>
          <p:nvSpPr>
            <p:cNvPr id="130" name="TextBox 129">
              <a:extLst>
                <a:ext uri="{FF2B5EF4-FFF2-40B4-BE49-F238E27FC236}">
                  <a16:creationId xmlns:a16="http://schemas.microsoft.com/office/drawing/2014/main" id="{33908B04-5CB5-D851-EF55-7A1BDF56ABA4}"/>
                </a:ext>
              </a:extLst>
            </p:cNvPr>
            <p:cNvSpPr txBox="1"/>
            <p:nvPr/>
          </p:nvSpPr>
          <p:spPr bwMode="auto">
            <a:xfrm>
              <a:off x="7777701" y="4062850"/>
              <a:ext cx="787395" cy="523220"/>
            </a:xfrm>
            <a:prstGeom prst="rect">
              <a:avLst/>
            </a:prstGeom>
            <a:solidFill>
              <a:schemeClr val="tx1"/>
            </a:solid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CMV</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 CMV</a:t>
              </a:r>
            </a:p>
          </p:txBody>
        </p:sp>
        <p:grpSp>
          <p:nvGrpSpPr>
            <p:cNvPr id="131" name="Group 130">
              <a:extLst>
                <a:ext uri="{FF2B5EF4-FFF2-40B4-BE49-F238E27FC236}">
                  <a16:creationId xmlns:a16="http://schemas.microsoft.com/office/drawing/2014/main" id="{66E68748-5537-46FF-9248-B50991A96AEE}"/>
                </a:ext>
              </a:extLst>
            </p:cNvPr>
            <p:cNvGrpSpPr/>
            <p:nvPr/>
          </p:nvGrpSpPr>
          <p:grpSpPr>
            <a:xfrm>
              <a:off x="7443802" y="4219918"/>
              <a:ext cx="365760" cy="209885"/>
              <a:chOff x="4219559" y="3281987"/>
              <a:chExt cx="365760" cy="209885"/>
            </a:xfrm>
          </p:grpSpPr>
          <p:cxnSp>
            <p:nvCxnSpPr>
              <p:cNvPr id="132" name="Straight Connector 131">
                <a:extLst>
                  <a:ext uri="{FF2B5EF4-FFF2-40B4-BE49-F238E27FC236}">
                    <a16:creationId xmlns:a16="http://schemas.microsoft.com/office/drawing/2014/main" id="{9471C989-CAAB-7D33-6B14-C9CEE44149EE}"/>
                  </a:ext>
                </a:extLst>
              </p:cNvPr>
              <p:cNvCxnSpPr/>
              <p:nvPr/>
            </p:nvCxnSpPr>
            <p:spPr bwMode="auto">
              <a:xfrm>
                <a:off x="4219559" y="3281987"/>
                <a:ext cx="365760" cy="0"/>
              </a:xfrm>
              <a:prstGeom prst="line">
                <a:avLst/>
              </a:prstGeom>
              <a:noFill/>
              <a:ln w="28575" cap="flat" cmpd="sng" algn="ctr">
                <a:solidFill>
                  <a:schemeClr val="accent1"/>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C2B35E37-9704-FE5D-E2A4-5D8F07E50512}"/>
                  </a:ext>
                </a:extLst>
              </p:cNvPr>
              <p:cNvCxnSpPr/>
              <p:nvPr/>
            </p:nvCxnSpPr>
            <p:spPr bwMode="auto">
              <a:xfrm>
                <a:off x="4219559" y="3491872"/>
                <a:ext cx="365760" cy="0"/>
              </a:xfrm>
              <a:prstGeom prst="line">
                <a:avLst/>
              </a:prstGeom>
              <a:noFill/>
              <a:ln w="28575" cap="flat" cmpd="sng" algn="ctr">
                <a:solidFill>
                  <a:schemeClr val="accent3"/>
                </a:solidFill>
                <a:prstDash val="solid"/>
                <a:round/>
                <a:headEnd type="none" w="med" len="med"/>
                <a:tailEnd type="none" w="med" len="med"/>
              </a:ln>
              <a:effectLst/>
            </p:spPr>
          </p:cxnSp>
        </p:grpSp>
      </p:grpSp>
      <p:grpSp>
        <p:nvGrpSpPr>
          <p:cNvPr id="142" name="Group 141">
            <a:extLst>
              <a:ext uri="{FF2B5EF4-FFF2-40B4-BE49-F238E27FC236}">
                <a16:creationId xmlns:a16="http://schemas.microsoft.com/office/drawing/2014/main" id="{6B09C52C-EEF9-5B98-2012-AF86C2B77B1D}"/>
              </a:ext>
            </a:extLst>
          </p:cNvPr>
          <p:cNvGrpSpPr/>
          <p:nvPr/>
        </p:nvGrpSpPr>
        <p:grpSpPr>
          <a:xfrm>
            <a:off x="7167040" y="2762152"/>
            <a:ext cx="85719" cy="2368296"/>
            <a:chOff x="7025068" y="2697984"/>
            <a:chExt cx="85719" cy="2368296"/>
          </a:xfrm>
        </p:grpSpPr>
        <p:cxnSp>
          <p:nvCxnSpPr>
            <p:cNvPr id="136" name="Straight Connector 135">
              <a:extLst>
                <a:ext uri="{FF2B5EF4-FFF2-40B4-BE49-F238E27FC236}">
                  <a16:creationId xmlns:a16="http://schemas.microsoft.com/office/drawing/2014/main" id="{CAF56169-E050-E44F-2991-42E3273FD745}"/>
                </a:ext>
              </a:extLst>
            </p:cNvPr>
            <p:cNvCxnSpPr>
              <a:cxnSpLocks/>
            </p:cNvCxnSpPr>
            <p:nvPr/>
          </p:nvCxnSpPr>
          <p:spPr bwMode="auto">
            <a:xfrm>
              <a:off x="7025068" y="2697984"/>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37" name="Straight Connector 136">
              <a:extLst>
                <a:ext uri="{FF2B5EF4-FFF2-40B4-BE49-F238E27FC236}">
                  <a16:creationId xmlns:a16="http://schemas.microsoft.com/office/drawing/2014/main" id="{DA6EF51F-2F72-F421-3333-8AB2292A8109}"/>
                </a:ext>
              </a:extLst>
            </p:cNvPr>
            <p:cNvCxnSpPr>
              <a:cxnSpLocks/>
            </p:cNvCxnSpPr>
            <p:nvPr/>
          </p:nvCxnSpPr>
          <p:spPr bwMode="auto">
            <a:xfrm>
              <a:off x="7025068" y="3171643"/>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53D12B47-5940-B535-B581-A54184695A1E}"/>
                </a:ext>
              </a:extLst>
            </p:cNvPr>
            <p:cNvCxnSpPr>
              <a:cxnSpLocks/>
            </p:cNvCxnSpPr>
            <p:nvPr/>
          </p:nvCxnSpPr>
          <p:spPr bwMode="auto">
            <a:xfrm>
              <a:off x="7025068" y="364530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39" name="Straight Connector 138">
              <a:extLst>
                <a:ext uri="{FF2B5EF4-FFF2-40B4-BE49-F238E27FC236}">
                  <a16:creationId xmlns:a16="http://schemas.microsoft.com/office/drawing/2014/main" id="{2490F3B7-A653-A7F4-6B32-31ED0A6683F6}"/>
                </a:ext>
              </a:extLst>
            </p:cNvPr>
            <p:cNvCxnSpPr>
              <a:cxnSpLocks/>
            </p:cNvCxnSpPr>
            <p:nvPr/>
          </p:nvCxnSpPr>
          <p:spPr bwMode="auto">
            <a:xfrm>
              <a:off x="7025068" y="4118961"/>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0824A9B0-D13C-0A06-07E6-6F3E36427A9A}"/>
                </a:ext>
              </a:extLst>
            </p:cNvPr>
            <p:cNvCxnSpPr>
              <a:cxnSpLocks/>
            </p:cNvCxnSpPr>
            <p:nvPr/>
          </p:nvCxnSpPr>
          <p:spPr bwMode="auto">
            <a:xfrm>
              <a:off x="7025068" y="4592620"/>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4A2D76B7-2F73-1A4C-125D-89ADD934A1BA}"/>
                </a:ext>
              </a:extLst>
            </p:cNvPr>
            <p:cNvCxnSpPr>
              <a:cxnSpLocks/>
            </p:cNvCxnSpPr>
            <p:nvPr/>
          </p:nvCxnSpPr>
          <p:spPr bwMode="auto">
            <a:xfrm>
              <a:off x="7025068" y="5066280"/>
              <a:ext cx="85719"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0" name="Group 149">
            <a:extLst>
              <a:ext uri="{FF2B5EF4-FFF2-40B4-BE49-F238E27FC236}">
                <a16:creationId xmlns:a16="http://schemas.microsoft.com/office/drawing/2014/main" id="{65CCE919-0A5C-9090-D977-2E36504FB47A}"/>
              </a:ext>
            </a:extLst>
          </p:cNvPr>
          <p:cNvGrpSpPr/>
          <p:nvPr/>
        </p:nvGrpSpPr>
        <p:grpSpPr>
          <a:xfrm>
            <a:off x="6547148" y="2602611"/>
            <a:ext cx="679196" cy="2680498"/>
            <a:chOff x="6450896" y="2538443"/>
            <a:chExt cx="679196" cy="2680498"/>
          </a:xfrm>
        </p:grpSpPr>
        <p:sp>
          <p:nvSpPr>
            <p:cNvPr id="144" name="TextBox 143">
              <a:extLst>
                <a:ext uri="{FF2B5EF4-FFF2-40B4-BE49-F238E27FC236}">
                  <a16:creationId xmlns:a16="http://schemas.microsoft.com/office/drawing/2014/main" id="{7A86B027-1B37-E678-8D06-519800EAC5E0}"/>
                </a:ext>
              </a:extLst>
            </p:cNvPr>
            <p:cNvSpPr txBox="1"/>
            <p:nvPr/>
          </p:nvSpPr>
          <p:spPr bwMode="auto">
            <a:xfrm>
              <a:off x="6759358" y="491116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45" name="TextBox 144">
              <a:extLst>
                <a:ext uri="{FF2B5EF4-FFF2-40B4-BE49-F238E27FC236}">
                  <a16:creationId xmlns:a16="http://schemas.microsoft.com/office/drawing/2014/main" id="{DA87FAA5-9CC9-F31B-890F-FB9194CCC198}"/>
                </a:ext>
              </a:extLst>
            </p:cNvPr>
            <p:cNvSpPr txBox="1"/>
            <p:nvPr/>
          </p:nvSpPr>
          <p:spPr bwMode="auto">
            <a:xfrm>
              <a:off x="6659590" y="443661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146" name="TextBox 145">
              <a:extLst>
                <a:ext uri="{FF2B5EF4-FFF2-40B4-BE49-F238E27FC236}">
                  <a16:creationId xmlns:a16="http://schemas.microsoft.com/office/drawing/2014/main" id="{1CCD9523-C26E-F223-33F1-B9EB28A68F01}"/>
                </a:ext>
              </a:extLst>
            </p:cNvPr>
            <p:cNvSpPr txBox="1"/>
            <p:nvPr/>
          </p:nvSpPr>
          <p:spPr bwMode="auto">
            <a:xfrm>
              <a:off x="6659590" y="3962075"/>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47" name="TextBox 146">
              <a:extLst>
                <a:ext uri="{FF2B5EF4-FFF2-40B4-BE49-F238E27FC236}">
                  <a16:creationId xmlns:a16="http://schemas.microsoft.com/office/drawing/2014/main" id="{19122C8D-4C63-6552-B49E-3D030F6A04BF}"/>
                </a:ext>
              </a:extLst>
            </p:cNvPr>
            <p:cNvSpPr txBox="1"/>
            <p:nvPr/>
          </p:nvSpPr>
          <p:spPr bwMode="auto">
            <a:xfrm>
              <a:off x="6659590" y="348753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148" name="TextBox 147">
              <a:extLst>
                <a:ext uri="{FF2B5EF4-FFF2-40B4-BE49-F238E27FC236}">
                  <a16:creationId xmlns:a16="http://schemas.microsoft.com/office/drawing/2014/main" id="{E20E9F45-7119-A393-024E-1369DBA0C249}"/>
                </a:ext>
              </a:extLst>
            </p:cNvPr>
            <p:cNvSpPr txBox="1"/>
            <p:nvPr/>
          </p:nvSpPr>
          <p:spPr bwMode="auto">
            <a:xfrm>
              <a:off x="6659590" y="301298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149" name="TextBox 148">
              <a:extLst>
                <a:ext uri="{FF2B5EF4-FFF2-40B4-BE49-F238E27FC236}">
                  <a16:creationId xmlns:a16="http://schemas.microsoft.com/office/drawing/2014/main" id="{2E4F2A55-8911-D78B-06F2-B9F5F9FCEAE1}"/>
                </a:ext>
              </a:extLst>
            </p:cNvPr>
            <p:cNvSpPr txBox="1"/>
            <p:nvPr/>
          </p:nvSpPr>
          <p:spPr bwMode="auto">
            <a:xfrm>
              <a:off x="6450896" y="2538443"/>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grpSp>
      <p:sp>
        <p:nvSpPr>
          <p:cNvPr id="29" name="Freeform 28">
            <a:extLst>
              <a:ext uri="{FF2B5EF4-FFF2-40B4-BE49-F238E27FC236}">
                <a16:creationId xmlns:a16="http://schemas.microsoft.com/office/drawing/2014/main" id="{B4DF246B-C504-1692-2CF2-A9BFAE0E3E3E}"/>
              </a:ext>
            </a:extLst>
          </p:cNvPr>
          <p:cNvSpPr/>
          <p:nvPr/>
        </p:nvSpPr>
        <p:spPr bwMode="auto">
          <a:xfrm>
            <a:off x="7262227" y="2775618"/>
            <a:ext cx="4159250" cy="1654175"/>
          </a:xfrm>
          <a:custGeom>
            <a:avLst/>
            <a:gdLst>
              <a:gd name="connsiteX0" fmla="*/ 0 w 4159250"/>
              <a:gd name="connsiteY0" fmla="*/ 0 h 1654175"/>
              <a:gd name="connsiteX1" fmla="*/ 41275 w 4159250"/>
              <a:gd name="connsiteY1" fmla="*/ 0 h 1654175"/>
              <a:gd name="connsiteX2" fmla="*/ 41275 w 4159250"/>
              <a:gd name="connsiteY2" fmla="*/ 76200 h 1654175"/>
              <a:gd name="connsiteX3" fmla="*/ 104775 w 4159250"/>
              <a:gd name="connsiteY3" fmla="*/ 76200 h 1654175"/>
              <a:gd name="connsiteX4" fmla="*/ 104775 w 4159250"/>
              <a:gd name="connsiteY4" fmla="*/ 136525 h 1654175"/>
              <a:gd name="connsiteX5" fmla="*/ 155575 w 4159250"/>
              <a:gd name="connsiteY5" fmla="*/ 136525 h 1654175"/>
              <a:gd name="connsiteX6" fmla="*/ 155575 w 4159250"/>
              <a:gd name="connsiteY6" fmla="*/ 187325 h 1654175"/>
              <a:gd name="connsiteX7" fmla="*/ 196850 w 4159250"/>
              <a:gd name="connsiteY7" fmla="*/ 187325 h 1654175"/>
              <a:gd name="connsiteX8" fmla="*/ 196850 w 4159250"/>
              <a:gd name="connsiteY8" fmla="*/ 263525 h 1654175"/>
              <a:gd name="connsiteX9" fmla="*/ 244475 w 4159250"/>
              <a:gd name="connsiteY9" fmla="*/ 263525 h 1654175"/>
              <a:gd name="connsiteX10" fmla="*/ 244475 w 4159250"/>
              <a:gd name="connsiteY10" fmla="*/ 339725 h 1654175"/>
              <a:gd name="connsiteX11" fmla="*/ 288925 w 4159250"/>
              <a:gd name="connsiteY11" fmla="*/ 339725 h 1654175"/>
              <a:gd name="connsiteX12" fmla="*/ 288925 w 4159250"/>
              <a:gd name="connsiteY12" fmla="*/ 425450 h 1654175"/>
              <a:gd name="connsiteX13" fmla="*/ 342900 w 4159250"/>
              <a:gd name="connsiteY13" fmla="*/ 425450 h 1654175"/>
              <a:gd name="connsiteX14" fmla="*/ 342900 w 4159250"/>
              <a:gd name="connsiteY14" fmla="*/ 501650 h 1654175"/>
              <a:gd name="connsiteX15" fmla="*/ 381000 w 4159250"/>
              <a:gd name="connsiteY15" fmla="*/ 501650 h 1654175"/>
              <a:gd name="connsiteX16" fmla="*/ 381000 w 4159250"/>
              <a:gd name="connsiteY16" fmla="*/ 587375 h 1654175"/>
              <a:gd name="connsiteX17" fmla="*/ 444500 w 4159250"/>
              <a:gd name="connsiteY17" fmla="*/ 587375 h 1654175"/>
              <a:gd name="connsiteX18" fmla="*/ 444500 w 4159250"/>
              <a:gd name="connsiteY18" fmla="*/ 663575 h 1654175"/>
              <a:gd name="connsiteX19" fmla="*/ 498475 w 4159250"/>
              <a:gd name="connsiteY19" fmla="*/ 663575 h 1654175"/>
              <a:gd name="connsiteX20" fmla="*/ 498475 w 4159250"/>
              <a:gd name="connsiteY20" fmla="*/ 730250 h 1654175"/>
              <a:gd name="connsiteX21" fmla="*/ 549275 w 4159250"/>
              <a:gd name="connsiteY21" fmla="*/ 730250 h 1654175"/>
              <a:gd name="connsiteX22" fmla="*/ 549275 w 4159250"/>
              <a:gd name="connsiteY22" fmla="*/ 809625 h 1654175"/>
              <a:gd name="connsiteX23" fmla="*/ 609600 w 4159250"/>
              <a:gd name="connsiteY23" fmla="*/ 809625 h 1654175"/>
              <a:gd name="connsiteX24" fmla="*/ 609600 w 4159250"/>
              <a:gd name="connsiteY24" fmla="*/ 879475 h 1654175"/>
              <a:gd name="connsiteX25" fmla="*/ 673100 w 4159250"/>
              <a:gd name="connsiteY25" fmla="*/ 879475 h 1654175"/>
              <a:gd name="connsiteX26" fmla="*/ 673100 w 4159250"/>
              <a:gd name="connsiteY26" fmla="*/ 942975 h 1654175"/>
              <a:gd name="connsiteX27" fmla="*/ 774700 w 4159250"/>
              <a:gd name="connsiteY27" fmla="*/ 942975 h 1654175"/>
              <a:gd name="connsiteX28" fmla="*/ 774700 w 4159250"/>
              <a:gd name="connsiteY28" fmla="*/ 990600 h 1654175"/>
              <a:gd name="connsiteX29" fmla="*/ 860425 w 4159250"/>
              <a:gd name="connsiteY29" fmla="*/ 990600 h 1654175"/>
              <a:gd name="connsiteX30" fmla="*/ 860425 w 4159250"/>
              <a:gd name="connsiteY30" fmla="*/ 1022350 h 1654175"/>
              <a:gd name="connsiteX31" fmla="*/ 939800 w 4159250"/>
              <a:gd name="connsiteY31" fmla="*/ 1022350 h 1654175"/>
              <a:gd name="connsiteX32" fmla="*/ 939800 w 4159250"/>
              <a:gd name="connsiteY32" fmla="*/ 1060450 h 1654175"/>
              <a:gd name="connsiteX33" fmla="*/ 1038225 w 4159250"/>
              <a:gd name="connsiteY33" fmla="*/ 1060450 h 1654175"/>
              <a:gd name="connsiteX34" fmla="*/ 1038225 w 4159250"/>
              <a:gd name="connsiteY34" fmla="*/ 1101725 h 1654175"/>
              <a:gd name="connsiteX35" fmla="*/ 1117600 w 4159250"/>
              <a:gd name="connsiteY35" fmla="*/ 1101725 h 1654175"/>
              <a:gd name="connsiteX36" fmla="*/ 1117600 w 4159250"/>
              <a:gd name="connsiteY36" fmla="*/ 1143000 h 1654175"/>
              <a:gd name="connsiteX37" fmla="*/ 1219200 w 4159250"/>
              <a:gd name="connsiteY37" fmla="*/ 1143000 h 1654175"/>
              <a:gd name="connsiteX38" fmla="*/ 1219200 w 4159250"/>
              <a:gd name="connsiteY38" fmla="*/ 1181100 h 1654175"/>
              <a:gd name="connsiteX39" fmla="*/ 1384300 w 4159250"/>
              <a:gd name="connsiteY39" fmla="*/ 1181100 h 1654175"/>
              <a:gd name="connsiteX40" fmla="*/ 1384300 w 4159250"/>
              <a:gd name="connsiteY40" fmla="*/ 1216025 h 1654175"/>
              <a:gd name="connsiteX41" fmla="*/ 1520825 w 4159250"/>
              <a:gd name="connsiteY41" fmla="*/ 1216025 h 1654175"/>
              <a:gd name="connsiteX42" fmla="*/ 1520825 w 4159250"/>
              <a:gd name="connsiteY42" fmla="*/ 1254125 h 1654175"/>
              <a:gd name="connsiteX43" fmla="*/ 1647825 w 4159250"/>
              <a:gd name="connsiteY43" fmla="*/ 1254125 h 1654175"/>
              <a:gd name="connsiteX44" fmla="*/ 1647825 w 4159250"/>
              <a:gd name="connsiteY44" fmla="*/ 1282700 h 1654175"/>
              <a:gd name="connsiteX45" fmla="*/ 1876425 w 4159250"/>
              <a:gd name="connsiteY45" fmla="*/ 1282700 h 1654175"/>
              <a:gd name="connsiteX46" fmla="*/ 1876425 w 4159250"/>
              <a:gd name="connsiteY46" fmla="*/ 1304925 h 1654175"/>
              <a:gd name="connsiteX47" fmla="*/ 2022475 w 4159250"/>
              <a:gd name="connsiteY47" fmla="*/ 1304925 h 1654175"/>
              <a:gd name="connsiteX48" fmla="*/ 2022475 w 4159250"/>
              <a:gd name="connsiteY48" fmla="*/ 1339850 h 1654175"/>
              <a:gd name="connsiteX49" fmla="*/ 2165350 w 4159250"/>
              <a:gd name="connsiteY49" fmla="*/ 1339850 h 1654175"/>
              <a:gd name="connsiteX50" fmla="*/ 2165350 w 4159250"/>
              <a:gd name="connsiteY50" fmla="*/ 1377950 h 1654175"/>
              <a:gd name="connsiteX51" fmla="*/ 2235200 w 4159250"/>
              <a:gd name="connsiteY51" fmla="*/ 1377950 h 1654175"/>
              <a:gd name="connsiteX52" fmla="*/ 2235200 w 4159250"/>
              <a:gd name="connsiteY52" fmla="*/ 1416050 h 1654175"/>
              <a:gd name="connsiteX53" fmla="*/ 2505075 w 4159250"/>
              <a:gd name="connsiteY53" fmla="*/ 1416050 h 1654175"/>
              <a:gd name="connsiteX54" fmla="*/ 2505075 w 4159250"/>
              <a:gd name="connsiteY54" fmla="*/ 1441450 h 1654175"/>
              <a:gd name="connsiteX55" fmla="*/ 2701925 w 4159250"/>
              <a:gd name="connsiteY55" fmla="*/ 1441450 h 1654175"/>
              <a:gd name="connsiteX56" fmla="*/ 2720975 w 4159250"/>
              <a:gd name="connsiteY56" fmla="*/ 1460500 h 1654175"/>
              <a:gd name="connsiteX57" fmla="*/ 2809875 w 4159250"/>
              <a:gd name="connsiteY57" fmla="*/ 1460500 h 1654175"/>
              <a:gd name="connsiteX58" fmla="*/ 2809875 w 4159250"/>
              <a:gd name="connsiteY58" fmla="*/ 1495425 h 1654175"/>
              <a:gd name="connsiteX59" fmla="*/ 3019425 w 4159250"/>
              <a:gd name="connsiteY59" fmla="*/ 1495425 h 1654175"/>
              <a:gd name="connsiteX60" fmla="*/ 3019425 w 4159250"/>
              <a:gd name="connsiteY60" fmla="*/ 1524000 h 1654175"/>
              <a:gd name="connsiteX61" fmla="*/ 3289300 w 4159250"/>
              <a:gd name="connsiteY61" fmla="*/ 1524000 h 1654175"/>
              <a:gd name="connsiteX62" fmla="*/ 3289300 w 4159250"/>
              <a:gd name="connsiteY62" fmla="*/ 1558925 h 1654175"/>
              <a:gd name="connsiteX63" fmla="*/ 3825875 w 4159250"/>
              <a:gd name="connsiteY63" fmla="*/ 1558925 h 1654175"/>
              <a:gd name="connsiteX64" fmla="*/ 3825875 w 4159250"/>
              <a:gd name="connsiteY64" fmla="*/ 1587500 h 1654175"/>
              <a:gd name="connsiteX65" fmla="*/ 3902075 w 4159250"/>
              <a:gd name="connsiteY65" fmla="*/ 1587500 h 1654175"/>
              <a:gd name="connsiteX66" fmla="*/ 3902075 w 4159250"/>
              <a:gd name="connsiteY66" fmla="*/ 1622425 h 1654175"/>
              <a:gd name="connsiteX67" fmla="*/ 4025900 w 4159250"/>
              <a:gd name="connsiteY67" fmla="*/ 1622425 h 1654175"/>
              <a:gd name="connsiteX68" fmla="*/ 4025900 w 4159250"/>
              <a:gd name="connsiteY68" fmla="*/ 1654175 h 1654175"/>
              <a:gd name="connsiteX69" fmla="*/ 4159250 w 4159250"/>
              <a:gd name="connsiteY69" fmla="*/ 1654175 h 165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59250" h="1654175">
                <a:moveTo>
                  <a:pt x="0" y="0"/>
                </a:moveTo>
                <a:lnTo>
                  <a:pt x="41275" y="0"/>
                </a:lnTo>
                <a:lnTo>
                  <a:pt x="41275" y="76200"/>
                </a:lnTo>
                <a:lnTo>
                  <a:pt x="104775" y="76200"/>
                </a:lnTo>
                <a:lnTo>
                  <a:pt x="104775" y="136525"/>
                </a:lnTo>
                <a:lnTo>
                  <a:pt x="155575" y="136525"/>
                </a:lnTo>
                <a:lnTo>
                  <a:pt x="155575" y="187325"/>
                </a:lnTo>
                <a:lnTo>
                  <a:pt x="196850" y="187325"/>
                </a:lnTo>
                <a:lnTo>
                  <a:pt x="196850" y="263525"/>
                </a:lnTo>
                <a:lnTo>
                  <a:pt x="244475" y="263525"/>
                </a:lnTo>
                <a:lnTo>
                  <a:pt x="244475" y="339725"/>
                </a:lnTo>
                <a:lnTo>
                  <a:pt x="288925" y="339725"/>
                </a:lnTo>
                <a:lnTo>
                  <a:pt x="288925" y="425450"/>
                </a:lnTo>
                <a:lnTo>
                  <a:pt x="342900" y="425450"/>
                </a:lnTo>
                <a:lnTo>
                  <a:pt x="342900" y="501650"/>
                </a:lnTo>
                <a:lnTo>
                  <a:pt x="381000" y="501650"/>
                </a:lnTo>
                <a:lnTo>
                  <a:pt x="381000" y="587375"/>
                </a:lnTo>
                <a:lnTo>
                  <a:pt x="444500" y="587375"/>
                </a:lnTo>
                <a:lnTo>
                  <a:pt x="444500" y="663575"/>
                </a:lnTo>
                <a:lnTo>
                  <a:pt x="498475" y="663575"/>
                </a:lnTo>
                <a:lnTo>
                  <a:pt x="498475" y="730250"/>
                </a:lnTo>
                <a:lnTo>
                  <a:pt x="549275" y="730250"/>
                </a:lnTo>
                <a:lnTo>
                  <a:pt x="549275" y="809625"/>
                </a:lnTo>
                <a:lnTo>
                  <a:pt x="609600" y="809625"/>
                </a:lnTo>
                <a:lnTo>
                  <a:pt x="609600" y="879475"/>
                </a:lnTo>
                <a:lnTo>
                  <a:pt x="673100" y="879475"/>
                </a:lnTo>
                <a:lnTo>
                  <a:pt x="673100" y="942975"/>
                </a:lnTo>
                <a:lnTo>
                  <a:pt x="774700" y="942975"/>
                </a:lnTo>
                <a:lnTo>
                  <a:pt x="774700" y="990600"/>
                </a:lnTo>
                <a:lnTo>
                  <a:pt x="860425" y="990600"/>
                </a:lnTo>
                <a:lnTo>
                  <a:pt x="860425" y="1022350"/>
                </a:lnTo>
                <a:lnTo>
                  <a:pt x="939800" y="1022350"/>
                </a:lnTo>
                <a:lnTo>
                  <a:pt x="939800" y="1060450"/>
                </a:lnTo>
                <a:lnTo>
                  <a:pt x="1038225" y="1060450"/>
                </a:lnTo>
                <a:lnTo>
                  <a:pt x="1038225" y="1101725"/>
                </a:lnTo>
                <a:lnTo>
                  <a:pt x="1117600" y="1101725"/>
                </a:lnTo>
                <a:lnTo>
                  <a:pt x="1117600" y="1143000"/>
                </a:lnTo>
                <a:lnTo>
                  <a:pt x="1219200" y="1143000"/>
                </a:lnTo>
                <a:lnTo>
                  <a:pt x="1219200" y="1181100"/>
                </a:lnTo>
                <a:lnTo>
                  <a:pt x="1384300" y="1181100"/>
                </a:lnTo>
                <a:lnTo>
                  <a:pt x="1384300" y="1216025"/>
                </a:lnTo>
                <a:lnTo>
                  <a:pt x="1520825" y="1216025"/>
                </a:lnTo>
                <a:lnTo>
                  <a:pt x="1520825" y="1254125"/>
                </a:lnTo>
                <a:lnTo>
                  <a:pt x="1647825" y="1254125"/>
                </a:lnTo>
                <a:lnTo>
                  <a:pt x="1647825" y="1282700"/>
                </a:lnTo>
                <a:lnTo>
                  <a:pt x="1876425" y="1282700"/>
                </a:lnTo>
                <a:lnTo>
                  <a:pt x="1876425" y="1304925"/>
                </a:lnTo>
                <a:lnTo>
                  <a:pt x="2022475" y="1304925"/>
                </a:lnTo>
                <a:lnTo>
                  <a:pt x="2022475" y="1339850"/>
                </a:lnTo>
                <a:lnTo>
                  <a:pt x="2165350" y="1339850"/>
                </a:lnTo>
                <a:lnTo>
                  <a:pt x="2165350" y="1377950"/>
                </a:lnTo>
                <a:lnTo>
                  <a:pt x="2235200" y="1377950"/>
                </a:lnTo>
                <a:lnTo>
                  <a:pt x="2235200" y="1416050"/>
                </a:lnTo>
                <a:lnTo>
                  <a:pt x="2505075" y="1416050"/>
                </a:lnTo>
                <a:lnTo>
                  <a:pt x="2505075" y="1441450"/>
                </a:lnTo>
                <a:lnTo>
                  <a:pt x="2701925" y="1441450"/>
                </a:lnTo>
                <a:lnTo>
                  <a:pt x="2720975" y="1460500"/>
                </a:lnTo>
                <a:lnTo>
                  <a:pt x="2809875" y="1460500"/>
                </a:lnTo>
                <a:lnTo>
                  <a:pt x="2809875" y="1495425"/>
                </a:lnTo>
                <a:lnTo>
                  <a:pt x="3019425" y="1495425"/>
                </a:lnTo>
                <a:lnTo>
                  <a:pt x="3019425" y="1524000"/>
                </a:lnTo>
                <a:lnTo>
                  <a:pt x="3289300" y="1524000"/>
                </a:lnTo>
                <a:lnTo>
                  <a:pt x="3289300" y="1558925"/>
                </a:lnTo>
                <a:lnTo>
                  <a:pt x="3825875" y="1558925"/>
                </a:lnTo>
                <a:lnTo>
                  <a:pt x="3825875" y="1587500"/>
                </a:lnTo>
                <a:lnTo>
                  <a:pt x="3902075" y="1587500"/>
                </a:lnTo>
                <a:lnTo>
                  <a:pt x="3902075" y="1622425"/>
                </a:lnTo>
                <a:lnTo>
                  <a:pt x="4025900" y="1622425"/>
                </a:lnTo>
                <a:lnTo>
                  <a:pt x="4025900" y="1654175"/>
                </a:lnTo>
                <a:lnTo>
                  <a:pt x="4159250" y="1654175"/>
                </a:lnTo>
              </a:path>
            </a:pathLst>
          </a:custGeom>
          <a:noFill/>
          <a:ln w="28575">
            <a:solidFill>
              <a:srgbClr val="E1471D"/>
            </a:solidFill>
            <a:miter lim="800000"/>
            <a:headEnd/>
            <a:tailEnd/>
          </a:ln>
        </p:spPr>
        <p:txBody>
          <a:bodyPr rtlCol="0" anchor="ctr"/>
          <a:lstStyle/>
          <a:p>
            <a:pPr algn="ctr"/>
            <a:endParaRPr lang="en-US"/>
          </a:p>
        </p:txBody>
      </p:sp>
      <p:sp>
        <p:nvSpPr>
          <p:cNvPr id="36" name="Freeform 35">
            <a:extLst>
              <a:ext uri="{FF2B5EF4-FFF2-40B4-BE49-F238E27FC236}">
                <a16:creationId xmlns:a16="http://schemas.microsoft.com/office/drawing/2014/main" id="{D399ADBA-B07C-23D2-65DA-57C26F17D322}"/>
              </a:ext>
            </a:extLst>
          </p:cNvPr>
          <p:cNvSpPr/>
          <p:nvPr/>
        </p:nvSpPr>
        <p:spPr bwMode="auto">
          <a:xfrm>
            <a:off x="7265402" y="2788318"/>
            <a:ext cx="4156075" cy="1447800"/>
          </a:xfrm>
          <a:custGeom>
            <a:avLst/>
            <a:gdLst>
              <a:gd name="connsiteX0" fmla="*/ 0 w 4156075"/>
              <a:gd name="connsiteY0" fmla="*/ 0 h 1447800"/>
              <a:gd name="connsiteX1" fmla="*/ 53975 w 4156075"/>
              <a:gd name="connsiteY1" fmla="*/ 0 h 1447800"/>
              <a:gd name="connsiteX2" fmla="*/ 53975 w 4156075"/>
              <a:gd name="connsiteY2" fmla="*/ 85725 h 1447800"/>
              <a:gd name="connsiteX3" fmla="*/ 127000 w 4156075"/>
              <a:gd name="connsiteY3" fmla="*/ 85725 h 1447800"/>
              <a:gd name="connsiteX4" fmla="*/ 127000 w 4156075"/>
              <a:gd name="connsiteY4" fmla="*/ 155575 h 1447800"/>
              <a:gd name="connsiteX5" fmla="*/ 184150 w 4156075"/>
              <a:gd name="connsiteY5" fmla="*/ 155575 h 1447800"/>
              <a:gd name="connsiteX6" fmla="*/ 184150 w 4156075"/>
              <a:gd name="connsiteY6" fmla="*/ 203200 h 1447800"/>
              <a:gd name="connsiteX7" fmla="*/ 228600 w 4156075"/>
              <a:gd name="connsiteY7" fmla="*/ 203200 h 1447800"/>
              <a:gd name="connsiteX8" fmla="*/ 228600 w 4156075"/>
              <a:gd name="connsiteY8" fmla="*/ 260350 h 1447800"/>
              <a:gd name="connsiteX9" fmla="*/ 276225 w 4156075"/>
              <a:gd name="connsiteY9" fmla="*/ 260350 h 1447800"/>
              <a:gd name="connsiteX10" fmla="*/ 276225 w 4156075"/>
              <a:gd name="connsiteY10" fmla="*/ 339725 h 1447800"/>
              <a:gd name="connsiteX11" fmla="*/ 330200 w 4156075"/>
              <a:gd name="connsiteY11" fmla="*/ 339725 h 1447800"/>
              <a:gd name="connsiteX12" fmla="*/ 330200 w 4156075"/>
              <a:gd name="connsiteY12" fmla="*/ 444500 h 1447800"/>
              <a:gd name="connsiteX13" fmla="*/ 387350 w 4156075"/>
              <a:gd name="connsiteY13" fmla="*/ 444500 h 1447800"/>
              <a:gd name="connsiteX14" fmla="*/ 387350 w 4156075"/>
              <a:gd name="connsiteY14" fmla="*/ 501650 h 1447800"/>
              <a:gd name="connsiteX15" fmla="*/ 434975 w 4156075"/>
              <a:gd name="connsiteY15" fmla="*/ 501650 h 1447800"/>
              <a:gd name="connsiteX16" fmla="*/ 434975 w 4156075"/>
              <a:gd name="connsiteY16" fmla="*/ 558800 h 1447800"/>
              <a:gd name="connsiteX17" fmla="*/ 482600 w 4156075"/>
              <a:gd name="connsiteY17" fmla="*/ 558800 h 1447800"/>
              <a:gd name="connsiteX18" fmla="*/ 482600 w 4156075"/>
              <a:gd name="connsiteY18" fmla="*/ 615950 h 1447800"/>
              <a:gd name="connsiteX19" fmla="*/ 549275 w 4156075"/>
              <a:gd name="connsiteY19" fmla="*/ 615950 h 1447800"/>
              <a:gd name="connsiteX20" fmla="*/ 549275 w 4156075"/>
              <a:gd name="connsiteY20" fmla="*/ 673100 h 1447800"/>
              <a:gd name="connsiteX21" fmla="*/ 600075 w 4156075"/>
              <a:gd name="connsiteY21" fmla="*/ 673100 h 1447800"/>
              <a:gd name="connsiteX22" fmla="*/ 600075 w 4156075"/>
              <a:gd name="connsiteY22" fmla="*/ 727075 h 1447800"/>
              <a:gd name="connsiteX23" fmla="*/ 676275 w 4156075"/>
              <a:gd name="connsiteY23" fmla="*/ 727075 h 1447800"/>
              <a:gd name="connsiteX24" fmla="*/ 676275 w 4156075"/>
              <a:gd name="connsiteY24" fmla="*/ 787400 h 1447800"/>
              <a:gd name="connsiteX25" fmla="*/ 746125 w 4156075"/>
              <a:gd name="connsiteY25" fmla="*/ 787400 h 1447800"/>
              <a:gd name="connsiteX26" fmla="*/ 746125 w 4156075"/>
              <a:gd name="connsiteY26" fmla="*/ 828675 h 1447800"/>
              <a:gd name="connsiteX27" fmla="*/ 828675 w 4156075"/>
              <a:gd name="connsiteY27" fmla="*/ 828675 h 1447800"/>
              <a:gd name="connsiteX28" fmla="*/ 828675 w 4156075"/>
              <a:gd name="connsiteY28" fmla="*/ 882650 h 1447800"/>
              <a:gd name="connsiteX29" fmla="*/ 901700 w 4156075"/>
              <a:gd name="connsiteY29" fmla="*/ 882650 h 1447800"/>
              <a:gd name="connsiteX30" fmla="*/ 901700 w 4156075"/>
              <a:gd name="connsiteY30" fmla="*/ 930275 h 1447800"/>
              <a:gd name="connsiteX31" fmla="*/ 977900 w 4156075"/>
              <a:gd name="connsiteY31" fmla="*/ 930275 h 1447800"/>
              <a:gd name="connsiteX32" fmla="*/ 1016000 w 4156075"/>
              <a:gd name="connsiteY32" fmla="*/ 930275 h 1447800"/>
              <a:gd name="connsiteX33" fmla="*/ 1016000 w 4156075"/>
              <a:gd name="connsiteY33" fmla="*/ 971550 h 1447800"/>
              <a:gd name="connsiteX34" fmla="*/ 1082675 w 4156075"/>
              <a:gd name="connsiteY34" fmla="*/ 971550 h 1447800"/>
              <a:gd name="connsiteX35" fmla="*/ 1082675 w 4156075"/>
              <a:gd name="connsiteY35" fmla="*/ 1003300 h 1447800"/>
              <a:gd name="connsiteX36" fmla="*/ 1168400 w 4156075"/>
              <a:gd name="connsiteY36" fmla="*/ 1003300 h 1447800"/>
              <a:gd name="connsiteX37" fmla="*/ 1168400 w 4156075"/>
              <a:gd name="connsiteY37" fmla="*/ 1031875 h 1447800"/>
              <a:gd name="connsiteX38" fmla="*/ 1266825 w 4156075"/>
              <a:gd name="connsiteY38" fmla="*/ 1031875 h 1447800"/>
              <a:gd name="connsiteX39" fmla="*/ 1266825 w 4156075"/>
              <a:gd name="connsiteY39" fmla="*/ 1063625 h 1447800"/>
              <a:gd name="connsiteX40" fmla="*/ 1403350 w 4156075"/>
              <a:gd name="connsiteY40" fmla="*/ 1063625 h 1447800"/>
              <a:gd name="connsiteX41" fmla="*/ 1403350 w 4156075"/>
              <a:gd name="connsiteY41" fmla="*/ 1095375 h 1447800"/>
              <a:gd name="connsiteX42" fmla="*/ 1562100 w 4156075"/>
              <a:gd name="connsiteY42" fmla="*/ 1095375 h 1447800"/>
              <a:gd name="connsiteX43" fmla="*/ 1562100 w 4156075"/>
              <a:gd name="connsiteY43" fmla="*/ 1123950 h 1447800"/>
              <a:gd name="connsiteX44" fmla="*/ 1698625 w 4156075"/>
              <a:gd name="connsiteY44" fmla="*/ 1123950 h 1447800"/>
              <a:gd name="connsiteX45" fmla="*/ 1698625 w 4156075"/>
              <a:gd name="connsiteY45" fmla="*/ 1162050 h 1447800"/>
              <a:gd name="connsiteX46" fmla="*/ 1870075 w 4156075"/>
              <a:gd name="connsiteY46" fmla="*/ 1162050 h 1447800"/>
              <a:gd name="connsiteX47" fmla="*/ 1870075 w 4156075"/>
              <a:gd name="connsiteY47" fmla="*/ 1190625 h 1447800"/>
              <a:gd name="connsiteX48" fmla="*/ 2155825 w 4156075"/>
              <a:gd name="connsiteY48" fmla="*/ 1190625 h 1447800"/>
              <a:gd name="connsiteX49" fmla="*/ 2155825 w 4156075"/>
              <a:gd name="connsiteY49" fmla="*/ 1222375 h 1447800"/>
              <a:gd name="connsiteX50" fmla="*/ 2397125 w 4156075"/>
              <a:gd name="connsiteY50" fmla="*/ 1222375 h 1447800"/>
              <a:gd name="connsiteX51" fmla="*/ 2397125 w 4156075"/>
              <a:gd name="connsiteY51" fmla="*/ 1257300 h 1447800"/>
              <a:gd name="connsiteX52" fmla="*/ 2663825 w 4156075"/>
              <a:gd name="connsiteY52" fmla="*/ 1257300 h 1447800"/>
              <a:gd name="connsiteX53" fmla="*/ 2663825 w 4156075"/>
              <a:gd name="connsiteY53" fmla="*/ 1295400 h 1447800"/>
              <a:gd name="connsiteX54" fmla="*/ 2892425 w 4156075"/>
              <a:gd name="connsiteY54" fmla="*/ 1295400 h 1447800"/>
              <a:gd name="connsiteX55" fmla="*/ 2908300 w 4156075"/>
              <a:gd name="connsiteY55" fmla="*/ 1311275 h 1447800"/>
              <a:gd name="connsiteX56" fmla="*/ 3006725 w 4156075"/>
              <a:gd name="connsiteY56" fmla="*/ 1311275 h 1447800"/>
              <a:gd name="connsiteX57" fmla="*/ 3006725 w 4156075"/>
              <a:gd name="connsiteY57" fmla="*/ 1349375 h 1447800"/>
              <a:gd name="connsiteX58" fmla="*/ 3530600 w 4156075"/>
              <a:gd name="connsiteY58" fmla="*/ 1349375 h 1447800"/>
              <a:gd name="connsiteX59" fmla="*/ 3530600 w 4156075"/>
              <a:gd name="connsiteY59" fmla="*/ 1381125 h 1447800"/>
              <a:gd name="connsiteX60" fmla="*/ 3632200 w 4156075"/>
              <a:gd name="connsiteY60" fmla="*/ 1381125 h 1447800"/>
              <a:gd name="connsiteX61" fmla="*/ 3632200 w 4156075"/>
              <a:gd name="connsiteY61" fmla="*/ 1412875 h 1447800"/>
              <a:gd name="connsiteX62" fmla="*/ 4019550 w 4156075"/>
              <a:gd name="connsiteY62" fmla="*/ 1412875 h 1447800"/>
              <a:gd name="connsiteX63" fmla="*/ 4019550 w 4156075"/>
              <a:gd name="connsiteY63" fmla="*/ 1447800 h 1447800"/>
              <a:gd name="connsiteX64" fmla="*/ 4156075 w 4156075"/>
              <a:gd name="connsiteY64"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56075" h="1447800">
                <a:moveTo>
                  <a:pt x="0" y="0"/>
                </a:moveTo>
                <a:lnTo>
                  <a:pt x="53975" y="0"/>
                </a:lnTo>
                <a:lnTo>
                  <a:pt x="53975" y="85725"/>
                </a:lnTo>
                <a:lnTo>
                  <a:pt x="127000" y="85725"/>
                </a:lnTo>
                <a:lnTo>
                  <a:pt x="127000" y="155575"/>
                </a:lnTo>
                <a:lnTo>
                  <a:pt x="184150" y="155575"/>
                </a:lnTo>
                <a:lnTo>
                  <a:pt x="184150" y="203200"/>
                </a:lnTo>
                <a:lnTo>
                  <a:pt x="228600" y="203200"/>
                </a:lnTo>
                <a:lnTo>
                  <a:pt x="228600" y="260350"/>
                </a:lnTo>
                <a:lnTo>
                  <a:pt x="276225" y="260350"/>
                </a:lnTo>
                <a:lnTo>
                  <a:pt x="276225" y="339725"/>
                </a:lnTo>
                <a:lnTo>
                  <a:pt x="330200" y="339725"/>
                </a:lnTo>
                <a:lnTo>
                  <a:pt x="330200" y="444500"/>
                </a:lnTo>
                <a:lnTo>
                  <a:pt x="387350" y="444500"/>
                </a:lnTo>
                <a:lnTo>
                  <a:pt x="387350" y="501650"/>
                </a:lnTo>
                <a:lnTo>
                  <a:pt x="434975" y="501650"/>
                </a:lnTo>
                <a:lnTo>
                  <a:pt x="434975" y="558800"/>
                </a:lnTo>
                <a:lnTo>
                  <a:pt x="482600" y="558800"/>
                </a:lnTo>
                <a:lnTo>
                  <a:pt x="482600" y="615950"/>
                </a:lnTo>
                <a:lnTo>
                  <a:pt x="549275" y="615950"/>
                </a:lnTo>
                <a:lnTo>
                  <a:pt x="549275" y="673100"/>
                </a:lnTo>
                <a:lnTo>
                  <a:pt x="600075" y="673100"/>
                </a:lnTo>
                <a:lnTo>
                  <a:pt x="600075" y="727075"/>
                </a:lnTo>
                <a:lnTo>
                  <a:pt x="676275" y="727075"/>
                </a:lnTo>
                <a:lnTo>
                  <a:pt x="676275" y="787400"/>
                </a:lnTo>
                <a:lnTo>
                  <a:pt x="746125" y="787400"/>
                </a:lnTo>
                <a:lnTo>
                  <a:pt x="746125" y="828675"/>
                </a:lnTo>
                <a:lnTo>
                  <a:pt x="828675" y="828675"/>
                </a:lnTo>
                <a:lnTo>
                  <a:pt x="828675" y="882650"/>
                </a:lnTo>
                <a:lnTo>
                  <a:pt x="901700" y="882650"/>
                </a:lnTo>
                <a:lnTo>
                  <a:pt x="901700" y="930275"/>
                </a:lnTo>
                <a:lnTo>
                  <a:pt x="977900" y="930275"/>
                </a:lnTo>
                <a:lnTo>
                  <a:pt x="1016000" y="930275"/>
                </a:lnTo>
                <a:lnTo>
                  <a:pt x="1016000" y="971550"/>
                </a:lnTo>
                <a:lnTo>
                  <a:pt x="1082675" y="971550"/>
                </a:lnTo>
                <a:lnTo>
                  <a:pt x="1082675" y="1003300"/>
                </a:lnTo>
                <a:lnTo>
                  <a:pt x="1168400" y="1003300"/>
                </a:lnTo>
                <a:lnTo>
                  <a:pt x="1168400" y="1031875"/>
                </a:lnTo>
                <a:lnTo>
                  <a:pt x="1266825" y="1031875"/>
                </a:lnTo>
                <a:lnTo>
                  <a:pt x="1266825" y="1063625"/>
                </a:lnTo>
                <a:lnTo>
                  <a:pt x="1403350" y="1063625"/>
                </a:lnTo>
                <a:lnTo>
                  <a:pt x="1403350" y="1095375"/>
                </a:lnTo>
                <a:lnTo>
                  <a:pt x="1562100" y="1095375"/>
                </a:lnTo>
                <a:lnTo>
                  <a:pt x="1562100" y="1123950"/>
                </a:lnTo>
                <a:lnTo>
                  <a:pt x="1698625" y="1123950"/>
                </a:lnTo>
                <a:lnTo>
                  <a:pt x="1698625" y="1162050"/>
                </a:lnTo>
                <a:lnTo>
                  <a:pt x="1870075" y="1162050"/>
                </a:lnTo>
                <a:lnTo>
                  <a:pt x="1870075" y="1190625"/>
                </a:lnTo>
                <a:lnTo>
                  <a:pt x="2155825" y="1190625"/>
                </a:lnTo>
                <a:lnTo>
                  <a:pt x="2155825" y="1222375"/>
                </a:lnTo>
                <a:lnTo>
                  <a:pt x="2397125" y="1222375"/>
                </a:lnTo>
                <a:lnTo>
                  <a:pt x="2397125" y="1257300"/>
                </a:lnTo>
                <a:lnTo>
                  <a:pt x="2663825" y="1257300"/>
                </a:lnTo>
                <a:lnTo>
                  <a:pt x="2663825" y="1295400"/>
                </a:lnTo>
                <a:lnTo>
                  <a:pt x="2892425" y="1295400"/>
                </a:lnTo>
                <a:lnTo>
                  <a:pt x="2908300" y="1311275"/>
                </a:lnTo>
                <a:lnTo>
                  <a:pt x="3006725" y="1311275"/>
                </a:lnTo>
                <a:lnTo>
                  <a:pt x="3006725" y="1349375"/>
                </a:lnTo>
                <a:lnTo>
                  <a:pt x="3530600" y="1349375"/>
                </a:lnTo>
                <a:lnTo>
                  <a:pt x="3530600" y="1381125"/>
                </a:lnTo>
                <a:lnTo>
                  <a:pt x="3632200" y="1381125"/>
                </a:lnTo>
                <a:lnTo>
                  <a:pt x="3632200" y="1412875"/>
                </a:lnTo>
                <a:lnTo>
                  <a:pt x="4019550" y="1412875"/>
                </a:lnTo>
                <a:lnTo>
                  <a:pt x="4019550" y="1447800"/>
                </a:lnTo>
                <a:lnTo>
                  <a:pt x="4156075" y="1447800"/>
                </a:lnTo>
              </a:path>
            </a:pathLst>
          </a:custGeom>
          <a:noFill/>
          <a:ln w="28575">
            <a:solidFill>
              <a:srgbClr val="015873"/>
            </a:solidFill>
            <a:miter lim="800000"/>
            <a:headEnd/>
            <a:tailEnd/>
          </a:ln>
        </p:spPr>
        <p:txBody>
          <a:bodyPr rtlCol="0" anchor="ctr"/>
          <a:lstStyle/>
          <a:p>
            <a:pPr algn="ctr"/>
            <a:endParaRPr lang="en-US"/>
          </a:p>
        </p:txBody>
      </p:sp>
    </p:spTree>
    <p:extLst>
      <p:ext uri="{BB962C8B-B14F-4D97-AF65-F5344CB8AC3E}">
        <p14:creationId xmlns:p14="http://schemas.microsoft.com/office/powerpoint/2010/main" val="286609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3B2D-C554-0801-7FC4-EA08DC8E44DD}"/>
              </a:ext>
            </a:extLst>
          </p:cNvPr>
          <p:cNvSpPr>
            <a:spLocks noGrp="1"/>
          </p:cNvSpPr>
          <p:nvPr>
            <p:ph type="title"/>
          </p:nvPr>
        </p:nvSpPr>
        <p:spPr/>
        <p:txBody>
          <a:bodyPr/>
          <a:lstStyle/>
          <a:p>
            <a:r>
              <a:rPr lang="en-US" dirty="0"/>
              <a:t>Neoadjuvant Cisplatin-Based Chemotherapy</a:t>
            </a:r>
          </a:p>
        </p:txBody>
      </p:sp>
      <p:graphicFrame>
        <p:nvGraphicFramePr>
          <p:cNvPr id="12" name="Content Placeholder 20">
            <a:extLst>
              <a:ext uri="{FF2B5EF4-FFF2-40B4-BE49-F238E27FC236}">
                <a16:creationId xmlns:a16="http://schemas.microsoft.com/office/drawing/2014/main" id="{CA8F0F86-D9CA-EDF7-1B93-2DDBB4B28469}"/>
              </a:ext>
            </a:extLst>
          </p:cNvPr>
          <p:cNvGraphicFramePr>
            <a:graphicFrameLocks noGrp="1"/>
          </p:cNvGraphicFramePr>
          <p:nvPr>
            <p:ph idx="1"/>
            <p:extLst>
              <p:ext uri="{D42A27DB-BD31-4B8C-83A1-F6EECF244321}">
                <p14:modId xmlns:p14="http://schemas.microsoft.com/office/powerpoint/2010/main" val="827333914"/>
              </p:ext>
            </p:extLst>
          </p:nvPr>
        </p:nvGraphicFramePr>
        <p:xfrm>
          <a:off x="475861" y="1470303"/>
          <a:ext cx="10877550" cy="46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15">
            <a:extLst>
              <a:ext uri="{FF2B5EF4-FFF2-40B4-BE49-F238E27FC236}">
                <a16:creationId xmlns:a16="http://schemas.microsoft.com/office/drawing/2014/main" id="{3112C7B8-94AC-D059-7515-863A3BFF27CB}"/>
              </a:ext>
            </a:extLst>
          </p:cNvPr>
          <p:cNvSpPr txBox="1">
            <a:spLocks noChangeArrowheads="1"/>
          </p:cNvSpPr>
          <p:nvPr/>
        </p:nvSpPr>
        <p:spPr bwMode="auto">
          <a:xfrm>
            <a:off x="412751" y="6204249"/>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Vale. Eur Urol. 2005;48:202. Galsky. Cancer. 2015;121:2586. Flaig. Clin Cancer Res. 2021;27:2435. </a:t>
            </a:r>
            <a:br>
              <a:rPr lang="en-US" altLang="en-US" sz="1200" b="0" spc="-10" dirty="0">
                <a:solidFill>
                  <a:schemeClr val="bg2"/>
                </a:solidFill>
                <a:latin typeface="Calibri" panose="020F0502020204030204" pitchFamily="34" charset="0"/>
                <a:cs typeface="+mn-cs"/>
              </a:rPr>
            </a:br>
            <a:r>
              <a:rPr lang="en-US" altLang="en-US" sz="1200" b="0" spc="-10" dirty="0">
                <a:solidFill>
                  <a:schemeClr val="bg2"/>
                </a:solidFill>
                <a:latin typeface="Calibri" panose="020F0502020204030204" pitchFamily="34" charset="0"/>
                <a:cs typeface="+mn-cs"/>
              </a:rPr>
              <a:t>Yin. Oncologist. 2016;21:708. Jiang. Nat Rev Urol. 2021;18:104.</a:t>
            </a:r>
          </a:p>
        </p:txBody>
      </p:sp>
    </p:spTree>
    <p:extLst>
      <p:ext uri="{BB962C8B-B14F-4D97-AF65-F5344CB8AC3E}">
        <p14:creationId xmlns:p14="http://schemas.microsoft.com/office/powerpoint/2010/main" val="63212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3B2D-C554-0801-7FC4-EA08DC8E44DD}"/>
              </a:ext>
            </a:extLst>
          </p:cNvPr>
          <p:cNvSpPr>
            <a:spLocks noGrp="1"/>
          </p:cNvSpPr>
          <p:nvPr>
            <p:ph type="title"/>
          </p:nvPr>
        </p:nvSpPr>
        <p:spPr/>
        <p:txBody>
          <a:bodyPr/>
          <a:lstStyle/>
          <a:p>
            <a:r>
              <a:rPr lang="en-US" dirty="0"/>
              <a:t>Adjuvant Therapy Ultimate Goal: Improve DFS, OS</a:t>
            </a:r>
          </a:p>
        </p:txBody>
      </p:sp>
      <p:sp>
        <p:nvSpPr>
          <p:cNvPr id="20" name="Content Placeholder 19">
            <a:extLst>
              <a:ext uri="{FF2B5EF4-FFF2-40B4-BE49-F238E27FC236}">
                <a16:creationId xmlns:a16="http://schemas.microsoft.com/office/drawing/2014/main" id="{8CE1751C-8E60-729C-C309-9EE6083A12C0}"/>
              </a:ext>
            </a:extLst>
          </p:cNvPr>
          <p:cNvSpPr>
            <a:spLocks noGrp="1"/>
          </p:cNvSpPr>
          <p:nvPr>
            <p:ph idx="1"/>
          </p:nvPr>
        </p:nvSpPr>
        <p:spPr>
          <a:xfrm>
            <a:off x="604676" y="1241775"/>
            <a:ext cx="10075516" cy="1116639"/>
          </a:xfrm>
          <a:ln>
            <a:noFill/>
          </a:ln>
        </p:spPr>
        <p:txBody>
          <a:bodyPr/>
          <a:lstStyle/>
          <a:p>
            <a:pPr>
              <a:spcBef>
                <a:spcPts val="0"/>
              </a:spcBef>
            </a:pPr>
            <a:r>
              <a:rPr lang="en-US" sz="2000" b="1" dirty="0"/>
              <a:t>EORTC 30994: </a:t>
            </a:r>
            <a:r>
              <a:rPr lang="en-US" sz="2000" dirty="0"/>
              <a:t>open-label, randomized phase III trial (N = 284)</a:t>
            </a:r>
          </a:p>
          <a:p>
            <a:pPr>
              <a:spcBef>
                <a:spcPts val="0"/>
              </a:spcBef>
            </a:pPr>
            <a:r>
              <a:rPr kumimoji="0" lang="en-US" sz="2000" i="0" u="none" strike="noStrike" kern="1200" cap="none" spc="0" normalizeH="0" baseline="0" noProof="0" dirty="0">
                <a:ln>
                  <a:noFill/>
                </a:ln>
                <a:effectLst/>
                <a:uLnTx/>
                <a:uFillTx/>
                <a:latin typeface="Calibri"/>
                <a:ea typeface="+mn-ea"/>
                <a:cs typeface="Arial" panose="020B0604020202020204" pitchFamily="34" charset="0"/>
              </a:rPr>
              <a:t>Immediate vs deferred chemotherapy (investigator’s choice M-VAC, dd-M-VAC, GC) </a:t>
            </a:r>
            <a:br>
              <a:rPr kumimoji="0" lang="en-US" sz="2000" i="0" u="none" strike="noStrike" kern="1200" cap="none" spc="0" normalizeH="0" baseline="0" noProof="0" dirty="0">
                <a:ln>
                  <a:noFill/>
                </a:ln>
                <a:effectLst/>
                <a:uLnTx/>
                <a:uFillTx/>
                <a:latin typeface="Calibri"/>
                <a:ea typeface="+mn-ea"/>
                <a:cs typeface="Arial" panose="020B0604020202020204" pitchFamily="34" charset="0"/>
              </a:rPr>
            </a:br>
            <a:r>
              <a:rPr kumimoji="0" lang="en-US" sz="2000" i="0" u="none" strike="noStrike" kern="1200" cap="none" spc="0" normalizeH="0" baseline="0" noProof="0" dirty="0">
                <a:ln>
                  <a:noFill/>
                </a:ln>
                <a:effectLst/>
                <a:uLnTx/>
                <a:uFillTx/>
                <a:latin typeface="Calibri"/>
                <a:ea typeface="+mn-ea"/>
                <a:cs typeface="Arial" panose="020B0604020202020204" pitchFamily="34" charset="0"/>
              </a:rPr>
              <a:t>after RC in patients with pT3–pT4 or N+ M0 bladder cancer</a:t>
            </a:r>
            <a:endParaRPr lang="en-US" sz="2000" dirty="0"/>
          </a:p>
        </p:txBody>
      </p:sp>
      <p:grpSp>
        <p:nvGrpSpPr>
          <p:cNvPr id="15" name="Group 14">
            <a:extLst>
              <a:ext uri="{FF2B5EF4-FFF2-40B4-BE49-F238E27FC236}">
                <a16:creationId xmlns:a16="http://schemas.microsoft.com/office/drawing/2014/main" id="{7692B387-3789-C4E8-386A-E0907CF50C09}"/>
              </a:ext>
            </a:extLst>
          </p:cNvPr>
          <p:cNvGrpSpPr/>
          <p:nvPr/>
        </p:nvGrpSpPr>
        <p:grpSpPr>
          <a:xfrm>
            <a:off x="617265" y="2366554"/>
            <a:ext cx="5576059" cy="3893328"/>
            <a:chOff x="205785" y="2366554"/>
            <a:chExt cx="5576059" cy="3893328"/>
          </a:xfrm>
        </p:grpSpPr>
        <p:sp>
          <p:nvSpPr>
            <p:cNvPr id="14" name="TextBox 13">
              <a:extLst>
                <a:ext uri="{FF2B5EF4-FFF2-40B4-BE49-F238E27FC236}">
                  <a16:creationId xmlns:a16="http://schemas.microsoft.com/office/drawing/2014/main" id="{D2AF1ED1-2858-CCD6-63D1-3A3B6975F25B}"/>
                </a:ext>
              </a:extLst>
            </p:cNvPr>
            <p:cNvSpPr txBox="1"/>
            <p:nvPr/>
          </p:nvSpPr>
          <p:spPr bwMode="auto">
            <a:xfrm>
              <a:off x="1710788" y="4852361"/>
              <a:ext cx="3473323" cy="30777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0.78 (adjusted 95% CI: 0.56-1.08;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.13)</a:t>
              </a:r>
            </a:p>
          </p:txBody>
        </p:sp>
        <p:sp>
          <p:nvSpPr>
            <p:cNvPr id="22" name="TextBox 21">
              <a:extLst>
                <a:ext uri="{FF2B5EF4-FFF2-40B4-BE49-F238E27FC236}">
                  <a16:creationId xmlns:a16="http://schemas.microsoft.com/office/drawing/2014/main" id="{198976F3-BC70-F300-7F7A-B0EF429C2B8B}"/>
                </a:ext>
              </a:extLst>
            </p:cNvPr>
            <p:cNvSpPr txBox="1"/>
            <p:nvPr/>
          </p:nvSpPr>
          <p:spPr>
            <a:xfrm>
              <a:off x="3252519" y="2921839"/>
              <a:ext cx="2529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Median 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Calibri"/>
                  <a:ea typeface="+mn-ea"/>
                  <a:cs typeface="Arial" panose="020B0604020202020204" pitchFamily="34" charset="0"/>
                </a:rPr>
                <a:t>Immediate: 6.74 yr (95% CI: 3.85-NR)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Calibri"/>
                  <a:ea typeface="+mn-ea"/>
                  <a:cs typeface="Arial" panose="020B0604020202020204" pitchFamily="34" charset="0"/>
                </a:rPr>
                <a:t>Deferred: 4.60 yr (95% CI: 2.15-6.25)</a:t>
              </a:r>
            </a:p>
          </p:txBody>
        </p:sp>
        <p:sp>
          <p:nvSpPr>
            <p:cNvPr id="28" name="TextBox 27">
              <a:extLst>
                <a:ext uri="{FF2B5EF4-FFF2-40B4-BE49-F238E27FC236}">
                  <a16:creationId xmlns:a16="http://schemas.microsoft.com/office/drawing/2014/main" id="{3077FBFF-AE78-14C8-967C-D982EA161457}"/>
                </a:ext>
              </a:extLst>
            </p:cNvPr>
            <p:cNvSpPr txBox="1"/>
            <p:nvPr/>
          </p:nvSpPr>
          <p:spPr bwMode="auto">
            <a:xfrm rot="16200000">
              <a:off x="627764" y="3674298"/>
              <a:ext cx="949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 </a:t>
              </a:r>
            </a:p>
          </p:txBody>
        </p:sp>
        <p:sp>
          <p:nvSpPr>
            <p:cNvPr id="7" name="TextBox 6">
              <a:extLst>
                <a:ext uri="{FF2B5EF4-FFF2-40B4-BE49-F238E27FC236}">
                  <a16:creationId xmlns:a16="http://schemas.microsoft.com/office/drawing/2014/main" id="{4B5FF78B-FCB0-3666-FF87-F16AAD2F59AA}"/>
                </a:ext>
              </a:extLst>
            </p:cNvPr>
            <p:cNvSpPr txBox="1"/>
            <p:nvPr/>
          </p:nvSpPr>
          <p:spPr bwMode="auto">
            <a:xfrm>
              <a:off x="3386849" y="5516067"/>
              <a:ext cx="391224" cy="276999"/>
            </a:xfrm>
            <a:prstGeom prst="rect">
              <a:avLst/>
            </a:prstGeom>
            <a:noFill/>
            <a:ln>
              <a:noFill/>
            </a:ln>
          </p:spPr>
          <p:txBody>
            <a:bodyPr wrap="square" lIns="0" tIns="0" rIns="0" bIns="0" rtlCol="0">
              <a:spAutoFit/>
            </a:bodyPr>
            <a:lstStyle/>
            <a:p>
              <a:pPr algn="ctr">
                <a:lnSpc>
                  <a:spcPct val="100000"/>
                </a:lnSpc>
                <a:spcBef>
                  <a:spcPct val="50000"/>
                </a:spcBef>
                <a:spcAft>
                  <a:spcPct val="0"/>
                </a:spcAft>
                <a:buClrTx/>
                <a:buFontTx/>
                <a:buNone/>
              </a:pPr>
              <a:r>
                <a:rPr lang="en-US" b="1" dirty="0" err="1">
                  <a:solidFill>
                    <a:schemeClr val="bg1"/>
                  </a:solidFill>
                  <a:latin typeface="Calibri" panose="020F0502020204030204" pitchFamily="34" charset="0"/>
                </a:rPr>
                <a:t>Yr</a:t>
              </a:r>
              <a:endParaRPr lang="en-US" b="1" dirty="0">
                <a:solidFill>
                  <a:schemeClr val="bg1"/>
                </a:solidFill>
                <a:latin typeface="Calibri" panose="020F0502020204030204" pitchFamily="34" charset="0"/>
              </a:endParaRPr>
            </a:p>
          </p:txBody>
        </p:sp>
        <p:grpSp>
          <p:nvGrpSpPr>
            <p:cNvPr id="18" name="Group 17">
              <a:extLst>
                <a:ext uri="{FF2B5EF4-FFF2-40B4-BE49-F238E27FC236}">
                  <a16:creationId xmlns:a16="http://schemas.microsoft.com/office/drawing/2014/main" id="{7620A71B-D737-1282-E710-B5A6EFE4C317}"/>
                </a:ext>
              </a:extLst>
            </p:cNvPr>
            <p:cNvGrpSpPr/>
            <p:nvPr/>
          </p:nvGrpSpPr>
          <p:grpSpPr>
            <a:xfrm>
              <a:off x="949725" y="2380722"/>
              <a:ext cx="679196" cy="3090672"/>
              <a:chOff x="652713" y="2367515"/>
              <a:chExt cx="679196" cy="2470186"/>
            </a:xfrm>
          </p:grpSpPr>
          <p:sp>
            <p:nvSpPr>
              <p:cNvPr id="19" name="TextBox 18">
                <a:extLst>
                  <a:ext uri="{FF2B5EF4-FFF2-40B4-BE49-F238E27FC236}">
                    <a16:creationId xmlns:a16="http://schemas.microsoft.com/office/drawing/2014/main" id="{410E4950-F0A7-F356-03EE-FF40E2DEBA5C}"/>
                  </a:ext>
                </a:extLst>
              </p:cNvPr>
              <p:cNvSpPr txBox="1"/>
              <p:nvPr/>
            </p:nvSpPr>
            <p:spPr bwMode="auto">
              <a:xfrm>
                <a:off x="961175" y="452992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 name="TextBox 20">
                <a:extLst>
                  <a:ext uri="{FF2B5EF4-FFF2-40B4-BE49-F238E27FC236}">
                    <a16:creationId xmlns:a16="http://schemas.microsoft.com/office/drawing/2014/main" id="{06A48A50-F5CC-053E-66B8-5642BD331634}"/>
                  </a:ext>
                </a:extLst>
              </p:cNvPr>
              <p:cNvSpPr txBox="1"/>
              <p:nvPr/>
            </p:nvSpPr>
            <p:spPr bwMode="auto">
              <a:xfrm>
                <a:off x="861407" y="4097443"/>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3" name="TextBox 22">
                <a:extLst>
                  <a:ext uri="{FF2B5EF4-FFF2-40B4-BE49-F238E27FC236}">
                    <a16:creationId xmlns:a16="http://schemas.microsoft.com/office/drawing/2014/main" id="{97DA81D2-8BA1-4439-0D93-43EF0C841366}"/>
                  </a:ext>
                </a:extLst>
              </p:cNvPr>
              <p:cNvSpPr txBox="1"/>
              <p:nvPr/>
            </p:nvSpPr>
            <p:spPr bwMode="auto">
              <a:xfrm>
                <a:off x="861407" y="366496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4" name="TextBox 23">
                <a:extLst>
                  <a:ext uri="{FF2B5EF4-FFF2-40B4-BE49-F238E27FC236}">
                    <a16:creationId xmlns:a16="http://schemas.microsoft.com/office/drawing/2014/main" id="{2D882BE7-9ED2-793F-F4D0-335171BDE678}"/>
                  </a:ext>
                </a:extLst>
              </p:cNvPr>
              <p:cNvSpPr txBox="1"/>
              <p:nvPr/>
            </p:nvSpPr>
            <p:spPr bwMode="auto">
              <a:xfrm>
                <a:off x="861407" y="323247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5" name="TextBox 24">
                <a:extLst>
                  <a:ext uri="{FF2B5EF4-FFF2-40B4-BE49-F238E27FC236}">
                    <a16:creationId xmlns:a16="http://schemas.microsoft.com/office/drawing/2014/main" id="{F1584D71-069D-9A3A-165F-3D491E11E5A3}"/>
                  </a:ext>
                </a:extLst>
              </p:cNvPr>
              <p:cNvSpPr txBox="1"/>
              <p:nvPr/>
            </p:nvSpPr>
            <p:spPr bwMode="auto">
              <a:xfrm>
                <a:off x="861407" y="279999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7" name="TextBox 26">
                <a:extLst>
                  <a:ext uri="{FF2B5EF4-FFF2-40B4-BE49-F238E27FC236}">
                    <a16:creationId xmlns:a16="http://schemas.microsoft.com/office/drawing/2014/main" id="{F442B61E-A9E3-3E30-242C-84D0504A3439}"/>
                  </a:ext>
                </a:extLst>
              </p:cNvPr>
              <p:cNvSpPr txBox="1"/>
              <p:nvPr/>
            </p:nvSpPr>
            <p:spPr bwMode="auto">
              <a:xfrm>
                <a:off x="652713" y="2367515"/>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29" name="Freeform 28">
              <a:extLst>
                <a:ext uri="{FF2B5EF4-FFF2-40B4-BE49-F238E27FC236}">
                  <a16:creationId xmlns:a16="http://schemas.microsoft.com/office/drawing/2014/main" id="{FF926183-6873-7595-A03F-56A259FC5D06}"/>
                </a:ext>
              </a:extLst>
            </p:cNvPr>
            <p:cNvSpPr/>
            <p:nvPr/>
          </p:nvSpPr>
          <p:spPr bwMode="auto">
            <a:xfrm>
              <a:off x="1636567" y="2510084"/>
              <a:ext cx="3973368" cy="2720546"/>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algn="ctr"/>
              <a:endParaRPr lang="en-US"/>
            </a:p>
          </p:txBody>
        </p:sp>
        <p:grpSp>
          <p:nvGrpSpPr>
            <p:cNvPr id="31" name="Group 30">
              <a:extLst>
                <a:ext uri="{FF2B5EF4-FFF2-40B4-BE49-F238E27FC236}">
                  <a16:creationId xmlns:a16="http://schemas.microsoft.com/office/drawing/2014/main" id="{E9E8019F-DB3E-3565-8DA1-A90ECDF8A4DE}"/>
                </a:ext>
              </a:extLst>
            </p:cNvPr>
            <p:cNvGrpSpPr/>
            <p:nvPr/>
          </p:nvGrpSpPr>
          <p:grpSpPr>
            <a:xfrm>
              <a:off x="1565448" y="2540199"/>
              <a:ext cx="85719" cy="2688336"/>
              <a:chOff x="2387110" y="2705197"/>
              <a:chExt cx="85719" cy="2600325"/>
            </a:xfrm>
            <a:noFill/>
          </p:grpSpPr>
          <p:cxnSp>
            <p:nvCxnSpPr>
              <p:cNvPr id="34" name="Straight Connector 33">
                <a:extLst>
                  <a:ext uri="{FF2B5EF4-FFF2-40B4-BE49-F238E27FC236}">
                    <a16:creationId xmlns:a16="http://schemas.microsoft.com/office/drawing/2014/main" id="{8FD5EA15-6095-0354-3A74-9561912B0C68}"/>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4F48E3AA-FDB4-285D-D6C2-643489E49850}"/>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A1E80CB-3845-A7C0-F1D2-2C69DC8B934E}"/>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4865C31-8D2B-8ADF-9A59-C0796FD02BC9}"/>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E9D1CA6-C745-7F86-B7B2-2E0256203393}"/>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42F813F-FC7C-6947-D44C-3846EC84BEA7}"/>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826498E8-C2EB-2A80-A933-C43CCC9CDAF5}"/>
                </a:ext>
              </a:extLst>
            </p:cNvPr>
            <p:cNvGrpSpPr/>
            <p:nvPr/>
          </p:nvGrpSpPr>
          <p:grpSpPr>
            <a:xfrm>
              <a:off x="1639337" y="5219802"/>
              <a:ext cx="3899571" cy="91441"/>
              <a:chOff x="1367364" y="5438814"/>
              <a:chExt cx="3899571" cy="91441"/>
            </a:xfrm>
          </p:grpSpPr>
          <p:cxnSp>
            <p:nvCxnSpPr>
              <p:cNvPr id="41" name="Straight Connector 40">
                <a:extLst>
                  <a:ext uri="{FF2B5EF4-FFF2-40B4-BE49-F238E27FC236}">
                    <a16:creationId xmlns:a16="http://schemas.microsoft.com/office/drawing/2014/main" id="{A10EF377-EBE6-6BF7-EDDD-731BB7215E31}"/>
                  </a:ext>
                </a:extLst>
              </p:cNvPr>
              <p:cNvCxnSpPr>
                <a:cxnSpLocks/>
              </p:cNvCxnSpPr>
              <p:nvPr/>
            </p:nvCxnSpPr>
            <p:spPr bwMode="auto">
              <a:xfrm rot="16200000">
                <a:off x="1321644"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D6DB600-B3F4-8A3D-BAE8-187F191D0C80}"/>
                  </a:ext>
                </a:extLst>
              </p:cNvPr>
              <p:cNvCxnSpPr>
                <a:cxnSpLocks/>
              </p:cNvCxnSpPr>
              <p:nvPr/>
            </p:nvCxnSpPr>
            <p:spPr bwMode="auto">
              <a:xfrm rot="16200000">
                <a:off x="1971573"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299A631-816B-4FC9-AD26-21872286547F}"/>
                  </a:ext>
                </a:extLst>
              </p:cNvPr>
              <p:cNvCxnSpPr>
                <a:cxnSpLocks/>
              </p:cNvCxnSpPr>
              <p:nvPr/>
            </p:nvCxnSpPr>
            <p:spPr bwMode="auto">
              <a:xfrm rot="16200000">
                <a:off x="2621502"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B090DDAB-6850-3C02-8E02-68E499F9D889}"/>
                  </a:ext>
                </a:extLst>
              </p:cNvPr>
              <p:cNvCxnSpPr>
                <a:cxnSpLocks/>
              </p:cNvCxnSpPr>
              <p:nvPr/>
            </p:nvCxnSpPr>
            <p:spPr bwMode="auto">
              <a:xfrm rot="16200000">
                <a:off x="3271431"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A1EE8A23-7EE0-5D8D-131F-3F1715105947}"/>
                  </a:ext>
                </a:extLst>
              </p:cNvPr>
              <p:cNvCxnSpPr>
                <a:cxnSpLocks/>
              </p:cNvCxnSpPr>
              <p:nvPr/>
            </p:nvCxnSpPr>
            <p:spPr bwMode="auto">
              <a:xfrm rot="16200000">
                <a:off x="3921360"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73B810C0-19FA-8EE7-81C0-D5B0E4CAB26F}"/>
                  </a:ext>
                </a:extLst>
              </p:cNvPr>
              <p:cNvCxnSpPr>
                <a:cxnSpLocks/>
              </p:cNvCxnSpPr>
              <p:nvPr/>
            </p:nvCxnSpPr>
            <p:spPr bwMode="auto">
              <a:xfrm rot="16200000">
                <a:off x="4571288"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8987145-902C-5EE7-8391-94F07812000E}"/>
                  </a:ext>
                </a:extLst>
              </p:cNvPr>
              <p:cNvCxnSpPr>
                <a:cxnSpLocks/>
              </p:cNvCxnSpPr>
              <p:nvPr/>
            </p:nvCxnSpPr>
            <p:spPr bwMode="auto">
              <a:xfrm rot="16200000">
                <a:off x="5221215" y="5484535"/>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73A5FA2E-068D-FC66-E1CD-282169D05E61}"/>
                </a:ext>
              </a:extLst>
            </p:cNvPr>
            <p:cNvGrpSpPr/>
            <p:nvPr/>
          </p:nvGrpSpPr>
          <p:grpSpPr>
            <a:xfrm>
              <a:off x="1496682" y="5259342"/>
              <a:ext cx="4238732" cy="307777"/>
              <a:chOff x="1224709" y="5347727"/>
              <a:chExt cx="4238732" cy="307777"/>
            </a:xfrm>
          </p:grpSpPr>
          <p:sp>
            <p:nvSpPr>
              <p:cNvPr id="57" name="TextBox 56">
                <a:extLst>
                  <a:ext uri="{FF2B5EF4-FFF2-40B4-BE49-F238E27FC236}">
                    <a16:creationId xmlns:a16="http://schemas.microsoft.com/office/drawing/2014/main" id="{46A81E00-4185-A97C-773D-3833A711C44A}"/>
                  </a:ext>
                </a:extLst>
              </p:cNvPr>
              <p:cNvSpPr txBox="1"/>
              <p:nvPr/>
            </p:nvSpPr>
            <p:spPr bwMode="auto">
              <a:xfrm>
                <a:off x="1224709" y="5347727"/>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8" name="TextBox 57">
                <a:extLst>
                  <a:ext uri="{FF2B5EF4-FFF2-40B4-BE49-F238E27FC236}">
                    <a16:creationId xmlns:a16="http://schemas.microsoft.com/office/drawing/2014/main" id="{57D5C239-49C3-45A2-4D74-8D4C1B539B58}"/>
                  </a:ext>
                </a:extLst>
              </p:cNvPr>
              <p:cNvSpPr txBox="1"/>
              <p:nvPr/>
            </p:nvSpPr>
            <p:spPr bwMode="auto">
              <a:xfrm>
                <a:off x="1873007"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59" name="TextBox 58">
                <a:extLst>
                  <a:ext uri="{FF2B5EF4-FFF2-40B4-BE49-F238E27FC236}">
                    <a16:creationId xmlns:a16="http://schemas.microsoft.com/office/drawing/2014/main" id="{86DDADED-C6D3-3420-84FD-140D09548F13}"/>
                  </a:ext>
                </a:extLst>
              </p:cNvPr>
              <p:cNvSpPr txBox="1"/>
              <p:nvPr/>
            </p:nvSpPr>
            <p:spPr bwMode="auto">
              <a:xfrm>
                <a:off x="2532172"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60" name="TextBox 59">
                <a:extLst>
                  <a:ext uri="{FF2B5EF4-FFF2-40B4-BE49-F238E27FC236}">
                    <a16:creationId xmlns:a16="http://schemas.microsoft.com/office/drawing/2014/main" id="{1E42BE83-27B7-3966-207A-D761C3BD669F}"/>
                  </a:ext>
                </a:extLst>
              </p:cNvPr>
              <p:cNvSpPr txBox="1"/>
              <p:nvPr/>
            </p:nvSpPr>
            <p:spPr bwMode="auto">
              <a:xfrm>
                <a:off x="3175153"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61" name="TextBox 60">
                <a:extLst>
                  <a:ext uri="{FF2B5EF4-FFF2-40B4-BE49-F238E27FC236}">
                    <a16:creationId xmlns:a16="http://schemas.microsoft.com/office/drawing/2014/main" id="{25F22269-5EB7-2A46-0A19-C30EF9E8DB1E}"/>
                  </a:ext>
                </a:extLst>
              </p:cNvPr>
              <p:cNvSpPr txBox="1"/>
              <p:nvPr/>
            </p:nvSpPr>
            <p:spPr bwMode="auto">
              <a:xfrm>
                <a:off x="4431614"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62" name="TextBox 61">
                <a:extLst>
                  <a:ext uri="{FF2B5EF4-FFF2-40B4-BE49-F238E27FC236}">
                    <a16:creationId xmlns:a16="http://schemas.microsoft.com/office/drawing/2014/main" id="{CE470E9C-77B3-FBFB-3DDE-ACCAFE64BD5F}"/>
                  </a:ext>
                </a:extLst>
              </p:cNvPr>
              <p:cNvSpPr txBox="1"/>
              <p:nvPr/>
            </p:nvSpPr>
            <p:spPr bwMode="auto">
              <a:xfrm>
                <a:off x="3834024"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64" name="TextBox 63">
                <a:extLst>
                  <a:ext uri="{FF2B5EF4-FFF2-40B4-BE49-F238E27FC236}">
                    <a16:creationId xmlns:a16="http://schemas.microsoft.com/office/drawing/2014/main" id="{18C22798-F75D-338B-4EDD-6482BF0C980E}"/>
                  </a:ext>
                </a:extLst>
              </p:cNvPr>
              <p:cNvSpPr txBox="1"/>
              <p:nvPr/>
            </p:nvSpPr>
            <p:spPr bwMode="auto">
              <a:xfrm>
                <a:off x="5096033"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grpSp>
        <p:grpSp>
          <p:nvGrpSpPr>
            <p:cNvPr id="66" name="Group 65">
              <a:extLst>
                <a:ext uri="{FF2B5EF4-FFF2-40B4-BE49-F238E27FC236}">
                  <a16:creationId xmlns:a16="http://schemas.microsoft.com/office/drawing/2014/main" id="{5883F82F-A859-764B-5E83-70C139BAF467}"/>
                </a:ext>
              </a:extLst>
            </p:cNvPr>
            <p:cNvGrpSpPr/>
            <p:nvPr/>
          </p:nvGrpSpPr>
          <p:grpSpPr>
            <a:xfrm>
              <a:off x="205785" y="5599165"/>
              <a:ext cx="1347221" cy="654919"/>
              <a:chOff x="25681" y="5228907"/>
              <a:chExt cx="1347221" cy="654919"/>
            </a:xfrm>
          </p:grpSpPr>
          <p:sp>
            <p:nvSpPr>
              <p:cNvPr id="74" name="TextBox 73">
                <a:extLst>
                  <a:ext uri="{FF2B5EF4-FFF2-40B4-BE49-F238E27FC236}">
                    <a16:creationId xmlns:a16="http://schemas.microsoft.com/office/drawing/2014/main" id="{C4303701-5FFC-FC14-1D84-3F35D54AE362}"/>
                  </a:ext>
                </a:extLst>
              </p:cNvPr>
              <p:cNvSpPr txBox="1"/>
              <p:nvPr/>
            </p:nvSpPr>
            <p:spPr bwMode="auto">
              <a:xfrm>
                <a:off x="25681" y="5228907"/>
                <a:ext cx="1347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75" name="TextBox 74">
                <a:extLst>
                  <a:ext uri="{FF2B5EF4-FFF2-40B4-BE49-F238E27FC236}">
                    <a16:creationId xmlns:a16="http://schemas.microsoft.com/office/drawing/2014/main" id="{5C76872C-D840-D3BB-482C-0C8F0A93DC4C}"/>
                  </a:ext>
                </a:extLst>
              </p:cNvPr>
              <p:cNvSpPr txBox="1"/>
              <p:nvPr/>
            </p:nvSpPr>
            <p:spPr bwMode="auto">
              <a:xfrm>
                <a:off x="238140" y="5422161"/>
                <a:ext cx="1130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Deferred</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Immediate</a:t>
                </a:r>
              </a:p>
            </p:txBody>
          </p:sp>
        </p:grpSp>
        <p:sp>
          <p:nvSpPr>
            <p:cNvPr id="67" name="TextBox 66">
              <a:extLst>
                <a:ext uri="{FF2B5EF4-FFF2-40B4-BE49-F238E27FC236}">
                  <a16:creationId xmlns:a16="http://schemas.microsoft.com/office/drawing/2014/main" id="{B3380A57-94BC-59DD-096F-15CF80B3F7A1}"/>
                </a:ext>
              </a:extLst>
            </p:cNvPr>
            <p:cNvSpPr txBox="1"/>
            <p:nvPr/>
          </p:nvSpPr>
          <p:spPr bwMode="auto">
            <a:xfrm>
              <a:off x="1436381" y="5798217"/>
              <a:ext cx="420307"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143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141</a:t>
              </a:r>
            </a:p>
          </p:txBody>
        </p:sp>
        <p:sp>
          <p:nvSpPr>
            <p:cNvPr id="68" name="TextBox 67">
              <a:extLst>
                <a:ext uri="{FF2B5EF4-FFF2-40B4-BE49-F238E27FC236}">
                  <a16:creationId xmlns:a16="http://schemas.microsoft.com/office/drawing/2014/main" id="{6FBF90B7-FE30-837E-0D6C-AAE7F39C57A8}"/>
                </a:ext>
              </a:extLst>
            </p:cNvPr>
            <p:cNvSpPr txBox="1"/>
            <p:nvPr/>
          </p:nvSpPr>
          <p:spPr bwMode="auto">
            <a:xfrm>
              <a:off x="2111043"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95</a:t>
              </a:r>
            </a:p>
          </p:txBody>
        </p:sp>
        <p:sp>
          <p:nvSpPr>
            <p:cNvPr id="69" name="TextBox 68">
              <a:extLst>
                <a:ext uri="{FF2B5EF4-FFF2-40B4-BE49-F238E27FC236}">
                  <a16:creationId xmlns:a16="http://schemas.microsoft.com/office/drawing/2014/main" id="{AF9F40B9-0466-93CD-D122-C202B90880EA}"/>
                </a:ext>
              </a:extLst>
            </p:cNvPr>
            <p:cNvSpPr txBox="1"/>
            <p:nvPr/>
          </p:nvSpPr>
          <p:spPr bwMode="auto">
            <a:xfrm>
              <a:off x="2770449"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70</a:t>
              </a:r>
            </a:p>
          </p:txBody>
        </p:sp>
        <p:sp>
          <p:nvSpPr>
            <p:cNvPr id="70" name="TextBox 69">
              <a:extLst>
                <a:ext uri="{FF2B5EF4-FFF2-40B4-BE49-F238E27FC236}">
                  <a16:creationId xmlns:a16="http://schemas.microsoft.com/office/drawing/2014/main" id="{0E825B21-9F23-E4BD-B1D4-F4FD2844EAE9}"/>
                </a:ext>
              </a:extLst>
            </p:cNvPr>
            <p:cNvSpPr txBox="1"/>
            <p:nvPr/>
          </p:nvSpPr>
          <p:spPr bwMode="auto">
            <a:xfrm>
              <a:off x="3415408"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44</a:t>
              </a:r>
            </a:p>
          </p:txBody>
        </p:sp>
        <p:sp>
          <p:nvSpPr>
            <p:cNvPr id="71" name="TextBox 70">
              <a:extLst>
                <a:ext uri="{FF2B5EF4-FFF2-40B4-BE49-F238E27FC236}">
                  <a16:creationId xmlns:a16="http://schemas.microsoft.com/office/drawing/2014/main" id="{213783F9-CEB4-B2F6-64CD-CC4786AF242C}"/>
                </a:ext>
              </a:extLst>
            </p:cNvPr>
            <p:cNvSpPr txBox="1"/>
            <p:nvPr/>
          </p:nvSpPr>
          <p:spPr bwMode="auto">
            <a:xfrm>
              <a:off x="4069774"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25</a:t>
              </a:r>
            </a:p>
          </p:txBody>
        </p:sp>
        <p:sp>
          <p:nvSpPr>
            <p:cNvPr id="72" name="TextBox 71">
              <a:extLst>
                <a:ext uri="{FF2B5EF4-FFF2-40B4-BE49-F238E27FC236}">
                  <a16:creationId xmlns:a16="http://schemas.microsoft.com/office/drawing/2014/main" id="{A49B1107-64D8-C8B9-1AF7-56527D1CC499}"/>
                </a:ext>
              </a:extLst>
            </p:cNvPr>
            <p:cNvSpPr txBox="1"/>
            <p:nvPr/>
          </p:nvSpPr>
          <p:spPr bwMode="auto">
            <a:xfrm>
              <a:off x="4775632" y="5798217"/>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a:t>
              </a:r>
            </a:p>
          </p:txBody>
        </p:sp>
        <p:grpSp>
          <p:nvGrpSpPr>
            <p:cNvPr id="78" name="Group 77">
              <a:extLst>
                <a:ext uri="{FF2B5EF4-FFF2-40B4-BE49-F238E27FC236}">
                  <a16:creationId xmlns:a16="http://schemas.microsoft.com/office/drawing/2014/main" id="{C2EF6C2E-12EA-5A4A-DF6F-81515246A5CF}"/>
                </a:ext>
              </a:extLst>
            </p:cNvPr>
            <p:cNvGrpSpPr/>
            <p:nvPr/>
          </p:nvGrpSpPr>
          <p:grpSpPr>
            <a:xfrm>
              <a:off x="3987663" y="2366554"/>
              <a:ext cx="1308461" cy="523220"/>
              <a:chOff x="2646315" y="2427506"/>
              <a:chExt cx="1308461" cy="523220"/>
            </a:xfrm>
            <a:noFill/>
          </p:grpSpPr>
          <p:sp>
            <p:nvSpPr>
              <p:cNvPr id="79" name="TextBox 78">
                <a:extLst>
                  <a:ext uri="{FF2B5EF4-FFF2-40B4-BE49-F238E27FC236}">
                    <a16:creationId xmlns:a16="http://schemas.microsoft.com/office/drawing/2014/main" id="{9D4CCA08-9A72-3FF4-CFA0-2B1783317877}"/>
                  </a:ext>
                </a:extLst>
              </p:cNvPr>
              <p:cNvSpPr txBox="1"/>
              <p:nvPr/>
            </p:nvSpPr>
            <p:spPr bwMode="auto">
              <a:xfrm>
                <a:off x="2980214" y="2427506"/>
                <a:ext cx="974562" cy="523220"/>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Deferred</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Immediate</a:t>
                </a:r>
              </a:p>
            </p:txBody>
          </p:sp>
          <p:grpSp>
            <p:nvGrpSpPr>
              <p:cNvPr id="80" name="Group 79">
                <a:extLst>
                  <a:ext uri="{FF2B5EF4-FFF2-40B4-BE49-F238E27FC236}">
                    <a16:creationId xmlns:a16="http://schemas.microsoft.com/office/drawing/2014/main" id="{4DB09339-AF25-B0F1-C5C6-20CADB98F902}"/>
                  </a:ext>
                </a:extLst>
              </p:cNvPr>
              <p:cNvGrpSpPr/>
              <p:nvPr/>
            </p:nvGrpSpPr>
            <p:grpSpPr>
              <a:xfrm>
                <a:off x="2646315" y="2578224"/>
                <a:ext cx="365760" cy="206710"/>
                <a:chOff x="4219559" y="3275637"/>
                <a:chExt cx="365760" cy="206710"/>
              </a:xfrm>
              <a:grpFill/>
            </p:grpSpPr>
            <p:cxnSp>
              <p:nvCxnSpPr>
                <p:cNvPr id="81" name="Straight Connector 80">
                  <a:extLst>
                    <a:ext uri="{FF2B5EF4-FFF2-40B4-BE49-F238E27FC236}">
                      <a16:creationId xmlns:a16="http://schemas.microsoft.com/office/drawing/2014/main" id="{AF422A24-369B-6DB3-D6BA-8564A03B2EEC}"/>
                    </a:ext>
                  </a:extLst>
                </p:cNvPr>
                <p:cNvCxnSpPr/>
                <p:nvPr/>
              </p:nvCxnSpPr>
              <p:spPr bwMode="auto">
                <a:xfrm>
                  <a:off x="4219559" y="3275637"/>
                  <a:ext cx="365760" cy="0"/>
                </a:xfrm>
                <a:prstGeom prst="line">
                  <a:avLst/>
                </a:prstGeom>
                <a:grp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1AD66D9A-5118-2CE3-4E01-58A224A3291D}"/>
                    </a:ext>
                  </a:extLst>
                </p:cNvPr>
                <p:cNvCxnSpPr/>
                <p:nvPr/>
              </p:nvCxnSpPr>
              <p:spPr bwMode="auto">
                <a:xfrm>
                  <a:off x="4219559" y="3482347"/>
                  <a:ext cx="365760" cy="0"/>
                </a:xfrm>
                <a:prstGeom prst="line">
                  <a:avLst/>
                </a:prstGeom>
                <a:grpFill/>
                <a:ln w="28575" cap="flat" cmpd="sng" algn="ctr">
                  <a:solidFill>
                    <a:schemeClr val="accent1"/>
                  </a:solidFill>
                  <a:prstDash val="solid"/>
                  <a:round/>
                  <a:headEnd type="none" w="med" len="med"/>
                  <a:tailEnd type="none" w="med" len="med"/>
                </a:ln>
                <a:effectLst/>
              </p:spPr>
            </p:cxnSp>
          </p:grpSp>
        </p:grpSp>
        <p:sp>
          <p:nvSpPr>
            <p:cNvPr id="3" name="Freeform 2">
              <a:extLst>
                <a:ext uri="{FF2B5EF4-FFF2-40B4-BE49-F238E27FC236}">
                  <a16:creationId xmlns:a16="http://schemas.microsoft.com/office/drawing/2014/main" id="{CFE25133-9AD8-5F60-6508-061F35B44D29}"/>
                </a:ext>
              </a:extLst>
            </p:cNvPr>
            <p:cNvSpPr/>
            <p:nvPr/>
          </p:nvSpPr>
          <p:spPr bwMode="auto">
            <a:xfrm>
              <a:off x="1651958" y="2540479"/>
              <a:ext cx="3347050" cy="1526876"/>
            </a:xfrm>
            <a:custGeom>
              <a:avLst/>
              <a:gdLst>
                <a:gd name="connsiteX0" fmla="*/ 0 w 3347050"/>
                <a:gd name="connsiteY0" fmla="*/ 0 h 1526876"/>
                <a:gd name="connsiteX1" fmla="*/ 129397 w 3347050"/>
                <a:gd name="connsiteY1" fmla="*/ 0 h 1526876"/>
                <a:gd name="connsiteX2" fmla="*/ 129397 w 3347050"/>
                <a:gd name="connsiteY2" fmla="*/ 47446 h 1526876"/>
                <a:gd name="connsiteX3" fmla="*/ 181155 w 3347050"/>
                <a:gd name="connsiteY3" fmla="*/ 47446 h 1526876"/>
                <a:gd name="connsiteX4" fmla="*/ 181155 w 3347050"/>
                <a:gd name="connsiteY4" fmla="*/ 99204 h 1526876"/>
                <a:gd name="connsiteX5" fmla="*/ 228600 w 3347050"/>
                <a:gd name="connsiteY5" fmla="*/ 99204 h 1526876"/>
                <a:gd name="connsiteX6" fmla="*/ 228600 w 3347050"/>
                <a:gd name="connsiteY6" fmla="*/ 232913 h 1526876"/>
                <a:gd name="connsiteX7" fmla="*/ 280359 w 3347050"/>
                <a:gd name="connsiteY7" fmla="*/ 232913 h 1526876"/>
                <a:gd name="connsiteX8" fmla="*/ 280359 w 3347050"/>
                <a:gd name="connsiteY8" fmla="*/ 271732 h 1526876"/>
                <a:gd name="connsiteX9" fmla="*/ 336431 w 3347050"/>
                <a:gd name="connsiteY9" fmla="*/ 271732 h 1526876"/>
                <a:gd name="connsiteX10" fmla="*/ 336431 w 3347050"/>
                <a:gd name="connsiteY10" fmla="*/ 357996 h 1526876"/>
                <a:gd name="connsiteX11" fmla="*/ 370936 w 3347050"/>
                <a:gd name="connsiteY11" fmla="*/ 357996 h 1526876"/>
                <a:gd name="connsiteX12" fmla="*/ 370936 w 3347050"/>
                <a:gd name="connsiteY12" fmla="*/ 418381 h 1526876"/>
                <a:gd name="connsiteX13" fmla="*/ 418382 w 3347050"/>
                <a:gd name="connsiteY13" fmla="*/ 418381 h 1526876"/>
                <a:gd name="connsiteX14" fmla="*/ 418382 w 3347050"/>
                <a:gd name="connsiteY14" fmla="*/ 457200 h 1526876"/>
                <a:gd name="connsiteX15" fmla="*/ 465827 w 3347050"/>
                <a:gd name="connsiteY15" fmla="*/ 457200 h 1526876"/>
                <a:gd name="connsiteX16" fmla="*/ 465827 w 3347050"/>
                <a:gd name="connsiteY16" fmla="*/ 521898 h 1526876"/>
                <a:gd name="connsiteX17" fmla="*/ 513272 w 3347050"/>
                <a:gd name="connsiteY17" fmla="*/ 521898 h 1526876"/>
                <a:gd name="connsiteX18" fmla="*/ 513272 w 3347050"/>
                <a:gd name="connsiteY18" fmla="*/ 582283 h 1526876"/>
                <a:gd name="connsiteX19" fmla="*/ 569344 w 3347050"/>
                <a:gd name="connsiteY19" fmla="*/ 582283 h 1526876"/>
                <a:gd name="connsiteX20" fmla="*/ 569344 w 3347050"/>
                <a:gd name="connsiteY20" fmla="*/ 625415 h 1526876"/>
                <a:gd name="connsiteX21" fmla="*/ 625416 w 3347050"/>
                <a:gd name="connsiteY21" fmla="*/ 625415 h 1526876"/>
                <a:gd name="connsiteX22" fmla="*/ 625416 w 3347050"/>
                <a:gd name="connsiteY22" fmla="*/ 672861 h 1526876"/>
                <a:gd name="connsiteX23" fmla="*/ 685800 w 3347050"/>
                <a:gd name="connsiteY23" fmla="*/ 672861 h 1526876"/>
                <a:gd name="connsiteX24" fmla="*/ 685800 w 3347050"/>
                <a:gd name="connsiteY24" fmla="*/ 793630 h 1526876"/>
                <a:gd name="connsiteX25" fmla="*/ 728933 w 3347050"/>
                <a:gd name="connsiteY25" fmla="*/ 793630 h 1526876"/>
                <a:gd name="connsiteX26" fmla="*/ 728933 w 3347050"/>
                <a:gd name="connsiteY26" fmla="*/ 862642 h 1526876"/>
                <a:gd name="connsiteX27" fmla="*/ 797944 w 3347050"/>
                <a:gd name="connsiteY27" fmla="*/ 862642 h 1526876"/>
                <a:gd name="connsiteX28" fmla="*/ 797944 w 3347050"/>
                <a:gd name="connsiteY28" fmla="*/ 910087 h 1526876"/>
                <a:gd name="connsiteX29" fmla="*/ 797944 w 3347050"/>
                <a:gd name="connsiteY29" fmla="*/ 910087 h 1526876"/>
                <a:gd name="connsiteX30" fmla="*/ 845389 w 3347050"/>
                <a:gd name="connsiteY30" fmla="*/ 910087 h 1526876"/>
                <a:gd name="connsiteX31" fmla="*/ 845389 w 3347050"/>
                <a:gd name="connsiteY31" fmla="*/ 957532 h 1526876"/>
                <a:gd name="connsiteX32" fmla="*/ 961846 w 3347050"/>
                <a:gd name="connsiteY32" fmla="*/ 957532 h 1526876"/>
                <a:gd name="connsiteX33" fmla="*/ 961846 w 3347050"/>
                <a:gd name="connsiteY33" fmla="*/ 1035170 h 1526876"/>
                <a:gd name="connsiteX34" fmla="*/ 1022231 w 3347050"/>
                <a:gd name="connsiteY34" fmla="*/ 1035170 h 1526876"/>
                <a:gd name="connsiteX35" fmla="*/ 1022231 w 3347050"/>
                <a:gd name="connsiteY35" fmla="*/ 1035170 h 1526876"/>
                <a:gd name="connsiteX36" fmla="*/ 1022231 w 3347050"/>
                <a:gd name="connsiteY36" fmla="*/ 1073989 h 1526876"/>
                <a:gd name="connsiteX37" fmla="*/ 1216325 w 3347050"/>
                <a:gd name="connsiteY37" fmla="*/ 1073989 h 1526876"/>
                <a:gd name="connsiteX38" fmla="*/ 1216325 w 3347050"/>
                <a:gd name="connsiteY38" fmla="*/ 1108495 h 1526876"/>
                <a:gd name="connsiteX39" fmla="*/ 1285336 w 3347050"/>
                <a:gd name="connsiteY39" fmla="*/ 1108495 h 1526876"/>
                <a:gd name="connsiteX40" fmla="*/ 1285336 w 3347050"/>
                <a:gd name="connsiteY40" fmla="*/ 1147313 h 1526876"/>
                <a:gd name="connsiteX41" fmla="*/ 1337095 w 3347050"/>
                <a:gd name="connsiteY41" fmla="*/ 1147313 h 1526876"/>
                <a:gd name="connsiteX42" fmla="*/ 1337095 w 3347050"/>
                <a:gd name="connsiteY42" fmla="*/ 1181819 h 1526876"/>
                <a:gd name="connsiteX43" fmla="*/ 1522563 w 3347050"/>
                <a:gd name="connsiteY43" fmla="*/ 1181819 h 1526876"/>
                <a:gd name="connsiteX44" fmla="*/ 1522563 w 3347050"/>
                <a:gd name="connsiteY44" fmla="*/ 1224951 h 1526876"/>
                <a:gd name="connsiteX45" fmla="*/ 1600200 w 3347050"/>
                <a:gd name="connsiteY45" fmla="*/ 1224951 h 1526876"/>
                <a:gd name="connsiteX46" fmla="*/ 1690778 w 3347050"/>
                <a:gd name="connsiteY46" fmla="*/ 1224951 h 1526876"/>
                <a:gd name="connsiteX47" fmla="*/ 1690778 w 3347050"/>
                <a:gd name="connsiteY47" fmla="*/ 1276710 h 1526876"/>
                <a:gd name="connsiteX48" fmla="*/ 1690778 w 3347050"/>
                <a:gd name="connsiteY48" fmla="*/ 1276710 h 1526876"/>
                <a:gd name="connsiteX49" fmla="*/ 1738223 w 3347050"/>
                <a:gd name="connsiteY49" fmla="*/ 1276710 h 1526876"/>
                <a:gd name="connsiteX50" fmla="*/ 1738223 w 3347050"/>
                <a:gd name="connsiteY50" fmla="*/ 1276710 h 1526876"/>
                <a:gd name="connsiteX51" fmla="*/ 1738223 w 3347050"/>
                <a:gd name="connsiteY51" fmla="*/ 1315529 h 1526876"/>
                <a:gd name="connsiteX52" fmla="*/ 2178170 w 3347050"/>
                <a:gd name="connsiteY52" fmla="*/ 1315529 h 1526876"/>
                <a:gd name="connsiteX53" fmla="*/ 2178170 w 3347050"/>
                <a:gd name="connsiteY53" fmla="*/ 1367287 h 1526876"/>
                <a:gd name="connsiteX54" fmla="*/ 2342072 w 3347050"/>
                <a:gd name="connsiteY54" fmla="*/ 1367287 h 1526876"/>
                <a:gd name="connsiteX55" fmla="*/ 2342072 w 3347050"/>
                <a:gd name="connsiteY55" fmla="*/ 1419046 h 1526876"/>
                <a:gd name="connsiteX56" fmla="*/ 2510287 w 3347050"/>
                <a:gd name="connsiteY56" fmla="*/ 1419046 h 1526876"/>
                <a:gd name="connsiteX57" fmla="*/ 2510287 w 3347050"/>
                <a:gd name="connsiteY57" fmla="*/ 1466491 h 1526876"/>
                <a:gd name="connsiteX58" fmla="*/ 2747514 w 3347050"/>
                <a:gd name="connsiteY58" fmla="*/ 1466491 h 1526876"/>
                <a:gd name="connsiteX59" fmla="*/ 2747514 w 3347050"/>
                <a:gd name="connsiteY59" fmla="*/ 1526876 h 1526876"/>
                <a:gd name="connsiteX60" fmla="*/ 3347050 w 3347050"/>
                <a:gd name="connsiteY60" fmla="*/ 1526876 h 152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47050" h="1526876">
                  <a:moveTo>
                    <a:pt x="0" y="0"/>
                  </a:moveTo>
                  <a:lnTo>
                    <a:pt x="129397" y="0"/>
                  </a:lnTo>
                  <a:lnTo>
                    <a:pt x="129397" y="47446"/>
                  </a:lnTo>
                  <a:lnTo>
                    <a:pt x="181155" y="47446"/>
                  </a:lnTo>
                  <a:lnTo>
                    <a:pt x="181155" y="99204"/>
                  </a:lnTo>
                  <a:lnTo>
                    <a:pt x="228600" y="99204"/>
                  </a:lnTo>
                  <a:lnTo>
                    <a:pt x="228600" y="232913"/>
                  </a:lnTo>
                  <a:lnTo>
                    <a:pt x="280359" y="232913"/>
                  </a:lnTo>
                  <a:lnTo>
                    <a:pt x="280359" y="271732"/>
                  </a:lnTo>
                  <a:lnTo>
                    <a:pt x="336431" y="271732"/>
                  </a:lnTo>
                  <a:lnTo>
                    <a:pt x="336431" y="357996"/>
                  </a:lnTo>
                  <a:lnTo>
                    <a:pt x="370936" y="357996"/>
                  </a:lnTo>
                  <a:lnTo>
                    <a:pt x="370936" y="418381"/>
                  </a:lnTo>
                  <a:lnTo>
                    <a:pt x="418382" y="418381"/>
                  </a:lnTo>
                  <a:lnTo>
                    <a:pt x="418382" y="457200"/>
                  </a:lnTo>
                  <a:lnTo>
                    <a:pt x="465827" y="457200"/>
                  </a:lnTo>
                  <a:lnTo>
                    <a:pt x="465827" y="521898"/>
                  </a:lnTo>
                  <a:lnTo>
                    <a:pt x="513272" y="521898"/>
                  </a:lnTo>
                  <a:lnTo>
                    <a:pt x="513272" y="582283"/>
                  </a:lnTo>
                  <a:lnTo>
                    <a:pt x="569344" y="582283"/>
                  </a:lnTo>
                  <a:lnTo>
                    <a:pt x="569344" y="625415"/>
                  </a:lnTo>
                  <a:lnTo>
                    <a:pt x="625416" y="625415"/>
                  </a:lnTo>
                  <a:lnTo>
                    <a:pt x="625416" y="672861"/>
                  </a:lnTo>
                  <a:lnTo>
                    <a:pt x="685800" y="672861"/>
                  </a:lnTo>
                  <a:lnTo>
                    <a:pt x="685800" y="793630"/>
                  </a:lnTo>
                  <a:lnTo>
                    <a:pt x="728933" y="793630"/>
                  </a:lnTo>
                  <a:lnTo>
                    <a:pt x="728933" y="862642"/>
                  </a:lnTo>
                  <a:lnTo>
                    <a:pt x="797944" y="862642"/>
                  </a:lnTo>
                  <a:lnTo>
                    <a:pt x="797944" y="910087"/>
                  </a:lnTo>
                  <a:lnTo>
                    <a:pt x="797944" y="910087"/>
                  </a:lnTo>
                  <a:lnTo>
                    <a:pt x="845389" y="910087"/>
                  </a:lnTo>
                  <a:lnTo>
                    <a:pt x="845389" y="957532"/>
                  </a:lnTo>
                  <a:lnTo>
                    <a:pt x="961846" y="957532"/>
                  </a:lnTo>
                  <a:lnTo>
                    <a:pt x="961846" y="1035170"/>
                  </a:lnTo>
                  <a:lnTo>
                    <a:pt x="1022231" y="1035170"/>
                  </a:lnTo>
                  <a:lnTo>
                    <a:pt x="1022231" y="1035170"/>
                  </a:lnTo>
                  <a:lnTo>
                    <a:pt x="1022231" y="1073989"/>
                  </a:lnTo>
                  <a:lnTo>
                    <a:pt x="1216325" y="1073989"/>
                  </a:lnTo>
                  <a:lnTo>
                    <a:pt x="1216325" y="1108495"/>
                  </a:lnTo>
                  <a:lnTo>
                    <a:pt x="1285336" y="1108495"/>
                  </a:lnTo>
                  <a:lnTo>
                    <a:pt x="1285336" y="1147313"/>
                  </a:lnTo>
                  <a:lnTo>
                    <a:pt x="1337095" y="1147313"/>
                  </a:lnTo>
                  <a:lnTo>
                    <a:pt x="1337095" y="1181819"/>
                  </a:lnTo>
                  <a:lnTo>
                    <a:pt x="1522563" y="1181819"/>
                  </a:lnTo>
                  <a:lnTo>
                    <a:pt x="1522563" y="1224951"/>
                  </a:lnTo>
                  <a:lnTo>
                    <a:pt x="1600200" y="1224951"/>
                  </a:lnTo>
                  <a:lnTo>
                    <a:pt x="1690778" y="1224951"/>
                  </a:lnTo>
                  <a:lnTo>
                    <a:pt x="1690778" y="1276710"/>
                  </a:lnTo>
                  <a:lnTo>
                    <a:pt x="1690778" y="1276710"/>
                  </a:lnTo>
                  <a:lnTo>
                    <a:pt x="1738223" y="1276710"/>
                  </a:lnTo>
                  <a:lnTo>
                    <a:pt x="1738223" y="1276710"/>
                  </a:lnTo>
                  <a:lnTo>
                    <a:pt x="1738223" y="1315529"/>
                  </a:lnTo>
                  <a:lnTo>
                    <a:pt x="2178170" y="1315529"/>
                  </a:lnTo>
                  <a:lnTo>
                    <a:pt x="2178170" y="1367287"/>
                  </a:lnTo>
                  <a:lnTo>
                    <a:pt x="2342072" y="1367287"/>
                  </a:lnTo>
                  <a:lnTo>
                    <a:pt x="2342072" y="1419046"/>
                  </a:lnTo>
                  <a:lnTo>
                    <a:pt x="2510287" y="1419046"/>
                  </a:lnTo>
                  <a:lnTo>
                    <a:pt x="2510287" y="1466491"/>
                  </a:lnTo>
                  <a:lnTo>
                    <a:pt x="2747514" y="1466491"/>
                  </a:lnTo>
                  <a:lnTo>
                    <a:pt x="2747514" y="1526876"/>
                  </a:lnTo>
                  <a:lnTo>
                    <a:pt x="3347050" y="1526876"/>
                  </a:lnTo>
                </a:path>
              </a:pathLst>
            </a:custGeom>
            <a:noFill/>
            <a:ln w="28575">
              <a:solidFill>
                <a:srgbClr val="015873"/>
              </a:solidFill>
              <a:miter lim="800000"/>
              <a:headEnd/>
              <a:tailEnd/>
            </a:ln>
          </p:spPr>
          <p:txBody>
            <a:bodyPr rtlCol="0" anchor="ctr"/>
            <a:lstStyle/>
            <a:p>
              <a:pPr algn="ctr"/>
              <a:endParaRPr lang="en-US"/>
            </a:p>
          </p:txBody>
        </p:sp>
        <p:sp>
          <p:nvSpPr>
            <p:cNvPr id="5" name="Freeform 4">
              <a:extLst>
                <a:ext uri="{FF2B5EF4-FFF2-40B4-BE49-F238E27FC236}">
                  <a16:creationId xmlns:a16="http://schemas.microsoft.com/office/drawing/2014/main" id="{3B38A244-4940-D004-C0C3-1B52C92735B4}"/>
                </a:ext>
              </a:extLst>
            </p:cNvPr>
            <p:cNvSpPr/>
            <p:nvPr/>
          </p:nvSpPr>
          <p:spPr bwMode="auto">
            <a:xfrm>
              <a:off x="1647825" y="2533650"/>
              <a:ext cx="3413125" cy="1714500"/>
            </a:xfrm>
            <a:custGeom>
              <a:avLst/>
              <a:gdLst>
                <a:gd name="connsiteX0" fmla="*/ 0 w 3413125"/>
                <a:gd name="connsiteY0" fmla="*/ 0 h 1714500"/>
                <a:gd name="connsiteX1" fmla="*/ 44450 w 3413125"/>
                <a:gd name="connsiteY1" fmla="*/ 0 h 1714500"/>
                <a:gd name="connsiteX2" fmla="*/ 44450 w 3413125"/>
                <a:gd name="connsiteY2" fmla="*/ 79375 h 1714500"/>
                <a:gd name="connsiteX3" fmla="*/ 136525 w 3413125"/>
                <a:gd name="connsiteY3" fmla="*/ 79375 h 1714500"/>
                <a:gd name="connsiteX4" fmla="*/ 136525 w 3413125"/>
                <a:gd name="connsiteY4" fmla="*/ 133350 h 1714500"/>
                <a:gd name="connsiteX5" fmla="*/ 168275 w 3413125"/>
                <a:gd name="connsiteY5" fmla="*/ 133350 h 1714500"/>
                <a:gd name="connsiteX6" fmla="*/ 168275 w 3413125"/>
                <a:gd name="connsiteY6" fmla="*/ 215900 h 1714500"/>
                <a:gd name="connsiteX7" fmla="*/ 200025 w 3413125"/>
                <a:gd name="connsiteY7" fmla="*/ 215900 h 1714500"/>
                <a:gd name="connsiteX8" fmla="*/ 200025 w 3413125"/>
                <a:gd name="connsiteY8" fmla="*/ 301625 h 1714500"/>
                <a:gd name="connsiteX9" fmla="*/ 238125 w 3413125"/>
                <a:gd name="connsiteY9" fmla="*/ 301625 h 1714500"/>
                <a:gd name="connsiteX10" fmla="*/ 238125 w 3413125"/>
                <a:gd name="connsiteY10" fmla="*/ 387350 h 1714500"/>
                <a:gd name="connsiteX11" fmla="*/ 269875 w 3413125"/>
                <a:gd name="connsiteY11" fmla="*/ 387350 h 1714500"/>
                <a:gd name="connsiteX12" fmla="*/ 269875 w 3413125"/>
                <a:gd name="connsiteY12" fmla="*/ 466725 h 1714500"/>
                <a:gd name="connsiteX13" fmla="*/ 320675 w 3413125"/>
                <a:gd name="connsiteY13" fmla="*/ 466725 h 1714500"/>
                <a:gd name="connsiteX14" fmla="*/ 320675 w 3413125"/>
                <a:gd name="connsiteY14" fmla="*/ 501650 h 1714500"/>
                <a:gd name="connsiteX15" fmla="*/ 355600 w 3413125"/>
                <a:gd name="connsiteY15" fmla="*/ 501650 h 1714500"/>
                <a:gd name="connsiteX16" fmla="*/ 355600 w 3413125"/>
                <a:gd name="connsiteY16" fmla="*/ 565150 h 1714500"/>
                <a:gd name="connsiteX17" fmla="*/ 390525 w 3413125"/>
                <a:gd name="connsiteY17" fmla="*/ 565150 h 1714500"/>
                <a:gd name="connsiteX18" fmla="*/ 390525 w 3413125"/>
                <a:gd name="connsiteY18" fmla="*/ 619125 h 1714500"/>
                <a:gd name="connsiteX19" fmla="*/ 390525 w 3413125"/>
                <a:gd name="connsiteY19" fmla="*/ 619125 h 1714500"/>
                <a:gd name="connsiteX20" fmla="*/ 422275 w 3413125"/>
                <a:gd name="connsiteY20" fmla="*/ 619125 h 1714500"/>
                <a:gd name="connsiteX21" fmla="*/ 422275 w 3413125"/>
                <a:gd name="connsiteY21" fmla="*/ 666750 h 1714500"/>
                <a:gd name="connsiteX22" fmla="*/ 463550 w 3413125"/>
                <a:gd name="connsiteY22" fmla="*/ 666750 h 1714500"/>
                <a:gd name="connsiteX23" fmla="*/ 463550 w 3413125"/>
                <a:gd name="connsiteY23" fmla="*/ 793750 h 1714500"/>
                <a:gd name="connsiteX24" fmla="*/ 508000 w 3413125"/>
                <a:gd name="connsiteY24" fmla="*/ 793750 h 1714500"/>
                <a:gd name="connsiteX25" fmla="*/ 508000 w 3413125"/>
                <a:gd name="connsiteY25" fmla="*/ 857250 h 1714500"/>
                <a:gd name="connsiteX26" fmla="*/ 552450 w 3413125"/>
                <a:gd name="connsiteY26" fmla="*/ 857250 h 1714500"/>
                <a:gd name="connsiteX27" fmla="*/ 552450 w 3413125"/>
                <a:gd name="connsiteY27" fmla="*/ 936625 h 1714500"/>
                <a:gd name="connsiteX28" fmla="*/ 584200 w 3413125"/>
                <a:gd name="connsiteY28" fmla="*/ 936625 h 1714500"/>
                <a:gd name="connsiteX29" fmla="*/ 584200 w 3413125"/>
                <a:gd name="connsiteY29" fmla="*/ 1047750 h 1714500"/>
                <a:gd name="connsiteX30" fmla="*/ 682625 w 3413125"/>
                <a:gd name="connsiteY30" fmla="*/ 1047750 h 1714500"/>
                <a:gd name="connsiteX31" fmla="*/ 682625 w 3413125"/>
                <a:gd name="connsiteY31" fmla="*/ 1123950 h 1714500"/>
                <a:gd name="connsiteX32" fmla="*/ 869950 w 3413125"/>
                <a:gd name="connsiteY32" fmla="*/ 1123950 h 1714500"/>
                <a:gd name="connsiteX33" fmla="*/ 869950 w 3413125"/>
                <a:gd name="connsiteY33" fmla="*/ 1165225 h 1714500"/>
                <a:gd name="connsiteX34" fmla="*/ 930275 w 3413125"/>
                <a:gd name="connsiteY34" fmla="*/ 1165225 h 1714500"/>
                <a:gd name="connsiteX35" fmla="*/ 930275 w 3413125"/>
                <a:gd name="connsiteY35" fmla="*/ 1222375 h 1714500"/>
                <a:gd name="connsiteX36" fmla="*/ 1044575 w 3413125"/>
                <a:gd name="connsiteY36" fmla="*/ 1222375 h 1714500"/>
                <a:gd name="connsiteX37" fmla="*/ 1044575 w 3413125"/>
                <a:gd name="connsiteY37" fmla="*/ 1250950 h 1714500"/>
                <a:gd name="connsiteX38" fmla="*/ 1114425 w 3413125"/>
                <a:gd name="connsiteY38" fmla="*/ 1250950 h 1714500"/>
                <a:gd name="connsiteX39" fmla="*/ 1114425 w 3413125"/>
                <a:gd name="connsiteY39" fmla="*/ 1282700 h 1714500"/>
                <a:gd name="connsiteX40" fmla="*/ 1250950 w 3413125"/>
                <a:gd name="connsiteY40" fmla="*/ 1282700 h 1714500"/>
                <a:gd name="connsiteX41" fmla="*/ 1250950 w 3413125"/>
                <a:gd name="connsiteY41" fmla="*/ 1311275 h 1714500"/>
                <a:gd name="connsiteX42" fmla="*/ 1390650 w 3413125"/>
                <a:gd name="connsiteY42" fmla="*/ 1311275 h 1714500"/>
                <a:gd name="connsiteX43" fmla="*/ 1390650 w 3413125"/>
                <a:gd name="connsiteY43" fmla="*/ 1346200 h 1714500"/>
                <a:gd name="connsiteX44" fmla="*/ 1479550 w 3413125"/>
                <a:gd name="connsiteY44" fmla="*/ 1346200 h 1714500"/>
                <a:gd name="connsiteX45" fmla="*/ 1479550 w 3413125"/>
                <a:gd name="connsiteY45" fmla="*/ 1406525 h 1714500"/>
                <a:gd name="connsiteX46" fmla="*/ 1746250 w 3413125"/>
                <a:gd name="connsiteY46" fmla="*/ 1406525 h 1714500"/>
                <a:gd name="connsiteX47" fmla="*/ 1746250 w 3413125"/>
                <a:gd name="connsiteY47" fmla="*/ 1463675 h 1714500"/>
                <a:gd name="connsiteX48" fmla="*/ 1819275 w 3413125"/>
                <a:gd name="connsiteY48" fmla="*/ 1463675 h 1714500"/>
                <a:gd name="connsiteX49" fmla="*/ 1819275 w 3413125"/>
                <a:gd name="connsiteY49" fmla="*/ 1501775 h 1714500"/>
                <a:gd name="connsiteX50" fmla="*/ 1997075 w 3413125"/>
                <a:gd name="connsiteY50" fmla="*/ 1501775 h 1714500"/>
                <a:gd name="connsiteX51" fmla="*/ 1997075 w 3413125"/>
                <a:gd name="connsiteY51" fmla="*/ 1539875 h 1714500"/>
                <a:gd name="connsiteX52" fmla="*/ 2025650 w 3413125"/>
                <a:gd name="connsiteY52" fmla="*/ 1539875 h 1714500"/>
                <a:gd name="connsiteX53" fmla="*/ 2025650 w 3413125"/>
                <a:gd name="connsiteY53" fmla="*/ 1609725 h 1714500"/>
                <a:gd name="connsiteX54" fmla="*/ 2139950 w 3413125"/>
                <a:gd name="connsiteY54" fmla="*/ 1609725 h 1714500"/>
                <a:gd name="connsiteX55" fmla="*/ 2139950 w 3413125"/>
                <a:gd name="connsiteY55" fmla="*/ 1644650 h 1714500"/>
                <a:gd name="connsiteX56" fmla="*/ 2222500 w 3413125"/>
                <a:gd name="connsiteY56" fmla="*/ 1644650 h 1714500"/>
                <a:gd name="connsiteX57" fmla="*/ 2222500 w 3413125"/>
                <a:gd name="connsiteY57" fmla="*/ 1679575 h 1714500"/>
                <a:gd name="connsiteX58" fmla="*/ 2222500 w 3413125"/>
                <a:gd name="connsiteY58" fmla="*/ 1679575 h 1714500"/>
                <a:gd name="connsiteX59" fmla="*/ 2251075 w 3413125"/>
                <a:gd name="connsiteY59" fmla="*/ 1679575 h 1714500"/>
                <a:gd name="connsiteX60" fmla="*/ 2251075 w 3413125"/>
                <a:gd name="connsiteY60" fmla="*/ 1714500 h 1714500"/>
                <a:gd name="connsiteX61" fmla="*/ 2222500 w 3413125"/>
                <a:gd name="connsiteY61" fmla="*/ 1714500 h 1714500"/>
                <a:gd name="connsiteX62" fmla="*/ 3413125 w 3413125"/>
                <a:gd name="connsiteY62"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413125" h="1714500">
                  <a:moveTo>
                    <a:pt x="0" y="0"/>
                  </a:moveTo>
                  <a:lnTo>
                    <a:pt x="44450" y="0"/>
                  </a:lnTo>
                  <a:lnTo>
                    <a:pt x="44450" y="79375"/>
                  </a:lnTo>
                  <a:lnTo>
                    <a:pt x="136525" y="79375"/>
                  </a:lnTo>
                  <a:lnTo>
                    <a:pt x="136525" y="133350"/>
                  </a:lnTo>
                  <a:lnTo>
                    <a:pt x="168275" y="133350"/>
                  </a:lnTo>
                  <a:lnTo>
                    <a:pt x="168275" y="215900"/>
                  </a:lnTo>
                  <a:lnTo>
                    <a:pt x="200025" y="215900"/>
                  </a:lnTo>
                  <a:lnTo>
                    <a:pt x="200025" y="301625"/>
                  </a:lnTo>
                  <a:lnTo>
                    <a:pt x="238125" y="301625"/>
                  </a:lnTo>
                  <a:lnTo>
                    <a:pt x="238125" y="387350"/>
                  </a:lnTo>
                  <a:lnTo>
                    <a:pt x="269875" y="387350"/>
                  </a:lnTo>
                  <a:lnTo>
                    <a:pt x="269875" y="466725"/>
                  </a:lnTo>
                  <a:lnTo>
                    <a:pt x="320675" y="466725"/>
                  </a:lnTo>
                  <a:lnTo>
                    <a:pt x="320675" y="501650"/>
                  </a:lnTo>
                  <a:lnTo>
                    <a:pt x="355600" y="501650"/>
                  </a:lnTo>
                  <a:lnTo>
                    <a:pt x="355600" y="565150"/>
                  </a:lnTo>
                  <a:lnTo>
                    <a:pt x="390525" y="565150"/>
                  </a:lnTo>
                  <a:lnTo>
                    <a:pt x="390525" y="619125"/>
                  </a:lnTo>
                  <a:lnTo>
                    <a:pt x="390525" y="619125"/>
                  </a:lnTo>
                  <a:lnTo>
                    <a:pt x="422275" y="619125"/>
                  </a:lnTo>
                  <a:lnTo>
                    <a:pt x="422275" y="666750"/>
                  </a:lnTo>
                  <a:lnTo>
                    <a:pt x="463550" y="666750"/>
                  </a:lnTo>
                  <a:lnTo>
                    <a:pt x="463550" y="793750"/>
                  </a:lnTo>
                  <a:lnTo>
                    <a:pt x="508000" y="793750"/>
                  </a:lnTo>
                  <a:lnTo>
                    <a:pt x="508000" y="857250"/>
                  </a:lnTo>
                  <a:lnTo>
                    <a:pt x="552450" y="857250"/>
                  </a:lnTo>
                  <a:lnTo>
                    <a:pt x="552450" y="936625"/>
                  </a:lnTo>
                  <a:lnTo>
                    <a:pt x="584200" y="936625"/>
                  </a:lnTo>
                  <a:lnTo>
                    <a:pt x="584200" y="1047750"/>
                  </a:lnTo>
                  <a:lnTo>
                    <a:pt x="682625" y="1047750"/>
                  </a:lnTo>
                  <a:lnTo>
                    <a:pt x="682625" y="1123950"/>
                  </a:lnTo>
                  <a:lnTo>
                    <a:pt x="869950" y="1123950"/>
                  </a:lnTo>
                  <a:lnTo>
                    <a:pt x="869950" y="1165225"/>
                  </a:lnTo>
                  <a:lnTo>
                    <a:pt x="930275" y="1165225"/>
                  </a:lnTo>
                  <a:lnTo>
                    <a:pt x="930275" y="1222375"/>
                  </a:lnTo>
                  <a:lnTo>
                    <a:pt x="1044575" y="1222375"/>
                  </a:lnTo>
                  <a:lnTo>
                    <a:pt x="1044575" y="1250950"/>
                  </a:lnTo>
                  <a:lnTo>
                    <a:pt x="1114425" y="1250950"/>
                  </a:lnTo>
                  <a:lnTo>
                    <a:pt x="1114425" y="1282700"/>
                  </a:lnTo>
                  <a:lnTo>
                    <a:pt x="1250950" y="1282700"/>
                  </a:lnTo>
                  <a:lnTo>
                    <a:pt x="1250950" y="1311275"/>
                  </a:lnTo>
                  <a:lnTo>
                    <a:pt x="1390650" y="1311275"/>
                  </a:lnTo>
                  <a:lnTo>
                    <a:pt x="1390650" y="1346200"/>
                  </a:lnTo>
                  <a:lnTo>
                    <a:pt x="1479550" y="1346200"/>
                  </a:lnTo>
                  <a:lnTo>
                    <a:pt x="1479550" y="1406525"/>
                  </a:lnTo>
                  <a:lnTo>
                    <a:pt x="1746250" y="1406525"/>
                  </a:lnTo>
                  <a:lnTo>
                    <a:pt x="1746250" y="1463675"/>
                  </a:lnTo>
                  <a:lnTo>
                    <a:pt x="1819275" y="1463675"/>
                  </a:lnTo>
                  <a:lnTo>
                    <a:pt x="1819275" y="1501775"/>
                  </a:lnTo>
                  <a:lnTo>
                    <a:pt x="1997075" y="1501775"/>
                  </a:lnTo>
                  <a:lnTo>
                    <a:pt x="1997075" y="1539875"/>
                  </a:lnTo>
                  <a:lnTo>
                    <a:pt x="2025650" y="1539875"/>
                  </a:lnTo>
                  <a:lnTo>
                    <a:pt x="2025650" y="1609725"/>
                  </a:lnTo>
                  <a:lnTo>
                    <a:pt x="2139950" y="1609725"/>
                  </a:lnTo>
                  <a:lnTo>
                    <a:pt x="2139950" y="1644650"/>
                  </a:lnTo>
                  <a:lnTo>
                    <a:pt x="2222500" y="1644650"/>
                  </a:lnTo>
                  <a:lnTo>
                    <a:pt x="2222500" y="1679575"/>
                  </a:lnTo>
                  <a:lnTo>
                    <a:pt x="2222500" y="1679575"/>
                  </a:lnTo>
                  <a:lnTo>
                    <a:pt x="2251075" y="1679575"/>
                  </a:lnTo>
                  <a:lnTo>
                    <a:pt x="2251075" y="1714500"/>
                  </a:lnTo>
                  <a:lnTo>
                    <a:pt x="2222500" y="1714500"/>
                  </a:lnTo>
                  <a:lnTo>
                    <a:pt x="3413125" y="1714500"/>
                  </a:lnTo>
                </a:path>
              </a:pathLst>
            </a:custGeom>
            <a:noFill/>
            <a:ln w="28575">
              <a:solidFill>
                <a:srgbClr val="E1471D"/>
              </a:solidFill>
              <a:miter lim="800000"/>
              <a:headEnd/>
              <a:tailEnd/>
            </a:ln>
          </p:spPr>
          <p:txBody>
            <a:bodyPr rtlCol="0" anchor="ctr"/>
            <a:lstStyle/>
            <a:p>
              <a:pPr algn="ctr"/>
              <a:endParaRPr lang="en-US"/>
            </a:p>
          </p:txBody>
        </p:sp>
      </p:grpSp>
      <p:grpSp>
        <p:nvGrpSpPr>
          <p:cNvPr id="13" name="Group 12">
            <a:extLst>
              <a:ext uri="{FF2B5EF4-FFF2-40B4-BE49-F238E27FC236}">
                <a16:creationId xmlns:a16="http://schemas.microsoft.com/office/drawing/2014/main" id="{83726B1C-D2ED-8036-6B06-29AA2A6F5569}"/>
              </a:ext>
            </a:extLst>
          </p:cNvPr>
          <p:cNvGrpSpPr/>
          <p:nvPr/>
        </p:nvGrpSpPr>
        <p:grpSpPr>
          <a:xfrm>
            <a:off x="5744001" y="2346347"/>
            <a:ext cx="5827337" cy="3913833"/>
            <a:chOff x="5753145" y="2346347"/>
            <a:chExt cx="5827337" cy="3913833"/>
          </a:xfrm>
        </p:grpSpPr>
        <p:sp>
          <p:nvSpPr>
            <p:cNvPr id="30" name="TextBox 29">
              <a:extLst>
                <a:ext uri="{FF2B5EF4-FFF2-40B4-BE49-F238E27FC236}">
                  <a16:creationId xmlns:a16="http://schemas.microsoft.com/office/drawing/2014/main" id="{39898E9B-5E50-9763-46DF-D07DCAED38DE}"/>
                </a:ext>
              </a:extLst>
            </p:cNvPr>
            <p:cNvSpPr txBox="1"/>
            <p:nvPr/>
          </p:nvSpPr>
          <p:spPr bwMode="auto">
            <a:xfrm rot="16200000">
              <a:off x="6032287" y="3715559"/>
              <a:ext cx="1249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a:t>
              </a:r>
            </a:p>
          </p:txBody>
        </p:sp>
        <p:sp>
          <p:nvSpPr>
            <p:cNvPr id="33" name="TextBox 32">
              <a:extLst>
                <a:ext uri="{FF2B5EF4-FFF2-40B4-BE49-F238E27FC236}">
                  <a16:creationId xmlns:a16="http://schemas.microsoft.com/office/drawing/2014/main" id="{66E9FC67-D268-4533-86A3-E43D7D5ABD3E}"/>
                </a:ext>
              </a:extLst>
            </p:cNvPr>
            <p:cNvSpPr txBox="1"/>
            <p:nvPr/>
          </p:nvSpPr>
          <p:spPr bwMode="auto">
            <a:xfrm>
              <a:off x="7295231" y="4846808"/>
              <a:ext cx="3644726" cy="30777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0.54 (adjusted 95% CI: 0.40-0.73;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&lt;.0001)</a:t>
              </a:r>
            </a:p>
          </p:txBody>
        </p:sp>
        <p:sp>
          <p:nvSpPr>
            <p:cNvPr id="128" name="TextBox 127">
              <a:extLst>
                <a:ext uri="{FF2B5EF4-FFF2-40B4-BE49-F238E27FC236}">
                  <a16:creationId xmlns:a16="http://schemas.microsoft.com/office/drawing/2014/main" id="{54896E35-8D1B-8792-232D-252CCC5BD165}"/>
                </a:ext>
              </a:extLst>
            </p:cNvPr>
            <p:cNvSpPr txBox="1"/>
            <p:nvPr/>
          </p:nvSpPr>
          <p:spPr bwMode="auto">
            <a:xfrm>
              <a:off x="9088315" y="5457863"/>
              <a:ext cx="391224" cy="276999"/>
            </a:xfrm>
            <a:prstGeom prst="rect">
              <a:avLst/>
            </a:prstGeom>
            <a:noFill/>
            <a:ln>
              <a:noFill/>
            </a:ln>
          </p:spPr>
          <p:txBody>
            <a:bodyPr wrap="square" lIns="0" tIns="0" rIns="0" bIns="0" rtlCol="0">
              <a:spAutoFit/>
            </a:bodyPr>
            <a:lstStyle/>
            <a:p>
              <a:pPr algn="ctr">
                <a:lnSpc>
                  <a:spcPct val="100000"/>
                </a:lnSpc>
                <a:spcBef>
                  <a:spcPct val="50000"/>
                </a:spcBef>
                <a:spcAft>
                  <a:spcPct val="0"/>
                </a:spcAft>
                <a:buClrTx/>
                <a:buFontTx/>
                <a:buNone/>
              </a:pPr>
              <a:r>
                <a:rPr lang="en-US" b="1" dirty="0" err="1">
                  <a:solidFill>
                    <a:schemeClr val="bg1"/>
                  </a:solidFill>
                  <a:latin typeface="Calibri" panose="020F0502020204030204" pitchFamily="34" charset="0"/>
                </a:rPr>
                <a:t>Yr</a:t>
              </a:r>
              <a:endParaRPr lang="en-US" b="1" dirty="0">
                <a:solidFill>
                  <a:schemeClr val="bg1"/>
                </a:solidFill>
                <a:latin typeface="Calibri" panose="020F0502020204030204" pitchFamily="34" charset="0"/>
              </a:endParaRPr>
            </a:p>
          </p:txBody>
        </p:sp>
        <p:grpSp>
          <p:nvGrpSpPr>
            <p:cNvPr id="130" name="Group 129">
              <a:extLst>
                <a:ext uri="{FF2B5EF4-FFF2-40B4-BE49-F238E27FC236}">
                  <a16:creationId xmlns:a16="http://schemas.microsoft.com/office/drawing/2014/main" id="{37172A54-4579-BE25-B392-3A7D47FA3A28}"/>
                </a:ext>
              </a:extLst>
            </p:cNvPr>
            <p:cNvGrpSpPr/>
            <p:nvPr/>
          </p:nvGrpSpPr>
          <p:grpSpPr>
            <a:xfrm>
              <a:off x="6507245" y="2380722"/>
              <a:ext cx="679196" cy="3090672"/>
              <a:chOff x="652713" y="2367515"/>
              <a:chExt cx="679196" cy="2470186"/>
            </a:xfrm>
          </p:grpSpPr>
          <p:sp>
            <p:nvSpPr>
              <p:cNvPr id="131" name="TextBox 130">
                <a:extLst>
                  <a:ext uri="{FF2B5EF4-FFF2-40B4-BE49-F238E27FC236}">
                    <a16:creationId xmlns:a16="http://schemas.microsoft.com/office/drawing/2014/main" id="{1C07FAA3-B1D2-A8C0-1698-857AD4F5D1EB}"/>
                  </a:ext>
                </a:extLst>
              </p:cNvPr>
              <p:cNvSpPr txBox="1"/>
              <p:nvPr/>
            </p:nvSpPr>
            <p:spPr bwMode="auto">
              <a:xfrm>
                <a:off x="961175" y="452992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32" name="TextBox 131">
                <a:extLst>
                  <a:ext uri="{FF2B5EF4-FFF2-40B4-BE49-F238E27FC236}">
                    <a16:creationId xmlns:a16="http://schemas.microsoft.com/office/drawing/2014/main" id="{D51DC467-DBE5-21C8-80D0-C333A06DA8A6}"/>
                  </a:ext>
                </a:extLst>
              </p:cNvPr>
              <p:cNvSpPr txBox="1"/>
              <p:nvPr/>
            </p:nvSpPr>
            <p:spPr bwMode="auto">
              <a:xfrm>
                <a:off x="861407" y="4097443"/>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33" name="TextBox 132">
                <a:extLst>
                  <a:ext uri="{FF2B5EF4-FFF2-40B4-BE49-F238E27FC236}">
                    <a16:creationId xmlns:a16="http://schemas.microsoft.com/office/drawing/2014/main" id="{9C68F9B3-78A5-8689-FCBF-F403E0F38432}"/>
                  </a:ext>
                </a:extLst>
              </p:cNvPr>
              <p:cNvSpPr txBox="1"/>
              <p:nvPr/>
            </p:nvSpPr>
            <p:spPr bwMode="auto">
              <a:xfrm>
                <a:off x="861407" y="366496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34" name="TextBox 133">
                <a:extLst>
                  <a:ext uri="{FF2B5EF4-FFF2-40B4-BE49-F238E27FC236}">
                    <a16:creationId xmlns:a16="http://schemas.microsoft.com/office/drawing/2014/main" id="{91BF9BB4-96F6-FAD1-E1AA-1A5D2FCDFA0A}"/>
                  </a:ext>
                </a:extLst>
              </p:cNvPr>
              <p:cNvSpPr txBox="1"/>
              <p:nvPr/>
            </p:nvSpPr>
            <p:spPr bwMode="auto">
              <a:xfrm>
                <a:off x="861407" y="323247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35" name="TextBox 134">
                <a:extLst>
                  <a:ext uri="{FF2B5EF4-FFF2-40B4-BE49-F238E27FC236}">
                    <a16:creationId xmlns:a16="http://schemas.microsoft.com/office/drawing/2014/main" id="{AB047DD3-8728-5182-ED16-1709DD2C6D3C}"/>
                  </a:ext>
                </a:extLst>
              </p:cNvPr>
              <p:cNvSpPr txBox="1"/>
              <p:nvPr/>
            </p:nvSpPr>
            <p:spPr bwMode="auto">
              <a:xfrm>
                <a:off x="861407" y="279999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36" name="TextBox 135">
                <a:extLst>
                  <a:ext uri="{FF2B5EF4-FFF2-40B4-BE49-F238E27FC236}">
                    <a16:creationId xmlns:a16="http://schemas.microsoft.com/office/drawing/2014/main" id="{FDAA097B-8753-DC25-D7C6-D9B1195C80ED}"/>
                  </a:ext>
                </a:extLst>
              </p:cNvPr>
              <p:cNvSpPr txBox="1"/>
              <p:nvPr/>
            </p:nvSpPr>
            <p:spPr bwMode="auto">
              <a:xfrm>
                <a:off x="652713" y="2367515"/>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137" name="Freeform 136">
              <a:extLst>
                <a:ext uri="{FF2B5EF4-FFF2-40B4-BE49-F238E27FC236}">
                  <a16:creationId xmlns:a16="http://schemas.microsoft.com/office/drawing/2014/main" id="{C22A19AB-5911-CC16-CA72-C5A2CE43A703}"/>
                </a:ext>
              </a:extLst>
            </p:cNvPr>
            <p:cNvSpPr/>
            <p:nvPr/>
          </p:nvSpPr>
          <p:spPr bwMode="auto">
            <a:xfrm>
              <a:off x="7194087" y="2510084"/>
              <a:ext cx="4227508" cy="2720546"/>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algn="ctr"/>
              <a:endParaRPr lang="en-US"/>
            </a:p>
          </p:txBody>
        </p:sp>
        <p:grpSp>
          <p:nvGrpSpPr>
            <p:cNvPr id="138" name="Group 137">
              <a:extLst>
                <a:ext uri="{FF2B5EF4-FFF2-40B4-BE49-F238E27FC236}">
                  <a16:creationId xmlns:a16="http://schemas.microsoft.com/office/drawing/2014/main" id="{D9C65A28-8912-3A5B-869A-791115CFE1A8}"/>
                </a:ext>
              </a:extLst>
            </p:cNvPr>
            <p:cNvGrpSpPr/>
            <p:nvPr/>
          </p:nvGrpSpPr>
          <p:grpSpPr>
            <a:xfrm>
              <a:off x="7122968" y="2540199"/>
              <a:ext cx="85719" cy="2688336"/>
              <a:chOff x="2387110" y="2705197"/>
              <a:chExt cx="85719" cy="2600325"/>
            </a:xfrm>
            <a:noFill/>
          </p:grpSpPr>
          <p:cxnSp>
            <p:nvCxnSpPr>
              <p:cNvPr id="139" name="Straight Connector 138">
                <a:extLst>
                  <a:ext uri="{FF2B5EF4-FFF2-40B4-BE49-F238E27FC236}">
                    <a16:creationId xmlns:a16="http://schemas.microsoft.com/office/drawing/2014/main" id="{C81BC3CF-52EC-5434-EA4A-0FE426566DF0}"/>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D2395C3E-E84D-3FE5-D055-23282411A39D}"/>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8A849FC-493D-9D26-09FC-9D6C44F7BD1C}"/>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A0D0BCF5-B604-8D55-4F84-638C523511FD}"/>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2DC53404-1E64-C479-63F6-209624B32C83}"/>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562E595B-C3C2-386B-6C7A-5A1722B9F489}"/>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grpSp>
          <p:nvGrpSpPr>
            <p:cNvPr id="145" name="Group 144">
              <a:extLst>
                <a:ext uri="{FF2B5EF4-FFF2-40B4-BE49-F238E27FC236}">
                  <a16:creationId xmlns:a16="http://schemas.microsoft.com/office/drawing/2014/main" id="{0D0B2465-134A-6728-5C6F-DA7A43761250}"/>
                </a:ext>
              </a:extLst>
            </p:cNvPr>
            <p:cNvGrpSpPr/>
            <p:nvPr/>
          </p:nvGrpSpPr>
          <p:grpSpPr>
            <a:xfrm>
              <a:off x="7196856" y="5219802"/>
              <a:ext cx="4187952" cy="91441"/>
              <a:chOff x="1367364" y="5438814"/>
              <a:chExt cx="3899571" cy="91441"/>
            </a:xfrm>
          </p:grpSpPr>
          <p:cxnSp>
            <p:nvCxnSpPr>
              <p:cNvPr id="146" name="Straight Connector 145">
                <a:extLst>
                  <a:ext uri="{FF2B5EF4-FFF2-40B4-BE49-F238E27FC236}">
                    <a16:creationId xmlns:a16="http://schemas.microsoft.com/office/drawing/2014/main" id="{E91F586A-93A0-7829-84EE-BD3340E3FD1B}"/>
                  </a:ext>
                </a:extLst>
              </p:cNvPr>
              <p:cNvCxnSpPr>
                <a:cxnSpLocks/>
              </p:cNvCxnSpPr>
              <p:nvPr/>
            </p:nvCxnSpPr>
            <p:spPr bwMode="auto">
              <a:xfrm rot="16200000">
                <a:off x="1321644"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349ACBCC-5286-1E24-B11C-5280308259B2}"/>
                  </a:ext>
                </a:extLst>
              </p:cNvPr>
              <p:cNvCxnSpPr>
                <a:cxnSpLocks/>
              </p:cNvCxnSpPr>
              <p:nvPr/>
            </p:nvCxnSpPr>
            <p:spPr bwMode="auto">
              <a:xfrm rot="16200000">
                <a:off x="1971573"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16C29584-F1C3-D9A9-1802-D1C08ABB78A0}"/>
                  </a:ext>
                </a:extLst>
              </p:cNvPr>
              <p:cNvCxnSpPr>
                <a:cxnSpLocks/>
              </p:cNvCxnSpPr>
              <p:nvPr/>
            </p:nvCxnSpPr>
            <p:spPr bwMode="auto">
              <a:xfrm rot="16200000">
                <a:off x="2621502"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FF75D3F9-52EA-40E1-364B-B60480D11332}"/>
                  </a:ext>
                </a:extLst>
              </p:cNvPr>
              <p:cNvCxnSpPr>
                <a:cxnSpLocks/>
              </p:cNvCxnSpPr>
              <p:nvPr/>
            </p:nvCxnSpPr>
            <p:spPr bwMode="auto">
              <a:xfrm rot="16200000">
                <a:off x="3271431"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D4273DA1-4812-F05E-7F4F-A12E091B3920}"/>
                  </a:ext>
                </a:extLst>
              </p:cNvPr>
              <p:cNvCxnSpPr>
                <a:cxnSpLocks/>
              </p:cNvCxnSpPr>
              <p:nvPr/>
            </p:nvCxnSpPr>
            <p:spPr bwMode="auto">
              <a:xfrm rot="16200000">
                <a:off x="3921360"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31BBDE19-C78C-0E50-DC3B-32C874B8D04D}"/>
                  </a:ext>
                </a:extLst>
              </p:cNvPr>
              <p:cNvCxnSpPr>
                <a:cxnSpLocks/>
              </p:cNvCxnSpPr>
              <p:nvPr/>
            </p:nvCxnSpPr>
            <p:spPr bwMode="auto">
              <a:xfrm rot="16200000">
                <a:off x="4571288"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FB95C407-0A3E-E04A-30B6-FCB245C0551B}"/>
                  </a:ext>
                </a:extLst>
              </p:cNvPr>
              <p:cNvCxnSpPr>
                <a:cxnSpLocks/>
              </p:cNvCxnSpPr>
              <p:nvPr/>
            </p:nvCxnSpPr>
            <p:spPr bwMode="auto">
              <a:xfrm rot="16200000">
                <a:off x="5221215" y="5484535"/>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3" name="Group 152">
              <a:extLst>
                <a:ext uri="{FF2B5EF4-FFF2-40B4-BE49-F238E27FC236}">
                  <a16:creationId xmlns:a16="http://schemas.microsoft.com/office/drawing/2014/main" id="{A86B4603-2D2D-DDF2-4A81-7985C19362C3}"/>
                </a:ext>
              </a:extLst>
            </p:cNvPr>
            <p:cNvGrpSpPr/>
            <p:nvPr/>
          </p:nvGrpSpPr>
          <p:grpSpPr>
            <a:xfrm>
              <a:off x="7054202" y="5240292"/>
              <a:ext cx="4526280" cy="307777"/>
              <a:chOff x="1224709" y="5347727"/>
              <a:chExt cx="4238732" cy="307777"/>
            </a:xfrm>
          </p:grpSpPr>
          <p:sp>
            <p:nvSpPr>
              <p:cNvPr id="154" name="TextBox 153">
                <a:extLst>
                  <a:ext uri="{FF2B5EF4-FFF2-40B4-BE49-F238E27FC236}">
                    <a16:creationId xmlns:a16="http://schemas.microsoft.com/office/drawing/2014/main" id="{7482A1CE-1B9D-2A3B-2ABE-DA09000EFB74}"/>
                  </a:ext>
                </a:extLst>
              </p:cNvPr>
              <p:cNvSpPr txBox="1"/>
              <p:nvPr/>
            </p:nvSpPr>
            <p:spPr bwMode="auto">
              <a:xfrm>
                <a:off x="1224709" y="5347727"/>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55" name="TextBox 154">
                <a:extLst>
                  <a:ext uri="{FF2B5EF4-FFF2-40B4-BE49-F238E27FC236}">
                    <a16:creationId xmlns:a16="http://schemas.microsoft.com/office/drawing/2014/main" id="{6C7559B9-5919-BB9A-B472-73BF4D4250F0}"/>
                  </a:ext>
                </a:extLst>
              </p:cNvPr>
              <p:cNvSpPr txBox="1"/>
              <p:nvPr/>
            </p:nvSpPr>
            <p:spPr bwMode="auto">
              <a:xfrm>
                <a:off x="1873007"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156" name="TextBox 155">
                <a:extLst>
                  <a:ext uri="{FF2B5EF4-FFF2-40B4-BE49-F238E27FC236}">
                    <a16:creationId xmlns:a16="http://schemas.microsoft.com/office/drawing/2014/main" id="{1D0C93AA-4C95-5C8D-6D6F-AEE7BB7CD968}"/>
                  </a:ext>
                </a:extLst>
              </p:cNvPr>
              <p:cNvSpPr txBox="1"/>
              <p:nvPr/>
            </p:nvSpPr>
            <p:spPr bwMode="auto">
              <a:xfrm>
                <a:off x="2532172"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57" name="TextBox 156">
                <a:extLst>
                  <a:ext uri="{FF2B5EF4-FFF2-40B4-BE49-F238E27FC236}">
                    <a16:creationId xmlns:a16="http://schemas.microsoft.com/office/drawing/2014/main" id="{6BC485E6-CE29-5F71-AC1E-3F5FF4FCE1BC}"/>
                  </a:ext>
                </a:extLst>
              </p:cNvPr>
              <p:cNvSpPr txBox="1"/>
              <p:nvPr/>
            </p:nvSpPr>
            <p:spPr bwMode="auto">
              <a:xfrm>
                <a:off x="3175153"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58" name="TextBox 157">
                <a:extLst>
                  <a:ext uri="{FF2B5EF4-FFF2-40B4-BE49-F238E27FC236}">
                    <a16:creationId xmlns:a16="http://schemas.microsoft.com/office/drawing/2014/main" id="{AC84C86A-5B08-A15E-0492-0A4B06D068B9}"/>
                  </a:ext>
                </a:extLst>
              </p:cNvPr>
              <p:cNvSpPr txBox="1"/>
              <p:nvPr/>
            </p:nvSpPr>
            <p:spPr bwMode="auto">
              <a:xfrm>
                <a:off x="4431614"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59" name="TextBox 158">
                <a:extLst>
                  <a:ext uri="{FF2B5EF4-FFF2-40B4-BE49-F238E27FC236}">
                    <a16:creationId xmlns:a16="http://schemas.microsoft.com/office/drawing/2014/main" id="{FAD813E9-A581-1B68-C83E-28834B5A3452}"/>
                  </a:ext>
                </a:extLst>
              </p:cNvPr>
              <p:cNvSpPr txBox="1"/>
              <p:nvPr/>
            </p:nvSpPr>
            <p:spPr bwMode="auto">
              <a:xfrm>
                <a:off x="3834024"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160" name="TextBox 159">
                <a:extLst>
                  <a:ext uri="{FF2B5EF4-FFF2-40B4-BE49-F238E27FC236}">
                    <a16:creationId xmlns:a16="http://schemas.microsoft.com/office/drawing/2014/main" id="{D6BD234D-1580-F8B8-8CDD-3C71DF196409}"/>
                  </a:ext>
                </a:extLst>
              </p:cNvPr>
              <p:cNvSpPr txBox="1"/>
              <p:nvPr/>
            </p:nvSpPr>
            <p:spPr bwMode="auto">
              <a:xfrm>
                <a:off x="5096033"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grpSp>
        <p:sp>
          <p:nvSpPr>
            <p:cNvPr id="164" name="TextBox 163">
              <a:extLst>
                <a:ext uri="{FF2B5EF4-FFF2-40B4-BE49-F238E27FC236}">
                  <a16:creationId xmlns:a16="http://schemas.microsoft.com/office/drawing/2014/main" id="{312AB624-7C4A-1518-C588-9A6D80D1BA68}"/>
                </a:ext>
              </a:extLst>
            </p:cNvPr>
            <p:cNvSpPr txBox="1"/>
            <p:nvPr/>
          </p:nvSpPr>
          <p:spPr bwMode="auto">
            <a:xfrm>
              <a:off x="7000251" y="5798217"/>
              <a:ext cx="420307"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143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141</a:t>
              </a:r>
            </a:p>
          </p:txBody>
        </p:sp>
        <p:sp>
          <p:nvSpPr>
            <p:cNvPr id="165" name="TextBox 164">
              <a:extLst>
                <a:ext uri="{FF2B5EF4-FFF2-40B4-BE49-F238E27FC236}">
                  <a16:creationId xmlns:a16="http://schemas.microsoft.com/office/drawing/2014/main" id="{0FFAD2E7-EDEC-098F-EE12-114A7FEA3ECB}"/>
                </a:ext>
              </a:extLst>
            </p:cNvPr>
            <p:cNvSpPr txBox="1"/>
            <p:nvPr/>
          </p:nvSpPr>
          <p:spPr bwMode="auto">
            <a:xfrm>
              <a:off x="7732063"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71</a:t>
              </a:r>
            </a:p>
          </p:txBody>
        </p:sp>
        <p:sp>
          <p:nvSpPr>
            <p:cNvPr id="166" name="TextBox 165">
              <a:extLst>
                <a:ext uri="{FF2B5EF4-FFF2-40B4-BE49-F238E27FC236}">
                  <a16:creationId xmlns:a16="http://schemas.microsoft.com/office/drawing/2014/main" id="{4C307888-BDE8-920B-BA7B-67B87EE3AB1F}"/>
                </a:ext>
              </a:extLst>
            </p:cNvPr>
            <p:cNvSpPr txBox="1"/>
            <p:nvPr/>
          </p:nvSpPr>
          <p:spPr bwMode="auto">
            <a:xfrm>
              <a:off x="8423219"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57</a:t>
              </a:r>
            </a:p>
          </p:txBody>
        </p:sp>
        <p:sp>
          <p:nvSpPr>
            <p:cNvPr id="167" name="TextBox 166">
              <a:extLst>
                <a:ext uri="{FF2B5EF4-FFF2-40B4-BE49-F238E27FC236}">
                  <a16:creationId xmlns:a16="http://schemas.microsoft.com/office/drawing/2014/main" id="{5567978A-F9E3-17EB-5267-C8CC4760E8AB}"/>
                </a:ext>
              </a:extLst>
            </p:cNvPr>
            <p:cNvSpPr txBox="1"/>
            <p:nvPr/>
          </p:nvSpPr>
          <p:spPr bwMode="auto">
            <a:xfrm>
              <a:off x="9118978"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40</a:t>
              </a:r>
            </a:p>
          </p:txBody>
        </p:sp>
        <p:sp>
          <p:nvSpPr>
            <p:cNvPr id="168" name="TextBox 167">
              <a:extLst>
                <a:ext uri="{FF2B5EF4-FFF2-40B4-BE49-F238E27FC236}">
                  <a16:creationId xmlns:a16="http://schemas.microsoft.com/office/drawing/2014/main" id="{42F7EBEE-FC91-E09D-2FB1-449EBE5DCA9D}"/>
                </a:ext>
              </a:extLst>
            </p:cNvPr>
            <p:cNvSpPr txBox="1"/>
            <p:nvPr/>
          </p:nvSpPr>
          <p:spPr bwMode="auto">
            <a:xfrm>
              <a:off x="9817794"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21</a:t>
              </a:r>
            </a:p>
          </p:txBody>
        </p:sp>
        <p:sp>
          <p:nvSpPr>
            <p:cNvPr id="169" name="TextBox 168">
              <a:extLst>
                <a:ext uri="{FF2B5EF4-FFF2-40B4-BE49-F238E27FC236}">
                  <a16:creationId xmlns:a16="http://schemas.microsoft.com/office/drawing/2014/main" id="{1E33CB10-C395-A803-A693-44D0FAE3B7F9}"/>
                </a:ext>
              </a:extLst>
            </p:cNvPr>
            <p:cNvSpPr txBox="1"/>
            <p:nvPr/>
          </p:nvSpPr>
          <p:spPr bwMode="auto">
            <a:xfrm>
              <a:off x="10545877" y="5798217"/>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a:t>
              </a:r>
            </a:p>
          </p:txBody>
        </p:sp>
        <p:grpSp>
          <p:nvGrpSpPr>
            <p:cNvPr id="170" name="Group 169">
              <a:extLst>
                <a:ext uri="{FF2B5EF4-FFF2-40B4-BE49-F238E27FC236}">
                  <a16:creationId xmlns:a16="http://schemas.microsoft.com/office/drawing/2014/main" id="{82CDF411-7711-C777-5806-E0B827A25EDD}"/>
                </a:ext>
              </a:extLst>
            </p:cNvPr>
            <p:cNvGrpSpPr/>
            <p:nvPr/>
          </p:nvGrpSpPr>
          <p:grpSpPr>
            <a:xfrm>
              <a:off x="9918017" y="2346347"/>
              <a:ext cx="1308461" cy="523220"/>
              <a:chOff x="2646315" y="2427506"/>
              <a:chExt cx="1308461" cy="523220"/>
            </a:xfrm>
            <a:noFill/>
          </p:grpSpPr>
          <p:sp>
            <p:nvSpPr>
              <p:cNvPr id="171" name="TextBox 170">
                <a:extLst>
                  <a:ext uri="{FF2B5EF4-FFF2-40B4-BE49-F238E27FC236}">
                    <a16:creationId xmlns:a16="http://schemas.microsoft.com/office/drawing/2014/main" id="{4A015650-AF08-9606-0FDF-98BD15DC2356}"/>
                  </a:ext>
                </a:extLst>
              </p:cNvPr>
              <p:cNvSpPr txBox="1"/>
              <p:nvPr/>
            </p:nvSpPr>
            <p:spPr bwMode="auto">
              <a:xfrm>
                <a:off x="2980214" y="2427506"/>
                <a:ext cx="974562" cy="523220"/>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Deferred</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Immediate</a:t>
                </a:r>
              </a:p>
            </p:txBody>
          </p:sp>
          <p:grpSp>
            <p:nvGrpSpPr>
              <p:cNvPr id="172" name="Group 171">
                <a:extLst>
                  <a:ext uri="{FF2B5EF4-FFF2-40B4-BE49-F238E27FC236}">
                    <a16:creationId xmlns:a16="http://schemas.microsoft.com/office/drawing/2014/main" id="{0449B626-6616-9225-9A8D-53925AAF080C}"/>
                  </a:ext>
                </a:extLst>
              </p:cNvPr>
              <p:cNvGrpSpPr/>
              <p:nvPr/>
            </p:nvGrpSpPr>
            <p:grpSpPr>
              <a:xfrm>
                <a:off x="2646315" y="2578224"/>
                <a:ext cx="365760" cy="206710"/>
                <a:chOff x="4219559" y="3275637"/>
                <a:chExt cx="365760" cy="206710"/>
              </a:xfrm>
              <a:grpFill/>
            </p:grpSpPr>
            <p:cxnSp>
              <p:nvCxnSpPr>
                <p:cNvPr id="173" name="Straight Connector 172">
                  <a:extLst>
                    <a:ext uri="{FF2B5EF4-FFF2-40B4-BE49-F238E27FC236}">
                      <a16:creationId xmlns:a16="http://schemas.microsoft.com/office/drawing/2014/main" id="{0A997F20-C847-2391-3B86-475B8E6C2F6D}"/>
                    </a:ext>
                  </a:extLst>
                </p:cNvPr>
                <p:cNvCxnSpPr/>
                <p:nvPr/>
              </p:nvCxnSpPr>
              <p:spPr bwMode="auto">
                <a:xfrm>
                  <a:off x="4219559" y="3275637"/>
                  <a:ext cx="365760" cy="0"/>
                </a:xfrm>
                <a:prstGeom prst="line">
                  <a:avLst/>
                </a:prstGeom>
                <a:grpFill/>
                <a:ln w="28575"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9235B2CD-D47B-1733-AF4B-5F20023446B9}"/>
                    </a:ext>
                  </a:extLst>
                </p:cNvPr>
                <p:cNvCxnSpPr/>
                <p:nvPr/>
              </p:nvCxnSpPr>
              <p:spPr bwMode="auto">
                <a:xfrm>
                  <a:off x="4219559" y="3482347"/>
                  <a:ext cx="365760" cy="0"/>
                </a:xfrm>
                <a:prstGeom prst="line">
                  <a:avLst/>
                </a:prstGeom>
                <a:grpFill/>
                <a:ln w="28575" cap="flat" cmpd="sng" algn="ctr">
                  <a:solidFill>
                    <a:schemeClr val="accent1"/>
                  </a:solidFill>
                  <a:prstDash val="solid"/>
                  <a:round/>
                  <a:headEnd type="none" w="med" len="med"/>
                  <a:tailEnd type="none" w="med" len="med"/>
                </a:ln>
                <a:effectLst/>
              </p:spPr>
            </p:cxnSp>
          </p:grpSp>
        </p:grpSp>
        <p:sp>
          <p:nvSpPr>
            <p:cNvPr id="8" name="Freeform 7">
              <a:extLst>
                <a:ext uri="{FF2B5EF4-FFF2-40B4-BE49-F238E27FC236}">
                  <a16:creationId xmlns:a16="http://schemas.microsoft.com/office/drawing/2014/main" id="{D2A9B3D5-C7A2-4420-B332-EF28E249815A}"/>
                </a:ext>
              </a:extLst>
            </p:cNvPr>
            <p:cNvSpPr/>
            <p:nvPr/>
          </p:nvSpPr>
          <p:spPr bwMode="auto">
            <a:xfrm>
              <a:off x="7210425" y="2536825"/>
              <a:ext cx="3609975" cy="1609725"/>
            </a:xfrm>
            <a:custGeom>
              <a:avLst/>
              <a:gdLst>
                <a:gd name="connsiteX0" fmla="*/ 0 w 3609975"/>
                <a:gd name="connsiteY0" fmla="*/ 0 h 1609725"/>
                <a:gd name="connsiteX1" fmla="*/ 111125 w 3609975"/>
                <a:gd name="connsiteY1" fmla="*/ 0 h 1609725"/>
                <a:gd name="connsiteX2" fmla="*/ 111125 w 3609975"/>
                <a:gd name="connsiteY2" fmla="*/ 76200 h 1609725"/>
                <a:gd name="connsiteX3" fmla="*/ 161925 w 3609975"/>
                <a:gd name="connsiteY3" fmla="*/ 76200 h 1609725"/>
                <a:gd name="connsiteX4" fmla="*/ 161925 w 3609975"/>
                <a:gd name="connsiteY4" fmla="*/ 155575 h 1609725"/>
                <a:gd name="connsiteX5" fmla="*/ 196850 w 3609975"/>
                <a:gd name="connsiteY5" fmla="*/ 155575 h 1609725"/>
                <a:gd name="connsiteX6" fmla="*/ 196850 w 3609975"/>
                <a:gd name="connsiteY6" fmla="*/ 292100 h 1609725"/>
                <a:gd name="connsiteX7" fmla="*/ 228600 w 3609975"/>
                <a:gd name="connsiteY7" fmla="*/ 292100 h 1609725"/>
                <a:gd name="connsiteX8" fmla="*/ 228600 w 3609975"/>
                <a:gd name="connsiteY8" fmla="*/ 428625 h 1609725"/>
                <a:gd name="connsiteX9" fmla="*/ 228600 w 3609975"/>
                <a:gd name="connsiteY9" fmla="*/ 428625 h 1609725"/>
                <a:gd name="connsiteX10" fmla="*/ 260350 w 3609975"/>
                <a:gd name="connsiteY10" fmla="*/ 428625 h 1609725"/>
                <a:gd name="connsiteX11" fmla="*/ 260350 w 3609975"/>
                <a:gd name="connsiteY11" fmla="*/ 561975 h 1609725"/>
                <a:gd name="connsiteX12" fmla="*/ 295275 w 3609975"/>
                <a:gd name="connsiteY12" fmla="*/ 561975 h 1609725"/>
                <a:gd name="connsiteX13" fmla="*/ 295275 w 3609975"/>
                <a:gd name="connsiteY13" fmla="*/ 641350 h 1609725"/>
                <a:gd name="connsiteX14" fmla="*/ 333375 w 3609975"/>
                <a:gd name="connsiteY14" fmla="*/ 641350 h 1609725"/>
                <a:gd name="connsiteX15" fmla="*/ 333375 w 3609975"/>
                <a:gd name="connsiteY15" fmla="*/ 685800 h 1609725"/>
                <a:gd name="connsiteX16" fmla="*/ 371475 w 3609975"/>
                <a:gd name="connsiteY16" fmla="*/ 685800 h 1609725"/>
                <a:gd name="connsiteX17" fmla="*/ 371475 w 3609975"/>
                <a:gd name="connsiteY17" fmla="*/ 742950 h 1609725"/>
                <a:gd name="connsiteX18" fmla="*/ 409575 w 3609975"/>
                <a:gd name="connsiteY18" fmla="*/ 742950 h 1609725"/>
                <a:gd name="connsiteX19" fmla="*/ 409575 w 3609975"/>
                <a:gd name="connsiteY19" fmla="*/ 866775 h 1609725"/>
                <a:gd name="connsiteX20" fmla="*/ 454025 w 3609975"/>
                <a:gd name="connsiteY20" fmla="*/ 866775 h 1609725"/>
                <a:gd name="connsiteX21" fmla="*/ 454025 w 3609975"/>
                <a:gd name="connsiteY21" fmla="*/ 920750 h 1609725"/>
                <a:gd name="connsiteX22" fmla="*/ 498475 w 3609975"/>
                <a:gd name="connsiteY22" fmla="*/ 920750 h 1609725"/>
                <a:gd name="connsiteX23" fmla="*/ 498475 w 3609975"/>
                <a:gd name="connsiteY23" fmla="*/ 1009650 h 1609725"/>
                <a:gd name="connsiteX24" fmla="*/ 536575 w 3609975"/>
                <a:gd name="connsiteY24" fmla="*/ 1009650 h 1609725"/>
                <a:gd name="connsiteX25" fmla="*/ 536575 w 3609975"/>
                <a:gd name="connsiteY25" fmla="*/ 1038225 h 1609725"/>
                <a:gd name="connsiteX26" fmla="*/ 574675 w 3609975"/>
                <a:gd name="connsiteY26" fmla="*/ 1038225 h 1609725"/>
                <a:gd name="connsiteX27" fmla="*/ 574675 w 3609975"/>
                <a:gd name="connsiteY27" fmla="*/ 1082675 h 1609725"/>
                <a:gd name="connsiteX28" fmla="*/ 625475 w 3609975"/>
                <a:gd name="connsiteY28" fmla="*/ 1082675 h 1609725"/>
                <a:gd name="connsiteX29" fmla="*/ 625475 w 3609975"/>
                <a:gd name="connsiteY29" fmla="*/ 1120775 h 1609725"/>
                <a:gd name="connsiteX30" fmla="*/ 669925 w 3609975"/>
                <a:gd name="connsiteY30" fmla="*/ 1120775 h 1609725"/>
                <a:gd name="connsiteX31" fmla="*/ 669925 w 3609975"/>
                <a:gd name="connsiteY31" fmla="*/ 1181100 h 1609725"/>
                <a:gd name="connsiteX32" fmla="*/ 704850 w 3609975"/>
                <a:gd name="connsiteY32" fmla="*/ 1181100 h 1609725"/>
                <a:gd name="connsiteX33" fmla="*/ 704850 w 3609975"/>
                <a:gd name="connsiteY33" fmla="*/ 1209675 h 1609725"/>
                <a:gd name="connsiteX34" fmla="*/ 762000 w 3609975"/>
                <a:gd name="connsiteY34" fmla="*/ 1209675 h 1609725"/>
                <a:gd name="connsiteX35" fmla="*/ 762000 w 3609975"/>
                <a:gd name="connsiteY35" fmla="*/ 1244600 h 1609725"/>
                <a:gd name="connsiteX36" fmla="*/ 908050 w 3609975"/>
                <a:gd name="connsiteY36" fmla="*/ 1244600 h 1609725"/>
                <a:gd name="connsiteX37" fmla="*/ 908050 w 3609975"/>
                <a:gd name="connsiteY37" fmla="*/ 1282700 h 1609725"/>
                <a:gd name="connsiteX38" fmla="*/ 942975 w 3609975"/>
                <a:gd name="connsiteY38" fmla="*/ 1282700 h 1609725"/>
                <a:gd name="connsiteX39" fmla="*/ 942975 w 3609975"/>
                <a:gd name="connsiteY39" fmla="*/ 1311275 h 1609725"/>
                <a:gd name="connsiteX40" fmla="*/ 1003300 w 3609975"/>
                <a:gd name="connsiteY40" fmla="*/ 1311275 h 1609725"/>
                <a:gd name="connsiteX41" fmla="*/ 1003300 w 3609975"/>
                <a:gd name="connsiteY41" fmla="*/ 1349375 h 1609725"/>
                <a:gd name="connsiteX42" fmla="*/ 1079500 w 3609975"/>
                <a:gd name="connsiteY42" fmla="*/ 1349375 h 1609725"/>
                <a:gd name="connsiteX43" fmla="*/ 1079500 w 3609975"/>
                <a:gd name="connsiteY43" fmla="*/ 1349375 h 1609725"/>
                <a:gd name="connsiteX44" fmla="*/ 1079500 w 3609975"/>
                <a:gd name="connsiteY44" fmla="*/ 1377950 h 1609725"/>
                <a:gd name="connsiteX45" fmla="*/ 1216025 w 3609975"/>
                <a:gd name="connsiteY45" fmla="*/ 1377950 h 1609725"/>
                <a:gd name="connsiteX46" fmla="*/ 1216025 w 3609975"/>
                <a:gd name="connsiteY46" fmla="*/ 1377950 h 1609725"/>
                <a:gd name="connsiteX47" fmla="*/ 1216025 w 3609975"/>
                <a:gd name="connsiteY47" fmla="*/ 1403350 h 1609725"/>
                <a:gd name="connsiteX48" fmla="*/ 1289050 w 3609975"/>
                <a:gd name="connsiteY48" fmla="*/ 1403350 h 1609725"/>
                <a:gd name="connsiteX49" fmla="*/ 1289050 w 3609975"/>
                <a:gd name="connsiteY49" fmla="*/ 1403350 h 1609725"/>
                <a:gd name="connsiteX50" fmla="*/ 1289050 w 3609975"/>
                <a:gd name="connsiteY50" fmla="*/ 1431925 h 1609725"/>
                <a:gd name="connsiteX51" fmla="*/ 1943100 w 3609975"/>
                <a:gd name="connsiteY51" fmla="*/ 1431925 h 1609725"/>
                <a:gd name="connsiteX52" fmla="*/ 1943100 w 3609975"/>
                <a:gd name="connsiteY52" fmla="*/ 1460500 h 1609725"/>
                <a:gd name="connsiteX53" fmla="*/ 2114550 w 3609975"/>
                <a:gd name="connsiteY53" fmla="*/ 1460500 h 1609725"/>
                <a:gd name="connsiteX54" fmla="*/ 2114550 w 3609975"/>
                <a:gd name="connsiteY54" fmla="*/ 1514475 h 1609725"/>
                <a:gd name="connsiteX55" fmla="*/ 2530475 w 3609975"/>
                <a:gd name="connsiteY55" fmla="*/ 1514475 h 1609725"/>
                <a:gd name="connsiteX56" fmla="*/ 2530475 w 3609975"/>
                <a:gd name="connsiteY56" fmla="*/ 1558925 h 1609725"/>
                <a:gd name="connsiteX57" fmla="*/ 2711450 w 3609975"/>
                <a:gd name="connsiteY57" fmla="*/ 1558925 h 1609725"/>
                <a:gd name="connsiteX58" fmla="*/ 2711450 w 3609975"/>
                <a:gd name="connsiteY58" fmla="*/ 1609725 h 1609725"/>
                <a:gd name="connsiteX59" fmla="*/ 3609975 w 3609975"/>
                <a:gd name="connsiteY59"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09975" h="1609725">
                  <a:moveTo>
                    <a:pt x="0" y="0"/>
                  </a:moveTo>
                  <a:lnTo>
                    <a:pt x="111125" y="0"/>
                  </a:lnTo>
                  <a:lnTo>
                    <a:pt x="111125" y="76200"/>
                  </a:lnTo>
                  <a:lnTo>
                    <a:pt x="161925" y="76200"/>
                  </a:lnTo>
                  <a:lnTo>
                    <a:pt x="161925" y="155575"/>
                  </a:lnTo>
                  <a:lnTo>
                    <a:pt x="196850" y="155575"/>
                  </a:lnTo>
                  <a:lnTo>
                    <a:pt x="196850" y="292100"/>
                  </a:lnTo>
                  <a:lnTo>
                    <a:pt x="228600" y="292100"/>
                  </a:lnTo>
                  <a:lnTo>
                    <a:pt x="228600" y="428625"/>
                  </a:lnTo>
                  <a:lnTo>
                    <a:pt x="228600" y="428625"/>
                  </a:lnTo>
                  <a:lnTo>
                    <a:pt x="260350" y="428625"/>
                  </a:lnTo>
                  <a:lnTo>
                    <a:pt x="260350" y="561975"/>
                  </a:lnTo>
                  <a:lnTo>
                    <a:pt x="295275" y="561975"/>
                  </a:lnTo>
                  <a:lnTo>
                    <a:pt x="295275" y="641350"/>
                  </a:lnTo>
                  <a:lnTo>
                    <a:pt x="333375" y="641350"/>
                  </a:lnTo>
                  <a:lnTo>
                    <a:pt x="333375" y="685800"/>
                  </a:lnTo>
                  <a:lnTo>
                    <a:pt x="371475" y="685800"/>
                  </a:lnTo>
                  <a:lnTo>
                    <a:pt x="371475" y="742950"/>
                  </a:lnTo>
                  <a:lnTo>
                    <a:pt x="409575" y="742950"/>
                  </a:lnTo>
                  <a:lnTo>
                    <a:pt x="409575" y="866775"/>
                  </a:lnTo>
                  <a:lnTo>
                    <a:pt x="454025" y="866775"/>
                  </a:lnTo>
                  <a:lnTo>
                    <a:pt x="454025" y="920750"/>
                  </a:lnTo>
                  <a:lnTo>
                    <a:pt x="498475" y="920750"/>
                  </a:lnTo>
                  <a:lnTo>
                    <a:pt x="498475" y="1009650"/>
                  </a:lnTo>
                  <a:lnTo>
                    <a:pt x="536575" y="1009650"/>
                  </a:lnTo>
                  <a:lnTo>
                    <a:pt x="536575" y="1038225"/>
                  </a:lnTo>
                  <a:lnTo>
                    <a:pt x="574675" y="1038225"/>
                  </a:lnTo>
                  <a:lnTo>
                    <a:pt x="574675" y="1082675"/>
                  </a:lnTo>
                  <a:lnTo>
                    <a:pt x="625475" y="1082675"/>
                  </a:lnTo>
                  <a:lnTo>
                    <a:pt x="625475" y="1120775"/>
                  </a:lnTo>
                  <a:lnTo>
                    <a:pt x="669925" y="1120775"/>
                  </a:lnTo>
                  <a:lnTo>
                    <a:pt x="669925" y="1181100"/>
                  </a:lnTo>
                  <a:lnTo>
                    <a:pt x="704850" y="1181100"/>
                  </a:lnTo>
                  <a:lnTo>
                    <a:pt x="704850" y="1209675"/>
                  </a:lnTo>
                  <a:lnTo>
                    <a:pt x="762000" y="1209675"/>
                  </a:lnTo>
                  <a:lnTo>
                    <a:pt x="762000" y="1244600"/>
                  </a:lnTo>
                  <a:lnTo>
                    <a:pt x="908050" y="1244600"/>
                  </a:lnTo>
                  <a:lnTo>
                    <a:pt x="908050" y="1282700"/>
                  </a:lnTo>
                  <a:lnTo>
                    <a:pt x="942975" y="1282700"/>
                  </a:lnTo>
                  <a:lnTo>
                    <a:pt x="942975" y="1311275"/>
                  </a:lnTo>
                  <a:lnTo>
                    <a:pt x="1003300" y="1311275"/>
                  </a:lnTo>
                  <a:lnTo>
                    <a:pt x="1003300" y="1349375"/>
                  </a:lnTo>
                  <a:lnTo>
                    <a:pt x="1079500" y="1349375"/>
                  </a:lnTo>
                  <a:lnTo>
                    <a:pt x="1079500" y="1349375"/>
                  </a:lnTo>
                  <a:lnTo>
                    <a:pt x="1079500" y="1377950"/>
                  </a:lnTo>
                  <a:lnTo>
                    <a:pt x="1216025" y="1377950"/>
                  </a:lnTo>
                  <a:lnTo>
                    <a:pt x="1216025" y="1377950"/>
                  </a:lnTo>
                  <a:lnTo>
                    <a:pt x="1216025" y="1403350"/>
                  </a:lnTo>
                  <a:lnTo>
                    <a:pt x="1289050" y="1403350"/>
                  </a:lnTo>
                  <a:lnTo>
                    <a:pt x="1289050" y="1403350"/>
                  </a:lnTo>
                  <a:lnTo>
                    <a:pt x="1289050" y="1431925"/>
                  </a:lnTo>
                  <a:lnTo>
                    <a:pt x="1943100" y="1431925"/>
                  </a:lnTo>
                  <a:lnTo>
                    <a:pt x="1943100" y="1460500"/>
                  </a:lnTo>
                  <a:lnTo>
                    <a:pt x="2114550" y="1460500"/>
                  </a:lnTo>
                  <a:lnTo>
                    <a:pt x="2114550" y="1514475"/>
                  </a:lnTo>
                  <a:lnTo>
                    <a:pt x="2530475" y="1514475"/>
                  </a:lnTo>
                  <a:lnTo>
                    <a:pt x="2530475" y="1558925"/>
                  </a:lnTo>
                  <a:lnTo>
                    <a:pt x="2711450" y="1558925"/>
                  </a:lnTo>
                  <a:lnTo>
                    <a:pt x="2711450" y="1609725"/>
                  </a:lnTo>
                  <a:lnTo>
                    <a:pt x="3609975" y="1609725"/>
                  </a:lnTo>
                </a:path>
              </a:pathLst>
            </a:custGeom>
            <a:noFill/>
            <a:ln w="28575">
              <a:solidFill>
                <a:srgbClr val="015873"/>
              </a:solidFill>
              <a:miter lim="800000"/>
              <a:headEnd/>
              <a:tailEnd/>
            </a:ln>
          </p:spPr>
          <p:txBody>
            <a:bodyPr rtlCol="0" anchor="ctr"/>
            <a:lstStyle/>
            <a:p>
              <a:pPr algn="ctr"/>
              <a:r>
                <a:rPr lang="en-US" dirty="0"/>
                <a:t>==</a:t>
              </a:r>
            </a:p>
          </p:txBody>
        </p:sp>
        <p:sp>
          <p:nvSpPr>
            <p:cNvPr id="9" name="Freeform 8">
              <a:extLst>
                <a:ext uri="{FF2B5EF4-FFF2-40B4-BE49-F238E27FC236}">
                  <a16:creationId xmlns:a16="http://schemas.microsoft.com/office/drawing/2014/main" id="{C50D1B48-BD0F-5D9C-46FA-1C255AC3D973}"/>
                </a:ext>
              </a:extLst>
            </p:cNvPr>
            <p:cNvSpPr/>
            <p:nvPr/>
          </p:nvSpPr>
          <p:spPr bwMode="auto">
            <a:xfrm>
              <a:off x="7204075" y="2549525"/>
              <a:ext cx="3686175" cy="1997075"/>
            </a:xfrm>
            <a:custGeom>
              <a:avLst/>
              <a:gdLst>
                <a:gd name="connsiteX0" fmla="*/ 0 w 3686175"/>
                <a:gd name="connsiteY0" fmla="*/ 0 h 1997075"/>
                <a:gd name="connsiteX1" fmla="*/ 31750 w 3686175"/>
                <a:gd name="connsiteY1" fmla="*/ 0 h 1997075"/>
                <a:gd name="connsiteX2" fmla="*/ 31750 w 3686175"/>
                <a:gd name="connsiteY2" fmla="*/ 107950 h 1997075"/>
                <a:gd name="connsiteX3" fmla="*/ 60325 w 3686175"/>
                <a:gd name="connsiteY3" fmla="*/ 107950 h 1997075"/>
                <a:gd name="connsiteX4" fmla="*/ 60325 w 3686175"/>
                <a:gd name="connsiteY4" fmla="*/ 298450 h 1997075"/>
                <a:gd name="connsiteX5" fmla="*/ 92075 w 3686175"/>
                <a:gd name="connsiteY5" fmla="*/ 298450 h 1997075"/>
                <a:gd name="connsiteX6" fmla="*/ 92075 w 3686175"/>
                <a:gd name="connsiteY6" fmla="*/ 733425 h 1997075"/>
                <a:gd name="connsiteX7" fmla="*/ 142875 w 3686175"/>
                <a:gd name="connsiteY7" fmla="*/ 733425 h 1997075"/>
                <a:gd name="connsiteX8" fmla="*/ 142875 w 3686175"/>
                <a:gd name="connsiteY8" fmla="*/ 806450 h 1997075"/>
                <a:gd name="connsiteX9" fmla="*/ 171450 w 3686175"/>
                <a:gd name="connsiteY9" fmla="*/ 806450 h 1997075"/>
                <a:gd name="connsiteX10" fmla="*/ 171450 w 3686175"/>
                <a:gd name="connsiteY10" fmla="*/ 965200 h 1997075"/>
                <a:gd name="connsiteX11" fmla="*/ 200025 w 3686175"/>
                <a:gd name="connsiteY11" fmla="*/ 965200 h 1997075"/>
                <a:gd name="connsiteX12" fmla="*/ 200025 w 3686175"/>
                <a:gd name="connsiteY12" fmla="*/ 1101725 h 1997075"/>
                <a:gd name="connsiteX13" fmla="*/ 241300 w 3686175"/>
                <a:gd name="connsiteY13" fmla="*/ 1101725 h 1997075"/>
                <a:gd name="connsiteX14" fmla="*/ 241300 w 3686175"/>
                <a:gd name="connsiteY14" fmla="*/ 1171575 h 1997075"/>
                <a:gd name="connsiteX15" fmla="*/ 269875 w 3686175"/>
                <a:gd name="connsiteY15" fmla="*/ 1171575 h 1997075"/>
                <a:gd name="connsiteX16" fmla="*/ 269875 w 3686175"/>
                <a:gd name="connsiteY16" fmla="*/ 1279525 h 1997075"/>
                <a:gd name="connsiteX17" fmla="*/ 307975 w 3686175"/>
                <a:gd name="connsiteY17" fmla="*/ 1279525 h 1997075"/>
                <a:gd name="connsiteX18" fmla="*/ 307975 w 3686175"/>
                <a:gd name="connsiteY18" fmla="*/ 1323975 h 1997075"/>
                <a:gd name="connsiteX19" fmla="*/ 361950 w 3686175"/>
                <a:gd name="connsiteY19" fmla="*/ 1323975 h 1997075"/>
                <a:gd name="connsiteX20" fmla="*/ 361950 w 3686175"/>
                <a:gd name="connsiteY20" fmla="*/ 1419225 h 1997075"/>
                <a:gd name="connsiteX21" fmla="*/ 406400 w 3686175"/>
                <a:gd name="connsiteY21" fmla="*/ 1419225 h 1997075"/>
                <a:gd name="connsiteX22" fmla="*/ 406400 w 3686175"/>
                <a:gd name="connsiteY22" fmla="*/ 1454150 h 1997075"/>
                <a:gd name="connsiteX23" fmla="*/ 476250 w 3686175"/>
                <a:gd name="connsiteY23" fmla="*/ 1454150 h 1997075"/>
                <a:gd name="connsiteX24" fmla="*/ 476250 w 3686175"/>
                <a:gd name="connsiteY24" fmla="*/ 1514475 h 1997075"/>
                <a:gd name="connsiteX25" fmla="*/ 514350 w 3686175"/>
                <a:gd name="connsiteY25" fmla="*/ 1514475 h 1997075"/>
                <a:gd name="connsiteX26" fmla="*/ 514350 w 3686175"/>
                <a:gd name="connsiteY26" fmla="*/ 1574800 h 1997075"/>
                <a:gd name="connsiteX27" fmla="*/ 546100 w 3686175"/>
                <a:gd name="connsiteY27" fmla="*/ 1574800 h 1997075"/>
                <a:gd name="connsiteX28" fmla="*/ 546100 w 3686175"/>
                <a:gd name="connsiteY28" fmla="*/ 1612900 h 1997075"/>
                <a:gd name="connsiteX29" fmla="*/ 584200 w 3686175"/>
                <a:gd name="connsiteY29" fmla="*/ 1612900 h 1997075"/>
                <a:gd name="connsiteX30" fmla="*/ 584200 w 3686175"/>
                <a:gd name="connsiteY30" fmla="*/ 1654175 h 1997075"/>
                <a:gd name="connsiteX31" fmla="*/ 644525 w 3686175"/>
                <a:gd name="connsiteY31" fmla="*/ 1654175 h 1997075"/>
                <a:gd name="connsiteX32" fmla="*/ 644525 w 3686175"/>
                <a:gd name="connsiteY32" fmla="*/ 1682750 h 1997075"/>
                <a:gd name="connsiteX33" fmla="*/ 771525 w 3686175"/>
                <a:gd name="connsiteY33" fmla="*/ 1682750 h 1997075"/>
                <a:gd name="connsiteX34" fmla="*/ 771525 w 3686175"/>
                <a:gd name="connsiteY34" fmla="*/ 1682750 h 1997075"/>
                <a:gd name="connsiteX35" fmla="*/ 771525 w 3686175"/>
                <a:gd name="connsiteY35" fmla="*/ 1714500 h 1997075"/>
                <a:gd name="connsiteX36" fmla="*/ 942975 w 3686175"/>
                <a:gd name="connsiteY36" fmla="*/ 1714500 h 1997075"/>
                <a:gd name="connsiteX37" fmla="*/ 942975 w 3686175"/>
                <a:gd name="connsiteY37" fmla="*/ 1743075 h 1997075"/>
                <a:gd name="connsiteX38" fmla="*/ 1247775 w 3686175"/>
                <a:gd name="connsiteY38" fmla="*/ 1743075 h 1997075"/>
                <a:gd name="connsiteX39" fmla="*/ 1247775 w 3686175"/>
                <a:gd name="connsiteY39" fmla="*/ 1771650 h 1997075"/>
                <a:gd name="connsiteX40" fmla="*/ 1470025 w 3686175"/>
                <a:gd name="connsiteY40" fmla="*/ 1771650 h 1997075"/>
                <a:gd name="connsiteX41" fmla="*/ 1470025 w 3686175"/>
                <a:gd name="connsiteY41" fmla="*/ 1806575 h 1997075"/>
                <a:gd name="connsiteX42" fmla="*/ 1520825 w 3686175"/>
                <a:gd name="connsiteY42" fmla="*/ 1806575 h 1997075"/>
                <a:gd name="connsiteX43" fmla="*/ 1520825 w 3686175"/>
                <a:gd name="connsiteY43" fmla="*/ 1806575 h 1997075"/>
                <a:gd name="connsiteX44" fmla="*/ 1520825 w 3686175"/>
                <a:gd name="connsiteY44" fmla="*/ 1835150 h 1997075"/>
                <a:gd name="connsiteX45" fmla="*/ 1892300 w 3686175"/>
                <a:gd name="connsiteY45" fmla="*/ 1835150 h 1997075"/>
                <a:gd name="connsiteX46" fmla="*/ 1892300 w 3686175"/>
                <a:gd name="connsiteY46" fmla="*/ 1835150 h 1997075"/>
                <a:gd name="connsiteX47" fmla="*/ 1892300 w 3686175"/>
                <a:gd name="connsiteY47" fmla="*/ 1860550 h 1997075"/>
                <a:gd name="connsiteX48" fmla="*/ 1971675 w 3686175"/>
                <a:gd name="connsiteY48" fmla="*/ 1860550 h 1997075"/>
                <a:gd name="connsiteX49" fmla="*/ 2003425 w 3686175"/>
                <a:gd name="connsiteY49" fmla="*/ 1860550 h 1997075"/>
                <a:gd name="connsiteX50" fmla="*/ 2003425 w 3686175"/>
                <a:gd name="connsiteY50" fmla="*/ 1901825 h 1997075"/>
                <a:gd name="connsiteX51" fmla="*/ 2181225 w 3686175"/>
                <a:gd name="connsiteY51" fmla="*/ 1901825 h 1997075"/>
                <a:gd name="connsiteX52" fmla="*/ 2181225 w 3686175"/>
                <a:gd name="connsiteY52" fmla="*/ 1936750 h 1997075"/>
                <a:gd name="connsiteX53" fmla="*/ 2317750 w 3686175"/>
                <a:gd name="connsiteY53" fmla="*/ 1936750 h 1997075"/>
                <a:gd name="connsiteX54" fmla="*/ 2317750 w 3686175"/>
                <a:gd name="connsiteY54" fmla="*/ 1965325 h 1997075"/>
                <a:gd name="connsiteX55" fmla="*/ 2438400 w 3686175"/>
                <a:gd name="connsiteY55" fmla="*/ 1965325 h 1997075"/>
                <a:gd name="connsiteX56" fmla="*/ 2438400 w 3686175"/>
                <a:gd name="connsiteY56" fmla="*/ 1997075 h 1997075"/>
                <a:gd name="connsiteX57" fmla="*/ 2397125 w 3686175"/>
                <a:gd name="connsiteY57" fmla="*/ 1984375 h 1997075"/>
                <a:gd name="connsiteX58" fmla="*/ 3686175 w 3686175"/>
                <a:gd name="connsiteY58" fmla="*/ 1984375 h 1997075"/>
                <a:gd name="connsiteX0" fmla="*/ 0 w 3686175"/>
                <a:gd name="connsiteY0" fmla="*/ 0 h 1997075"/>
                <a:gd name="connsiteX1" fmla="*/ 31750 w 3686175"/>
                <a:gd name="connsiteY1" fmla="*/ 0 h 1997075"/>
                <a:gd name="connsiteX2" fmla="*/ 31750 w 3686175"/>
                <a:gd name="connsiteY2" fmla="*/ 107950 h 1997075"/>
                <a:gd name="connsiteX3" fmla="*/ 60325 w 3686175"/>
                <a:gd name="connsiteY3" fmla="*/ 107950 h 1997075"/>
                <a:gd name="connsiteX4" fmla="*/ 60325 w 3686175"/>
                <a:gd name="connsiteY4" fmla="*/ 298450 h 1997075"/>
                <a:gd name="connsiteX5" fmla="*/ 92075 w 3686175"/>
                <a:gd name="connsiteY5" fmla="*/ 298450 h 1997075"/>
                <a:gd name="connsiteX6" fmla="*/ 92075 w 3686175"/>
                <a:gd name="connsiteY6" fmla="*/ 733425 h 1997075"/>
                <a:gd name="connsiteX7" fmla="*/ 142875 w 3686175"/>
                <a:gd name="connsiteY7" fmla="*/ 733425 h 1997075"/>
                <a:gd name="connsiteX8" fmla="*/ 142875 w 3686175"/>
                <a:gd name="connsiteY8" fmla="*/ 806450 h 1997075"/>
                <a:gd name="connsiteX9" fmla="*/ 171450 w 3686175"/>
                <a:gd name="connsiteY9" fmla="*/ 806450 h 1997075"/>
                <a:gd name="connsiteX10" fmla="*/ 171450 w 3686175"/>
                <a:gd name="connsiteY10" fmla="*/ 965200 h 1997075"/>
                <a:gd name="connsiteX11" fmla="*/ 200025 w 3686175"/>
                <a:gd name="connsiteY11" fmla="*/ 965200 h 1997075"/>
                <a:gd name="connsiteX12" fmla="*/ 200025 w 3686175"/>
                <a:gd name="connsiteY12" fmla="*/ 1101725 h 1997075"/>
                <a:gd name="connsiteX13" fmla="*/ 241300 w 3686175"/>
                <a:gd name="connsiteY13" fmla="*/ 1101725 h 1997075"/>
                <a:gd name="connsiteX14" fmla="*/ 241300 w 3686175"/>
                <a:gd name="connsiteY14" fmla="*/ 1171575 h 1997075"/>
                <a:gd name="connsiteX15" fmla="*/ 269875 w 3686175"/>
                <a:gd name="connsiteY15" fmla="*/ 1171575 h 1997075"/>
                <a:gd name="connsiteX16" fmla="*/ 269875 w 3686175"/>
                <a:gd name="connsiteY16" fmla="*/ 1279525 h 1997075"/>
                <a:gd name="connsiteX17" fmla="*/ 307975 w 3686175"/>
                <a:gd name="connsiteY17" fmla="*/ 1279525 h 1997075"/>
                <a:gd name="connsiteX18" fmla="*/ 307975 w 3686175"/>
                <a:gd name="connsiteY18" fmla="*/ 1323975 h 1997075"/>
                <a:gd name="connsiteX19" fmla="*/ 361950 w 3686175"/>
                <a:gd name="connsiteY19" fmla="*/ 1323975 h 1997075"/>
                <a:gd name="connsiteX20" fmla="*/ 361950 w 3686175"/>
                <a:gd name="connsiteY20" fmla="*/ 1419225 h 1997075"/>
                <a:gd name="connsiteX21" fmla="*/ 406400 w 3686175"/>
                <a:gd name="connsiteY21" fmla="*/ 1419225 h 1997075"/>
                <a:gd name="connsiteX22" fmla="*/ 406400 w 3686175"/>
                <a:gd name="connsiteY22" fmla="*/ 1454150 h 1997075"/>
                <a:gd name="connsiteX23" fmla="*/ 476250 w 3686175"/>
                <a:gd name="connsiteY23" fmla="*/ 1454150 h 1997075"/>
                <a:gd name="connsiteX24" fmla="*/ 476250 w 3686175"/>
                <a:gd name="connsiteY24" fmla="*/ 1514475 h 1997075"/>
                <a:gd name="connsiteX25" fmla="*/ 514350 w 3686175"/>
                <a:gd name="connsiteY25" fmla="*/ 1514475 h 1997075"/>
                <a:gd name="connsiteX26" fmla="*/ 514350 w 3686175"/>
                <a:gd name="connsiteY26" fmla="*/ 1574800 h 1997075"/>
                <a:gd name="connsiteX27" fmla="*/ 546100 w 3686175"/>
                <a:gd name="connsiteY27" fmla="*/ 1574800 h 1997075"/>
                <a:gd name="connsiteX28" fmla="*/ 546100 w 3686175"/>
                <a:gd name="connsiteY28" fmla="*/ 1612900 h 1997075"/>
                <a:gd name="connsiteX29" fmla="*/ 584200 w 3686175"/>
                <a:gd name="connsiteY29" fmla="*/ 1612900 h 1997075"/>
                <a:gd name="connsiteX30" fmla="*/ 584200 w 3686175"/>
                <a:gd name="connsiteY30" fmla="*/ 1654175 h 1997075"/>
                <a:gd name="connsiteX31" fmla="*/ 644525 w 3686175"/>
                <a:gd name="connsiteY31" fmla="*/ 1654175 h 1997075"/>
                <a:gd name="connsiteX32" fmla="*/ 644525 w 3686175"/>
                <a:gd name="connsiteY32" fmla="*/ 1682750 h 1997075"/>
                <a:gd name="connsiteX33" fmla="*/ 771525 w 3686175"/>
                <a:gd name="connsiteY33" fmla="*/ 1682750 h 1997075"/>
                <a:gd name="connsiteX34" fmla="*/ 771525 w 3686175"/>
                <a:gd name="connsiteY34" fmla="*/ 1682750 h 1997075"/>
                <a:gd name="connsiteX35" fmla="*/ 771525 w 3686175"/>
                <a:gd name="connsiteY35" fmla="*/ 1714500 h 1997075"/>
                <a:gd name="connsiteX36" fmla="*/ 942975 w 3686175"/>
                <a:gd name="connsiteY36" fmla="*/ 1714500 h 1997075"/>
                <a:gd name="connsiteX37" fmla="*/ 942975 w 3686175"/>
                <a:gd name="connsiteY37" fmla="*/ 1743075 h 1997075"/>
                <a:gd name="connsiteX38" fmla="*/ 1247775 w 3686175"/>
                <a:gd name="connsiteY38" fmla="*/ 1743075 h 1997075"/>
                <a:gd name="connsiteX39" fmla="*/ 1247775 w 3686175"/>
                <a:gd name="connsiteY39" fmla="*/ 1771650 h 1997075"/>
                <a:gd name="connsiteX40" fmla="*/ 1470025 w 3686175"/>
                <a:gd name="connsiteY40" fmla="*/ 1771650 h 1997075"/>
                <a:gd name="connsiteX41" fmla="*/ 1470025 w 3686175"/>
                <a:gd name="connsiteY41" fmla="*/ 1806575 h 1997075"/>
                <a:gd name="connsiteX42" fmla="*/ 1520825 w 3686175"/>
                <a:gd name="connsiteY42" fmla="*/ 1806575 h 1997075"/>
                <a:gd name="connsiteX43" fmla="*/ 1520825 w 3686175"/>
                <a:gd name="connsiteY43" fmla="*/ 1806575 h 1997075"/>
                <a:gd name="connsiteX44" fmla="*/ 1520825 w 3686175"/>
                <a:gd name="connsiteY44" fmla="*/ 1835150 h 1997075"/>
                <a:gd name="connsiteX45" fmla="*/ 1892300 w 3686175"/>
                <a:gd name="connsiteY45" fmla="*/ 1835150 h 1997075"/>
                <a:gd name="connsiteX46" fmla="*/ 1892300 w 3686175"/>
                <a:gd name="connsiteY46" fmla="*/ 1835150 h 1997075"/>
                <a:gd name="connsiteX47" fmla="*/ 1892300 w 3686175"/>
                <a:gd name="connsiteY47" fmla="*/ 1860550 h 1997075"/>
                <a:gd name="connsiteX48" fmla="*/ 1971675 w 3686175"/>
                <a:gd name="connsiteY48" fmla="*/ 1860550 h 1997075"/>
                <a:gd name="connsiteX49" fmla="*/ 2003425 w 3686175"/>
                <a:gd name="connsiteY49" fmla="*/ 1860550 h 1997075"/>
                <a:gd name="connsiteX50" fmla="*/ 2003425 w 3686175"/>
                <a:gd name="connsiteY50" fmla="*/ 1901825 h 1997075"/>
                <a:gd name="connsiteX51" fmla="*/ 2181225 w 3686175"/>
                <a:gd name="connsiteY51" fmla="*/ 1901825 h 1997075"/>
                <a:gd name="connsiteX52" fmla="*/ 2181225 w 3686175"/>
                <a:gd name="connsiteY52" fmla="*/ 1936750 h 1997075"/>
                <a:gd name="connsiteX53" fmla="*/ 2317750 w 3686175"/>
                <a:gd name="connsiteY53" fmla="*/ 1936750 h 1997075"/>
                <a:gd name="connsiteX54" fmla="*/ 2317750 w 3686175"/>
                <a:gd name="connsiteY54" fmla="*/ 1965325 h 1997075"/>
                <a:gd name="connsiteX55" fmla="*/ 2438400 w 3686175"/>
                <a:gd name="connsiteY55" fmla="*/ 1965325 h 1997075"/>
                <a:gd name="connsiteX56" fmla="*/ 2438400 w 3686175"/>
                <a:gd name="connsiteY56" fmla="*/ 1997075 h 1997075"/>
                <a:gd name="connsiteX57" fmla="*/ 2495550 w 3686175"/>
                <a:gd name="connsiteY57" fmla="*/ 1990725 h 1997075"/>
                <a:gd name="connsiteX58" fmla="*/ 3686175 w 3686175"/>
                <a:gd name="connsiteY58" fmla="*/ 1984375 h 19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175" h="1997075">
                  <a:moveTo>
                    <a:pt x="0" y="0"/>
                  </a:moveTo>
                  <a:lnTo>
                    <a:pt x="31750" y="0"/>
                  </a:lnTo>
                  <a:lnTo>
                    <a:pt x="31750" y="107950"/>
                  </a:lnTo>
                  <a:lnTo>
                    <a:pt x="60325" y="107950"/>
                  </a:lnTo>
                  <a:lnTo>
                    <a:pt x="60325" y="298450"/>
                  </a:lnTo>
                  <a:lnTo>
                    <a:pt x="92075" y="298450"/>
                  </a:lnTo>
                  <a:lnTo>
                    <a:pt x="92075" y="733425"/>
                  </a:lnTo>
                  <a:lnTo>
                    <a:pt x="142875" y="733425"/>
                  </a:lnTo>
                  <a:lnTo>
                    <a:pt x="142875" y="806450"/>
                  </a:lnTo>
                  <a:lnTo>
                    <a:pt x="171450" y="806450"/>
                  </a:lnTo>
                  <a:lnTo>
                    <a:pt x="171450" y="965200"/>
                  </a:lnTo>
                  <a:lnTo>
                    <a:pt x="200025" y="965200"/>
                  </a:lnTo>
                  <a:lnTo>
                    <a:pt x="200025" y="1101725"/>
                  </a:lnTo>
                  <a:lnTo>
                    <a:pt x="241300" y="1101725"/>
                  </a:lnTo>
                  <a:lnTo>
                    <a:pt x="241300" y="1171575"/>
                  </a:lnTo>
                  <a:lnTo>
                    <a:pt x="269875" y="1171575"/>
                  </a:lnTo>
                  <a:lnTo>
                    <a:pt x="269875" y="1279525"/>
                  </a:lnTo>
                  <a:lnTo>
                    <a:pt x="307975" y="1279525"/>
                  </a:lnTo>
                  <a:lnTo>
                    <a:pt x="307975" y="1323975"/>
                  </a:lnTo>
                  <a:lnTo>
                    <a:pt x="361950" y="1323975"/>
                  </a:lnTo>
                  <a:lnTo>
                    <a:pt x="361950" y="1419225"/>
                  </a:lnTo>
                  <a:lnTo>
                    <a:pt x="406400" y="1419225"/>
                  </a:lnTo>
                  <a:lnTo>
                    <a:pt x="406400" y="1454150"/>
                  </a:lnTo>
                  <a:lnTo>
                    <a:pt x="476250" y="1454150"/>
                  </a:lnTo>
                  <a:lnTo>
                    <a:pt x="476250" y="1514475"/>
                  </a:lnTo>
                  <a:lnTo>
                    <a:pt x="514350" y="1514475"/>
                  </a:lnTo>
                  <a:lnTo>
                    <a:pt x="514350" y="1574800"/>
                  </a:lnTo>
                  <a:lnTo>
                    <a:pt x="546100" y="1574800"/>
                  </a:lnTo>
                  <a:lnTo>
                    <a:pt x="546100" y="1612900"/>
                  </a:lnTo>
                  <a:lnTo>
                    <a:pt x="584200" y="1612900"/>
                  </a:lnTo>
                  <a:lnTo>
                    <a:pt x="584200" y="1654175"/>
                  </a:lnTo>
                  <a:lnTo>
                    <a:pt x="644525" y="1654175"/>
                  </a:lnTo>
                  <a:lnTo>
                    <a:pt x="644525" y="1682750"/>
                  </a:lnTo>
                  <a:lnTo>
                    <a:pt x="771525" y="1682750"/>
                  </a:lnTo>
                  <a:lnTo>
                    <a:pt x="771525" y="1682750"/>
                  </a:lnTo>
                  <a:lnTo>
                    <a:pt x="771525" y="1714500"/>
                  </a:lnTo>
                  <a:lnTo>
                    <a:pt x="942975" y="1714500"/>
                  </a:lnTo>
                  <a:lnTo>
                    <a:pt x="942975" y="1743075"/>
                  </a:lnTo>
                  <a:lnTo>
                    <a:pt x="1247775" y="1743075"/>
                  </a:lnTo>
                  <a:lnTo>
                    <a:pt x="1247775" y="1771650"/>
                  </a:lnTo>
                  <a:lnTo>
                    <a:pt x="1470025" y="1771650"/>
                  </a:lnTo>
                  <a:lnTo>
                    <a:pt x="1470025" y="1806575"/>
                  </a:lnTo>
                  <a:lnTo>
                    <a:pt x="1520825" y="1806575"/>
                  </a:lnTo>
                  <a:lnTo>
                    <a:pt x="1520825" y="1806575"/>
                  </a:lnTo>
                  <a:lnTo>
                    <a:pt x="1520825" y="1835150"/>
                  </a:lnTo>
                  <a:lnTo>
                    <a:pt x="1892300" y="1835150"/>
                  </a:lnTo>
                  <a:lnTo>
                    <a:pt x="1892300" y="1835150"/>
                  </a:lnTo>
                  <a:lnTo>
                    <a:pt x="1892300" y="1860550"/>
                  </a:lnTo>
                  <a:lnTo>
                    <a:pt x="1971675" y="1860550"/>
                  </a:lnTo>
                  <a:lnTo>
                    <a:pt x="2003425" y="1860550"/>
                  </a:lnTo>
                  <a:lnTo>
                    <a:pt x="2003425" y="1901825"/>
                  </a:lnTo>
                  <a:lnTo>
                    <a:pt x="2181225" y="1901825"/>
                  </a:lnTo>
                  <a:lnTo>
                    <a:pt x="2181225" y="1936750"/>
                  </a:lnTo>
                  <a:lnTo>
                    <a:pt x="2317750" y="1936750"/>
                  </a:lnTo>
                  <a:lnTo>
                    <a:pt x="2317750" y="1965325"/>
                  </a:lnTo>
                  <a:lnTo>
                    <a:pt x="2438400" y="1965325"/>
                  </a:lnTo>
                  <a:lnTo>
                    <a:pt x="2438400" y="1997075"/>
                  </a:lnTo>
                  <a:lnTo>
                    <a:pt x="2495550" y="1990725"/>
                  </a:lnTo>
                  <a:lnTo>
                    <a:pt x="3686175" y="1984375"/>
                  </a:lnTo>
                </a:path>
              </a:pathLst>
            </a:custGeom>
            <a:noFill/>
            <a:ln w="28575">
              <a:solidFill>
                <a:srgbClr val="E1471D"/>
              </a:solidFill>
              <a:miter lim="800000"/>
              <a:headEnd/>
              <a:tailEnd/>
            </a:ln>
          </p:spPr>
          <p:txBody>
            <a:bodyPr rtlCol="0" anchor="ctr"/>
            <a:lstStyle/>
            <a:p>
              <a:pPr algn="ctr"/>
              <a:endParaRPr lang="en-US"/>
            </a:p>
          </p:txBody>
        </p:sp>
        <p:grpSp>
          <p:nvGrpSpPr>
            <p:cNvPr id="10" name="Group 9">
              <a:extLst>
                <a:ext uri="{FF2B5EF4-FFF2-40B4-BE49-F238E27FC236}">
                  <a16:creationId xmlns:a16="http://schemas.microsoft.com/office/drawing/2014/main" id="{B5D2C5DD-AA80-2FFA-63F6-B30C63925738}"/>
                </a:ext>
              </a:extLst>
            </p:cNvPr>
            <p:cNvGrpSpPr/>
            <p:nvPr/>
          </p:nvGrpSpPr>
          <p:grpSpPr>
            <a:xfrm>
              <a:off x="5753145" y="5605261"/>
              <a:ext cx="1347221" cy="654919"/>
              <a:chOff x="25681" y="5228907"/>
              <a:chExt cx="1347221" cy="654919"/>
            </a:xfrm>
          </p:grpSpPr>
          <p:sp>
            <p:nvSpPr>
              <p:cNvPr id="11" name="TextBox 10">
                <a:extLst>
                  <a:ext uri="{FF2B5EF4-FFF2-40B4-BE49-F238E27FC236}">
                    <a16:creationId xmlns:a16="http://schemas.microsoft.com/office/drawing/2014/main" id="{D201F356-2AE6-7FF5-BD22-B43AF9815077}"/>
                  </a:ext>
                </a:extLst>
              </p:cNvPr>
              <p:cNvSpPr txBox="1"/>
              <p:nvPr/>
            </p:nvSpPr>
            <p:spPr bwMode="auto">
              <a:xfrm>
                <a:off x="25681" y="5228907"/>
                <a:ext cx="1347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2" name="TextBox 11">
                <a:extLst>
                  <a:ext uri="{FF2B5EF4-FFF2-40B4-BE49-F238E27FC236}">
                    <a16:creationId xmlns:a16="http://schemas.microsoft.com/office/drawing/2014/main" id="{AB90FB71-A4DC-0740-7D22-F0DF67F235CB}"/>
                  </a:ext>
                </a:extLst>
              </p:cNvPr>
              <p:cNvSpPr txBox="1"/>
              <p:nvPr/>
            </p:nvSpPr>
            <p:spPr bwMode="auto">
              <a:xfrm>
                <a:off x="238140" y="5422161"/>
                <a:ext cx="1130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Deferred</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Immediate</a:t>
                </a:r>
              </a:p>
            </p:txBody>
          </p:sp>
        </p:grpSp>
      </p:grpSp>
      <p:sp>
        <p:nvSpPr>
          <p:cNvPr id="4" name="TextBox 3">
            <a:extLst>
              <a:ext uri="{FF2B5EF4-FFF2-40B4-BE49-F238E27FC236}">
                <a16:creationId xmlns:a16="http://schemas.microsoft.com/office/drawing/2014/main" id="{46885B08-3815-6F73-BB75-03FA724A3DBF}"/>
              </a:ext>
            </a:extLst>
          </p:cNvPr>
          <p:cNvSpPr txBox="1"/>
          <p:nvPr/>
        </p:nvSpPr>
        <p:spPr bwMode="auto">
          <a:xfrm>
            <a:off x="455764" y="6359224"/>
            <a:ext cx="7170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Sternberg. Lancet Oncol. 2015;16:76. 2. ABC Meta-Analysis Collaborators Group. Eur Urol. 2022; 81:50.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7900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3B2D-C554-0801-7FC4-EA08DC8E44DD}"/>
              </a:ext>
            </a:extLst>
          </p:cNvPr>
          <p:cNvSpPr>
            <a:spLocks noGrp="1"/>
          </p:cNvSpPr>
          <p:nvPr>
            <p:ph type="title"/>
          </p:nvPr>
        </p:nvSpPr>
        <p:spPr/>
        <p:txBody>
          <a:bodyPr/>
          <a:lstStyle/>
          <a:p>
            <a:r>
              <a:rPr lang="en-US" dirty="0"/>
              <a:t>Adjuvant Therapy Ultimate Goal: Improve DFS, OS</a:t>
            </a:r>
          </a:p>
        </p:txBody>
      </p:sp>
      <p:sp>
        <p:nvSpPr>
          <p:cNvPr id="20" name="Content Placeholder 19">
            <a:extLst>
              <a:ext uri="{FF2B5EF4-FFF2-40B4-BE49-F238E27FC236}">
                <a16:creationId xmlns:a16="http://schemas.microsoft.com/office/drawing/2014/main" id="{8CE1751C-8E60-729C-C309-9EE6083A12C0}"/>
              </a:ext>
            </a:extLst>
          </p:cNvPr>
          <p:cNvSpPr>
            <a:spLocks noGrp="1"/>
          </p:cNvSpPr>
          <p:nvPr>
            <p:ph idx="1"/>
          </p:nvPr>
        </p:nvSpPr>
        <p:spPr>
          <a:xfrm>
            <a:off x="604676" y="1241775"/>
            <a:ext cx="10075516" cy="1116639"/>
          </a:xfrm>
          <a:ln>
            <a:noFill/>
          </a:ln>
        </p:spPr>
        <p:txBody>
          <a:bodyPr/>
          <a:lstStyle/>
          <a:p>
            <a:pPr>
              <a:spcBef>
                <a:spcPts val="0"/>
              </a:spcBef>
            </a:pPr>
            <a:r>
              <a:rPr lang="en-US" sz="2000" b="1" dirty="0"/>
              <a:t>EORTC 30994: </a:t>
            </a:r>
            <a:r>
              <a:rPr lang="en-US" sz="2000" dirty="0"/>
              <a:t>open-label, randomized phase III trial (N = 284)</a:t>
            </a:r>
          </a:p>
          <a:p>
            <a:pPr>
              <a:spcBef>
                <a:spcPts val="0"/>
              </a:spcBef>
            </a:pPr>
            <a:r>
              <a:rPr kumimoji="0" lang="en-US" sz="2000" i="0" u="none" strike="noStrike" kern="1200" cap="none" spc="0" normalizeH="0" baseline="0" noProof="0" dirty="0">
                <a:ln>
                  <a:noFill/>
                </a:ln>
                <a:effectLst/>
                <a:uLnTx/>
                <a:uFillTx/>
                <a:latin typeface="Calibri"/>
                <a:ea typeface="+mn-ea"/>
                <a:cs typeface="Arial" panose="020B0604020202020204" pitchFamily="34" charset="0"/>
              </a:rPr>
              <a:t>Immediate vs deferred chemotherapy (investigator’s choice M-VAC, dd-M-VAC, GC) </a:t>
            </a:r>
            <a:br>
              <a:rPr kumimoji="0" lang="en-US" sz="2000" i="0" u="none" strike="noStrike" kern="1200" cap="none" spc="0" normalizeH="0" baseline="0" noProof="0" dirty="0">
                <a:ln>
                  <a:noFill/>
                </a:ln>
                <a:effectLst/>
                <a:uLnTx/>
                <a:uFillTx/>
                <a:latin typeface="Calibri"/>
                <a:ea typeface="+mn-ea"/>
                <a:cs typeface="Arial" panose="020B0604020202020204" pitchFamily="34" charset="0"/>
              </a:rPr>
            </a:br>
            <a:r>
              <a:rPr kumimoji="0" lang="en-US" sz="2000" i="0" u="none" strike="noStrike" kern="1200" cap="none" spc="0" normalizeH="0" baseline="0" noProof="0" dirty="0">
                <a:ln>
                  <a:noFill/>
                </a:ln>
                <a:effectLst/>
                <a:uLnTx/>
                <a:uFillTx/>
                <a:latin typeface="Calibri"/>
                <a:ea typeface="+mn-ea"/>
                <a:cs typeface="Arial" panose="020B0604020202020204" pitchFamily="34" charset="0"/>
              </a:rPr>
              <a:t>after RC in patients with pT3–pT4 or N+ M0 bladder cancer</a:t>
            </a:r>
            <a:endParaRPr lang="en-US" sz="2000" dirty="0"/>
          </a:p>
        </p:txBody>
      </p:sp>
      <p:grpSp>
        <p:nvGrpSpPr>
          <p:cNvPr id="15" name="Group 14">
            <a:extLst>
              <a:ext uri="{FF2B5EF4-FFF2-40B4-BE49-F238E27FC236}">
                <a16:creationId xmlns:a16="http://schemas.microsoft.com/office/drawing/2014/main" id="{7692B387-3789-C4E8-386A-E0907CF50C09}"/>
              </a:ext>
            </a:extLst>
          </p:cNvPr>
          <p:cNvGrpSpPr/>
          <p:nvPr/>
        </p:nvGrpSpPr>
        <p:grpSpPr>
          <a:xfrm>
            <a:off x="617265" y="2366554"/>
            <a:ext cx="5576059" cy="3893328"/>
            <a:chOff x="205785" y="2366554"/>
            <a:chExt cx="5576059" cy="3893328"/>
          </a:xfrm>
        </p:grpSpPr>
        <p:sp>
          <p:nvSpPr>
            <p:cNvPr id="14" name="TextBox 13">
              <a:extLst>
                <a:ext uri="{FF2B5EF4-FFF2-40B4-BE49-F238E27FC236}">
                  <a16:creationId xmlns:a16="http://schemas.microsoft.com/office/drawing/2014/main" id="{D2AF1ED1-2858-CCD6-63D1-3A3B6975F25B}"/>
                </a:ext>
              </a:extLst>
            </p:cNvPr>
            <p:cNvSpPr txBox="1"/>
            <p:nvPr/>
          </p:nvSpPr>
          <p:spPr bwMode="auto">
            <a:xfrm>
              <a:off x="1710788" y="4852361"/>
              <a:ext cx="3473323" cy="30777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0.78 (adjusted 95% CI: 0.56-1.08;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.13)</a:t>
              </a:r>
            </a:p>
          </p:txBody>
        </p:sp>
        <p:sp>
          <p:nvSpPr>
            <p:cNvPr id="22" name="TextBox 21">
              <a:extLst>
                <a:ext uri="{FF2B5EF4-FFF2-40B4-BE49-F238E27FC236}">
                  <a16:creationId xmlns:a16="http://schemas.microsoft.com/office/drawing/2014/main" id="{198976F3-BC70-F300-7F7A-B0EF429C2B8B}"/>
                </a:ext>
              </a:extLst>
            </p:cNvPr>
            <p:cNvSpPr txBox="1"/>
            <p:nvPr/>
          </p:nvSpPr>
          <p:spPr>
            <a:xfrm>
              <a:off x="3252519" y="2921839"/>
              <a:ext cx="252932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1"/>
                  </a:solidFill>
                  <a:effectLst/>
                  <a:uLnTx/>
                  <a:uFillTx/>
                  <a:latin typeface="Calibri"/>
                  <a:ea typeface="+mn-ea"/>
                  <a:cs typeface="Arial" panose="020B0604020202020204" pitchFamily="34" charset="0"/>
                </a:rPr>
                <a:t>Median OS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1"/>
                  </a:solidFill>
                  <a:effectLst/>
                  <a:uLnTx/>
                  <a:uFillTx/>
                  <a:latin typeface="Calibri"/>
                  <a:ea typeface="+mn-ea"/>
                  <a:cs typeface="Arial" panose="020B0604020202020204" pitchFamily="34" charset="0"/>
                </a:rPr>
                <a:t>Immediate: 6.74 yr (95% CI: 3.85-NR)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Calibri"/>
                  <a:ea typeface="+mn-ea"/>
                  <a:cs typeface="Arial" panose="020B0604020202020204" pitchFamily="34" charset="0"/>
                </a:rPr>
                <a:t>Deferred: 4.60 yr (95% CI: 2.15-6.25)</a:t>
              </a:r>
            </a:p>
          </p:txBody>
        </p:sp>
        <p:sp>
          <p:nvSpPr>
            <p:cNvPr id="28" name="TextBox 27">
              <a:extLst>
                <a:ext uri="{FF2B5EF4-FFF2-40B4-BE49-F238E27FC236}">
                  <a16:creationId xmlns:a16="http://schemas.microsoft.com/office/drawing/2014/main" id="{3077FBFF-AE78-14C8-967C-D982EA161457}"/>
                </a:ext>
              </a:extLst>
            </p:cNvPr>
            <p:cNvSpPr txBox="1"/>
            <p:nvPr/>
          </p:nvSpPr>
          <p:spPr bwMode="auto">
            <a:xfrm rot="16200000">
              <a:off x="627764" y="3674298"/>
              <a:ext cx="949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 </a:t>
              </a:r>
            </a:p>
          </p:txBody>
        </p:sp>
        <p:sp>
          <p:nvSpPr>
            <p:cNvPr id="7" name="TextBox 6">
              <a:extLst>
                <a:ext uri="{FF2B5EF4-FFF2-40B4-BE49-F238E27FC236}">
                  <a16:creationId xmlns:a16="http://schemas.microsoft.com/office/drawing/2014/main" id="{4B5FF78B-FCB0-3666-FF87-F16AAD2F59AA}"/>
                </a:ext>
              </a:extLst>
            </p:cNvPr>
            <p:cNvSpPr txBox="1"/>
            <p:nvPr/>
          </p:nvSpPr>
          <p:spPr bwMode="auto">
            <a:xfrm>
              <a:off x="3386849" y="5516067"/>
              <a:ext cx="391224" cy="276999"/>
            </a:xfrm>
            <a:prstGeom prst="rect">
              <a:avLst/>
            </a:prstGeom>
            <a:noFill/>
            <a:ln>
              <a:noFill/>
            </a:ln>
          </p:spPr>
          <p:txBody>
            <a:bodyPr wrap="square" lIns="0" tIns="0" rIns="0" bIns="0" rtlCol="0">
              <a:spAutoFit/>
            </a:bodyPr>
            <a:lstStyle/>
            <a:p>
              <a:pPr algn="ctr">
                <a:lnSpc>
                  <a:spcPct val="100000"/>
                </a:lnSpc>
                <a:spcBef>
                  <a:spcPct val="50000"/>
                </a:spcBef>
                <a:spcAft>
                  <a:spcPct val="0"/>
                </a:spcAft>
                <a:buClrTx/>
                <a:buFontTx/>
                <a:buNone/>
              </a:pPr>
              <a:r>
                <a:rPr lang="en-US" b="1" dirty="0" err="1">
                  <a:solidFill>
                    <a:schemeClr val="bg1"/>
                  </a:solidFill>
                  <a:latin typeface="Calibri" panose="020F0502020204030204" pitchFamily="34" charset="0"/>
                </a:rPr>
                <a:t>Yr</a:t>
              </a:r>
              <a:endParaRPr lang="en-US" b="1" dirty="0">
                <a:solidFill>
                  <a:schemeClr val="bg1"/>
                </a:solidFill>
                <a:latin typeface="Calibri" panose="020F0502020204030204" pitchFamily="34" charset="0"/>
              </a:endParaRPr>
            </a:p>
          </p:txBody>
        </p:sp>
        <p:grpSp>
          <p:nvGrpSpPr>
            <p:cNvPr id="18" name="Group 17">
              <a:extLst>
                <a:ext uri="{FF2B5EF4-FFF2-40B4-BE49-F238E27FC236}">
                  <a16:creationId xmlns:a16="http://schemas.microsoft.com/office/drawing/2014/main" id="{7620A71B-D737-1282-E710-B5A6EFE4C317}"/>
                </a:ext>
              </a:extLst>
            </p:cNvPr>
            <p:cNvGrpSpPr/>
            <p:nvPr/>
          </p:nvGrpSpPr>
          <p:grpSpPr>
            <a:xfrm>
              <a:off x="949725" y="2380722"/>
              <a:ext cx="679196" cy="3090672"/>
              <a:chOff x="652713" y="2367515"/>
              <a:chExt cx="679196" cy="2470186"/>
            </a:xfrm>
          </p:grpSpPr>
          <p:sp>
            <p:nvSpPr>
              <p:cNvPr id="19" name="TextBox 18">
                <a:extLst>
                  <a:ext uri="{FF2B5EF4-FFF2-40B4-BE49-F238E27FC236}">
                    <a16:creationId xmlns:a16="http://schemas.microsoft.com/office/drawing/2014/main" id="{410E4950-F0A7-F356-03EE-FF40E2DEBA5C}"/>
                  </a:ext>
                </a:extLst>
              </p:cNvPr>
              <p:cNvSpPr txBox="1"/>
              <p:nvPr/>
            </p:nvSpPr>
            <p:spPr bwMode="auto">
              <a:xfrm>
                <a:off x="961175" y="452992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1" name="TextBox 20">
                <a:extLst>
                  <a:ext uri="{FF2B5EF4-FFF2-40B4-BE49-F238E27FC236}">
                    <a16:creationId xmlns:a16="http://schemas.microsoft.com/office/drawing/2014/main" id="{06A48A50-F5CC-053E-66B8-5642BD331634}"/>
                  </a:ext>
                </a:extLst>
              </p:cNvPr>
              <p:cNvSpPr txBox="1"/>
              <p:nvPr/>
            </p:nvSpPr>
            <p:spPr bwMode="auto">
              <a:xfrm>
                <a:off x="861407" y="4097443"/>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23" name="TextBox 22">
                <a:extLst>
                  <a:ext uri="{FF2B5EF4-FFF2-40B4-BE49-F238E27FC236}">
                    <a16:creationId xmlns:a16="http://schemas.microsoft.com/office/drawing/2014/main" id="{97DA81D2-8BA1-4439-0D93-43EF0C841366}"/>
                  </a:ext>
                </a:extLst>
              </p:cNvPr>
              <p:cNvSpPr txBox="1"/>
              <p:nvPr/>
            </p:nvSpPr>
            <p:spPr bwMode="auto">
              <a:xfrm>
                <a:off x="861407" y="366496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24" name="TextBox 23">
                <a:extLst>
                  <a:ext uri="{FF2B5EF4-FFF2-40B4-BE49-F238E27FC236}">
                    <a16:creationId xmlns:a16="http://schemas.microsoft.com/office/drawing/2014/main" id="{2D882BE7-9ED2-793F-F4D0-335171BDE678}"/>
                  </a:ext>
                </a:extLst>
              </p:cNvPr>
              <p:cNvSpPr txBox="1"/>
              <p:nvPr/>
            </p:nvSpPr>
            <p:spPr bwMode="auto">
              <a:xfrm>
                <a:off x="861407" y="323247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25" name="TextBox 24">
                <a:extLst>
                  <a:ext uri="{FF2B5EF4-FFF2-40B4-BE49-F238E27FC236}">
                    <a16:creationId xmlns:a16="http://schemas.microsoft.com/office/drawing/2014/main" id="{F1584D71-069D-9A3A-165F-3D491E11E5A3}"/>
                  </a:ext>
                </a:extLst>
              </p:cNvPr>
              <p:cNvSpPr txBox="1"/>
              <p:nvPr/>
            </p:nvSpPr>
            <p:spPr bwMode="auto">
              <a:xfrm>
                <a:off x="861407" y="279999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27" name="TextBox 26">
                <a:extLst>
                  <a:ext uri="{FF2B5EF4-FFF2-40B4-BE49-F238E27FC236}">
                    <a16:creationId xmlns:a16="http://schemas.microsoft.com/office/drawing/2014/main" id="{F442B61E-A9E3-3E30-242C-84D0504A3439}"/>
                  </a:ext>
                </a:extLst>
              </p:cNvPr>
              <p:cNvSpPr txBox="1"/>
              <p:nvPr/>
            </p:nvSpPr>
            <p:spPr bwMode="auto">
              <a:xfrm>
                <a:off x="652713" y="2367515"/>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29" name="Freeform 28">
              <a:extLst>
                <a:ext uri="{FF2B5EF4-FFF2-40B4-BE49-F238E27FC236}">
                  <a16:creationId xmlns:a16="http://schemas.microsoft.com/office/drawing/2014/main" id="{FF926183-6873-7595-A03F-56A259FC5D06}"/>
                </a:ext>
              </a:extLst>
            </p:cNvPr>
            <p:cNvSpPr/>
            <p:nvPr/>
          </p:nvSpPr>
          <p:spPr bwMode="auto">
            <a:xfrm>
              <a:off x="1636567" y="2510084"/>
              <a:ext cx="3973368" cy="2720546"/>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algn="ctr"/>
              <a:endParaRPr lang="en-US"/>
            </a:p>
          </p:txBody>
        </p:sp>
        <p:grpSp>
          <p:nvGrpSpPr>
            <p:cNvPr id="31" name="Group 30">
              <a:extLst>
                <a:ext uri="{FF2B5EF4-FFF2-40B4-BE49-F238E27FC236}">
                  <a16:creationId xmlns:a16="http://schemas.microsoft.com/office/drawing/2014/main" id="{E9E8019F-DB3E-3565-8DA1-A90ECDF8A4DE}"/>
                </a:ext>
              </a:extLst>
            </p:cNvPr>
            <p:cNvGrpSpPr/>
            <p:nvPr/>
          </p:nvGrpSpPr>
          <p:grpSpPr>
            <a:xfrm>
              <a:off x="1565448" y="2540199"/>
              <a:ext cx="85719" cy="2688336"/>
              <a:chOff x="2387110" y="2705197"/>
              <a:chExt cx="85719" cy="2600325"/>
            </a:xfrm>
            <a:noFill/>
          </p:grpSpPr>
          <p:cxnSp>
            <p:nvCxnSpPr>
              <p:cNvPr id="34" name="Straight Connector 33">
                <a:extLst>
                  <a:ext uri="{FF2B5EF4-FFF2-40B4-BE49-F238E27FC236}">
                    <a16:creationId xmlns:a16="http://schemas.microsoft.com/office/drawing/2014/main" id="{8FD5EA15-6095-0354-3A74-9561912B0C68}"/>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4F48E3AA-FDB4-285D-D6C2-643489E49850}"/>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A1E80CB-3845-A7C0-F1D2-2C69DC8B934E}"/>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4865C31-8D2B-8ADF-9A59-C0796FD02BC9}"/>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E9D1CA6-C745-7F86-B7B2-2E0256203393}"/>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42F813F-FC7C-6947-D44C-3846EC84BEA7}"/>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grpSp>
          <p:nvGrpSpPr>
            <p:cNvPr id="76" name="Group 75">
              <a:extLst>
                <a:ext uri="{FF2B5EF4-FFF2-40B4-BE49-F238E27FC236}">
                  <a16:creationId xmlns:a16="http://schemas.microsoft.com/office/drawing/2014/main" id="{826498E8-C2EB-2A80-A933-C43CCC9CDAF5}"/>
                </a:ext>
              </a:extLst>
            </p:cNvPr>
            <p:cNvGrpSpPr/>
            <p:nvPr/>
          </p:nvGrpSpPr>
          <p:grpSpPr>
            <a:xfrm>
              <a:off x="1639337" y="5219802"/>
              <a:ext cx="3899571" cy="91441"/>
              <a:chOff x="1367364" y="5438814"/>
              <a:chExt cx="3899571" cy="91441"/>
            </a:xfrm>
          </p:grpSpPr>
          <p:cxnSp>
            <p:nvCxnSpPr>
              <p:cNvPr id="41" name="Straight Connector 40">
                <a:extLst>
                  <a:ext uri="{FF2B5EF4-FFF2-40B4-BE49-F238E27FC236}">
                    <a16:creationId xmlns:a16="http://schemas.microsoft.com/office/drawing/2014/main" id="{A10EF377-EBE6-6BF7-EDDD-731BB7215E31}"/>
                  </a:ext>
                </a:extLst>
              </p:cNvPr>
              <p:cNvCxnSpPr>
                <a:cxnSpLocks/>
              </p:cNvCxnSpPr>
              <p:nvPr/>
            </p:nvCxnSpPr>
            <p:spPr bwMode="auto">
              <a:xfrm rot="16200000">
                <a:off x="1321644"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CD6DB600-B3F4-8A3D-BAE8-187F191D0C80}"/>
                  </a:ext>
                </a:extLst>
              </p:cNvPr>
              <p:cNvCxnSpPr>
                <a:cxnSpLocks/>
              </p:cNvCxnSpPr>
              <p:nvPr/>
            </p:nvCxnSpPr>
            <p:spPr bwMode="auto">
              <a:xfrm rot="16200000">
                <a:off x="1971573"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299A631-816B-4FC9-AD26-21872286547F}"/>
                  </a:ext>
                </a:extLst>
              </p:cNvPr>
              <p:cNvCxnSpPr>
                <a:cxnSpLocks/>
              </p:cNvCxnSpPr>
              <p:nvPr/>
            </p:nvCxnSpPr>
            <p:spPr bwMode="auto">
              <a:xfrm rot="16200000">
                <a:off x="2621502"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B090DDAB-6850-3C02-8E02-68E499F9D889}"/>
                  </a:ext>
                </a:extLst>
              </p:cNvPr>
              <p:cNvCxnSpPr>
                <a:cxnSpLocks/>
              </p:cNvCxnSpPr>
              <p:nvPr/>
            </p:nvCxnSpPr>
            <p:spPr bwMode="auto">
              <a:xfrm rot="16200000">
                <a:off x="3271431"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A1EE8A23-7EE0-5D8D-131F-3F1715105947}"/>
                  </a:ext>
                </a:extLst>
              </p:cNvPr>
              <p:cNvCxnSpPr>
                <a:cxnSpLocks/>
              </p:cNvCxnSpPr>
              <p:nvPr/>
            </p:nvCxnSpPr>
            <p:spPr bwMode="auto">
              <a:xfrm rot="16200000">
                <a:off x="3921360"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73B810C0-19FA-8EE7-81C0-D5B0E4CAB26F}"/>
                  </a:ext>
                </a:extLst>
              </p:cNvPr>
              <p:cNvCxnSpPr>
                <a:cxnSpLocks/>
              </p:cNvCxnSpPr>
              <p:nvPr/>
            </p:nvCxnSpPr>
            <p:spPr bwMode="auto">
              <a:xfrm rot="16200000">
                <a:off x="4571288"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98987145-902C-5EE7-8391-94F07812000E}"/>
                  </a:ext>
                </a:extLst>
              </p:cNvPr>
              <p:cNvCxnSpPr>
                <a:cxnSpLocks/>
              </p:cNvCxnSpPr>
              <p:nvPr/>
            </p:nvCxnSpPr>
            <p:spPr bwMode="auto">
              <a:xfrm rot="16200000">
                <a:off x="5221215" y="5484535"/>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77" name="Group 76">
              <a:extLst>
                <a:ext uri="{FF2B5EF4-FFF2-40B4-BE49-F238E27FC236}">
                  <a16:creationId xmlns:a16="http://schemas.microsoft.com/office/drawing/2014/main" id="{73A5FA2E-068D-FC66-E1CD-282169D05E61}"/>
                </a:ext>
              </a:extLst>
            </p:cNvPr>
            <p:cNvGrpSpPr/>
            <p:nvPr/>
          </p:nvGrpSpPr>
          <p:grpSpPr>
            <a:xfrm>
              <a:off x="1496682" y="5259342"/>
              <a:ext cx="4238732" cy="307777"/>
              <a:chOff x="1224709" y="5347727"/>
              <a:chExt cx="4238732" cy="307777"/>
            </a:xfrm>
          </p:grpSpPr>
          <p:sp>
            <p:nvSpPr>
              <p:cNvPr id="57" name="TextBox 56">
                <a:extLst>
                  <a:ext uri="{FF2B5EF4-FFF2-40B4-BE49-F238E27FC236}">
                    <a16:creationId xmlns:a16="http://schemas.microsoft.com/office/drawing/2014/main" id="{46A81E00-4185-A97C-773D-3833A711C44A}"/>
                  </a:ext>
                </a:extLst>
              </p:cNvPr>
              <p:cNvSpPr txBox="1"/>
              <p:nvPr/>
            </p:nvSpPr>
            <p:spPr bwMode="auto">
              <a:xfrm>
                <a:off x="1224709" y="5347727"/>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8" name="TextBox 57">
                <a:extLst>
                  <a:ext uri="{FF2B5EF4-FFF2-40B4-BE49-F238E27FC236}">
                    <a16:creationId xmlns:a16="http://schemas.microsoft.com/office/drawing/2014/main" id="{57D5C239-49C3-45A2-4D74-8D4C1B539B58}"/>
                  </a:ext>
                </a:extLst>
              </p:cNvPr>
              <p:cNvSpPr txBox="1"/>
              <p:nvPr/>
            </p:nvSpPr>
            <p:spPr bwMode="auto">
              <a:xfrm>
                <a:off x="1873007"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59" name="TextBox 58">
                <a:extLst>
                  <a:ext uri="{FF2B5EF4-FFF2-40B4-BE49-F238E27FC236}">
                    <a16:creationId xmlns:a16="http://schemas.microsoft.com/office/drawing/2014/main" id="{86DDADED-C6D3-3420-84FD-140D09548F13}"/>
                  </a:ext>
                </a:extLst>
              </p:cNvPr>
              <p:cNvSpPr txBox="1"/>
              <p:nvPr/>
            </p:nvSpPr>
            <p:spPr bwMode="auto">
              <a:xfrm>
                <a:off x="2532172"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60" name="TextBox 59">
                <a:extLst>
                  <a:ext uri="{FF2B5EF4-FFF2-40B4-BE49-F238E27FC236}">
                    <a16:creationId xmlns:a16="http://schemas.microsoft.com/office/drawing/2014/main" id="{1E42BE83-27B7-3966-207A-D761C3BD669F}"/>
                  </a:ext>
                </a:extLst>
              </p:cNvPr>
              <p:cNvSpPr txBox="1"/>
              <p:nvPr/>
            </p:nvSpPr>
            <p:spPr bwMode="auto">
              <a:xfrm>
                <a:off x="3175153"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61" name="TextBox 60">
                <a:extLst>
                  <a:ext uri="{FF2B5EF4-FFF2-40B4-BE49-F238E27FC236}">
                    <a16:creationId xmlns:a16="http://schemas.microsoft.com/office/drawing/2014/main" id="{25F22269-5EB7-2A46-0A19-C30EF9E8DB1E}"/>
                  </a:ext>
                </a:extLst>
              </p:cNvPr>
              <p:cNvSpPr txBox="1"/>
              <p:nvPr/>
            </p:nvSpPr>
            <p:spPr bwMode="auto">
              <a:xfrm>
                <a:off x="4431614"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62" name="TextBox 61">
                <a:extLst>
                  <a:ext uri="{FF2B5EF4-FFF2-40B4-BE49-F238E27FC236}">
                    <a16:creationId xmlns:a16="http://schemas.microsoft.com/office/drawing/2014/main" id="{CE470E9C-77B3-FBFB-3DDE-ACCAFE64BD5F}"/>
                  </a:ext>
                </a:extLst>
              </p:cNvPr>
              <p:cNvSpPr txBox="1"/>
              <p:nvPr/>
            </p:nvSpPr>
            <p:spPr bwMode="auto">
              <a:xfrm>
                <a:off x="3834024"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64" name="TextBox 63">
                <a:extLst>
                  <a:ext uri="{FF2B5EF4-FFF2-40B4-BE49-F238E27FC236}">
                    <a16:creationId xmlns:a16="http://schemas.microsoft.com/office/drawing/2014/main" id="{18C22798-F75D-338B-4EDD-6482BF0C980E}"/>
                  </a:ext>
                </a:extLst>
              </p:cNvPr>
              <p:cNvSpPr txBox="1"/>
              <p:nvPr/>
            </p:nvSpPr>
            <p:spPr bwMode="auto">
              <a:xfrm>
                <a:off x="5096033"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grpSp>
        <p:grpSp>
          <p:nvGrpSpPr>
            <p:cNvPr id="66" name="Group 65">
              <a:extLst>
                <a:ext uri="{FF2B5EF4-FFF2-40B4-BE49-F238E27FC236}">
                  <a16:creationId xmlns:a16="http://schemas.microsoft.com/office/drawing/2014/main" id="{5883F82F-A859-764B-5E83-70C139BAF467}"/>
                </a:ext>
              </a:extLst>
            </p:cNvPr>
            <p:cNvGrpSpPr/>
            <p:nvPr/>
          </p:nvGrpSpPr>
          <p:grpSpPr>
            <a:xfrm>
              <a:off x="205785" y="5599165"/>
              <a:ext cx="1347221" cy="654919"/>
              <a:chOff x="25681" y="5228907"/>
              <a:chExt cx="1347221" cy="654919"/>
            </a:xfrm>
          </p:grpSpPr>
          <p:sp>
            <p:nvSpPr>
              <p:cNvPr id="74" name="TextBox 73">
                <a:extLst>
                  <a:ext uri="{FF2B5EF4-FFF2-40B4-BE49-F238E27FC236}">
                    <a16:creationId xmlns:a16="http://schemas.microsoft.com/office/drawing/2014/main" id="{C4303701-5FFC-FC14-1D84-3F35D54AE362}"/>
                  </a:ext>
                </a:extLst>
              </p:cNvPr>
              <p:cNvSpPr txBox="1"/>
              <p:nvPr/>
            </p:nvSpPr>
            <p:spPr bwMode="auto">
              <a:xfrm>
                <a:off x="25681" y="5228907"/>
                <a:ext cx="1347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75" name="TextBox 74">
                <a:extLst>
                  <a:ext uri="{FF2B5EF4-FFF2-40B4-BE49-F238E27FC236}">
                    <a16:creationId xmlns:a16="http://schemas.microsoft.com/office/drawing/2014/main" id="{5C76872C-D840-D3BB-482C-0C8F0A93DC4C}"/>
                  </a:ext>
                </a:extLst>
              </p:cNvPr>
              <p:cNvSpPr txBox="1"/>
              <p:nvPr/>
            </p:nvSpPr>
            <p:spPr bwMode="auto">
              <a:xfrm>
                <a:off x="238140" y="5422161"/>
                <a:ext cx="1130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Deferred</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Immediate</a:t>
                </a:r>
              </a:p>
            </p:txBody>
          </p:sp>
        </p:grpSp>
        <p:sp>
          <p:nvSpPr>
            <p:cNvPr id="67" name="TextBox 66">
              <a:extLst>
                <a:ext uri="{FF2B5EF4-FFF2-40B4-BE49-F238E27FC236}">
                  <a16:creationId xmlns:a16="http://schemas.microsoft.com/office/drawing/2014/main" id="{B3380A57-94BC-59DD-096F-15CF80B3F7A1}"/>
                </a:ext>
              </a:extLst>
            </p:cNvPr>
            <p:cNvSpPr txBox="1"/>
            <p:nvPr/>
          </p:nvSpPr>
          <p:spPr bwMode="auto">
            <a:xfrm>
              <a:off x="1436381" y="5798217"/>
              <a:ext cx="420307"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143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141</a:t>
              </a:r>
            </a:p>
          </p:txBody>
        </p:sp>
        <p:sp>
          <p:nvSpPr>
            <p:cNvPr id="68" name="TextBox 67">
              <a:extLst>
                <a:ext uri="{FF2B5EF4-FFF2-40B4-BE49-F238E27FC236}">
                  <a16:creationId xmlns:a16="http://schemas.microsoft.com/office/drawing/2014/main" id="{6FBF90B7-FE30-837E-0D6C-AAE7F39C57A8}"/>
                </a:ext>
              </a:extLst>
            </p:cNvPr>
            <p:cNvSpPr txBox="1"/>
            <p:nvPr/>
          </p:nvSpPr>
          <p:spPr bwMode="auto">
            <a:xfrm>
              <a:off x="2111043"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83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95</a:t>
              </a:r>
            </a:p>
          </p:txBody>
        </p:sp>
        <p:sp>
          <p:nvSpPr>
            <p:cNvPr id="69" name="TextBox 68">
              <a:extLst>
                <a:ext uri="{FF2B5EF4-FFF2-40B4-BE49-F238E27FC236}">
                  <a16:creationId xmlns:a16="http://schemas.microsoft.com/office/drawing/2014/main" id="{AF9F40B9-0466-93CD-D122-C202B90880EA}"/>
                </a:ext>
              </a:extLst>
            </p:cNvPr>
            <p:cNvSpPr txBox="1"/>
            <p:nvPr/>
          </p:nvSpPr>
          <p:spPr bwMode="auto">
            <a:xfrm>
              <a:off x="2770449"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67</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70</a:t>
              </a:r>
            </a:p>
          </p:txBody>
        </p:sp>
        <p:sp>
          <p:nvSpPr>
            <p:cNvPr id="70" name="TextBox 69">
              <a:extLst>
                <a:ext uri="{FF2B5EF4-FFF2-40B4-BE49-F238E27FC236}">
                  <a16:creationId xmlns:a16="http://schemas.microsoft.com/office/drawing/2014/main" id="{0E825B21-9F23-E4BD-B1D4-F4FD2844EAE9}"/>
                </a:ext>
              </a:extLst>
            </p:cNvPr>
            <p:cNvSpPr txBox="1"/>
            <p:nvPr/>
          </p:nvSpPr>
          <p:spPr bwMode="auto">
            <a:xfrm>
              <a:off x="3415408"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42</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44</a:t>
              </a:r>
            </a:p>
          </p:txBody>
        </p:sp>
        <p:sp>
          <p:nvSpPr>
            <p:cNvPr id="71" name="TextBox 70">
              <a:extLst>
                <a:ext uri="{FF2B5EF4-FFF2-40B4-BE49-F238E27FC236}">
                  <a16:creationId xmlns:a16="http://schemas.microsoft.com/office/drawing/2014/main" id="{213783F9-CEB4-B2F6-64CD-CC4786AF242C}"/>
                </a:ext>
              </a:extLst>
            </p:cNvPr>
            <p:cNvSpPr txBox="1"/>
            <p:nvPr/>
          </p:nvSpPr>
          <p:spPr bwMode="auto">
            <a:xfrm>
              <a:off x="4069774"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25</a:t>
              </a:r>
            </a:p>
          </p:txBody>
        </p:sp>
        <p:sp>
          <p:nvSpPr>
            <p:cNvPr id="72" name="TextBox 71">
              <a:extLst>
                <a:ext uri="{FF2B5EF4-FFF2-40B4-BE49-F238E27FC236}">
                  <a16:creationId xmlns:a16="http://schemas.microsoft.com/office/drawing/2014/main" id="{A49B1107-64D8-C8B9-1AF7-56527D1CC499}"/>
                </a:ext>
              </a:extLst>
            </p:cNvPr>
            <p:cNvSpPr txBox="1"/>
            <p:nvPr/>
          </p:nvSpPr>
          <p:spPr bwMode="auto">
            <a:xfrm>
              <a:off x="4775632" y="5798217"/>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a:t>
              </a:r>
            </a:p>
          </p:txBody>
        </p:sp>
        <p:grpSp>
          <p:nvGrpSpPr>
            <p:cNvPr id="78" name="Group 77">
              <a:extLst>
                <a:ext uri="{FF2B5EF4-FFF2-40B4-BE49-F238E27FC236}">
                  <a16:creationId xmlns:a16="http://schemas.microsoft.com/office/drawing/2014/main" id="{C2EF6C2E-12EA-5A4A-DF6F-81515246A5CF}"/>
                </a:ext>
              </a:extLst>
            </p:cNvPr>
            <p:cNvGrpSpPr/>
            <p:nvPr/>
          </p:nvGrpSpPr>
          <p:grpSpPr>
            <a:xfrm>
              <a:off x="3987663" y="2366554"/>
              <a:ext cx="1308461" cy="523220"/>
              <a:chOff x="2646315" y="2427506"/>
              <a:chExt cx="1308461" cy="523220"/>
            </a:xfrm>
            <a:noFill/>
          </p:grpSpPr>
          <p:sp>
            <p:nvSpPr>
              <p:cNvPr id="79" name="TextBox 78">
                <a:extLst>
                  <a:ext uri="{FF2B5EF4-FFF2-40B4-BE49-F238E27FC236}">
                    <a16:creationId xmlns:a16="http://schemas.microsoft.com/office/drawing/2014/main" id="{9D4CCA08-9A72-3FF4-CFA0-2B1783317877}"/>
                  </a:ext>
                </a:extLst>
              </p:cNvPr>
              <p:cNvSpPr txBox="1"/>
              <p:nvPr/>
            </p:nvSpPr>
            <p:spPr bwMode="auto">
              <a:xfrm>
                <a:off x="2980214" y="2427506"/>
                <a:ext cx="974562" cy="523220"/>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Deferred</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Immediate</a:t>
                </a:r>
              </a:p>
            </p:txBody>
          </p:sp>
          <p:grpSp>
            <p:nvGrpSpPr>
              <p:cNvPr id="80" name="Group 79">
                <a:extLst>
                  <a:ext uri="{FF2B5EF4-FFF2-40B4-BE49-F238E27FC236}">
                    <a16:creationId xmlns:a16="http://schemas.microsoft.com/office/drawing/2014/main" id="{4DB09339-AF25-B0F1-C5C6-20CADB98F902}"/>
                  </a:ext>
                </a:extLst>
              </p:cNvPr>
              <p:cNvGrpSpPr/>
              <p:nvPr/>
            </p:nvGrpSpPr>
            <p:grpSpPr>
              <a:xfrm>
                <a:off x="2646315" y="2578224"/>
                <a:ext cx="365760" cy="206710"/>
                <a:chOff x="4219559" y="3275637"/>
                <a:chExt cx="365760" cy="206710"/>
              </a:xfrm>
              <a:grpFill/>
            </p:grpSpPr>
            <p:cxnSp>
              <p:nvCxnSpPr>
                <p:cNvPr id="81" name="Straight Connector 80">
                  <a:extLst>
                    <a:ext uri="{FF2B5EF4-FFF2-40B4-BE49-F238E27FC236}">
                      <a16:creationId xmlns:a16="http://schemas.microsoft.com/office/drawing/2014/main" id="{AF422A24-369B-6DB3-D6BA-8564A03B2EEC}"/>
                    </a:ext>
                  </a:extLst>
                </p:cNvPr>
                <p:cNvCxnSpPr/>
                <p:nvPr/>
              </p:nvCxnSpPr>
              <p:spPr bwMode="auto">
                <a:xfrm>
                  <a:off x="4219559" y="3275637"/>
                  <a:ext cx="365760" cy="0"/>
                </a:xfrm>
                <a:prstGeom prst="line">
                  <a:avLst/>
                </a:prstGeom>
                <a:grpFill/>
                <a:ln w="28575" cap="flat" cmpd="sng" algn="ctr">
                  <a:solidFill>
                    <a:schemeClr val="accent3"/>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1AD66D9A-5118-2CE3-4E01-58A224A3291D}"/>
                    </a:ext>
                  </a:extLst>
                </p:cNvPr>
                <p:cNvCxnSpPr/>
                <p:nvPr/>
              </p:nvCxnSpPr>
              <p:spPr bwMode="auto">
                <a:xfrm>
                  <a:off x="4219559" y="3482347"/>
                  <a:ext cx="365760" cy="0"/>
                </a:xfrm>
                <a:prstGeom prst="line">
                  <a:avLst/>
                </a:prstGeom>
                <a:grpFill/>
                <a:ln w="28575" cap="flat" cmpd="sng" algn="ctr">
                  <a:solidFill>
                    <a:schemeClr val="accent1"/>
                  </a:solidFill>
                  <a:prstDash val="solid"/>
                  <a:round/>
                  <a:headEnd type="none" w="med" len="med"/>
                  <a:tailEnd type="none" w="med" len="med"/>
                </a:ln>
                <a:effectLst/>
              </p:spPr>
            </p:cxnSp>
          </p:grpSp>
        </p:grpSp>
        <p:sp>
          <p:nvSpPr>
            <p:cNvPr id="3" name="Freeform 2">
              <a:extLst>
                <a:ext uri="{FF2B5EF4-FFF2-40B4-BE49-F238E27FC236}">
                  <a16:creationId xmlns:a16="http://schemas.microsoft.com/office/drawing/2014/main" id="{CFE25133-9AD8-5F60-6508-061F35B44D29}"/>
                </a:ext>
              </a:extLst>
            </p:cNvPr>
            <p:cNvSpPr/>
            <p:nvPr/>
          </p:nvSpPr>
          <p:spPr bwMode="auto">
            <a:xfrm>
              <a:off x="1651958" y="2540479"/>
              <a:ext cx="3347050" cy="1526876"/>
            </a:xfrm>
            <a:custGeom>
              <a:avLst/>
              <a:gdLst>
                <a:gd name="connsiteX0" fmla="*/ 0 w 3347050"/>
                <a:gd name="connsiteY0" fmla="*/ 0 h 1526876"/>
                <a:gd name="connsiteX1" fmla="*/ 129397 w 3347050"/>
                <a:gd name="connsiteY1" fmla="*/ 0 h 1526876"/>
                <a:gd name="connsiteX2" fmla="*/ 129397 w 3347050"/>
                <a:gd name="connsiteY2" fmla="*/ 47446 h 1526876"/>
                <a:gd name="connsiteX3" fmla="*/ 181155 w 3347050"/>
                <a:gd name="connsiteY3" fmla="*/ 47446 h 1526876"/>
                <a:gd name="connsiteX4" fmla="*/ 181155 w 3347050"/>
                <a:gd name="connsiteY4" fmla="*/ 99204 h 1526876"/>
                <a:gd name="connsiteX5" fmla="*/ 228600 w 3347050"/>
                <a:gd name="connsiteY5" fmla="*/ 99204 h 1526876"/>
                <a:gd name="connsiteX6" fmla="*/ 228600 w 3347050"/>
                <a:gd name="connsiteY6" fmla="*/ 232913 h 1526876"/>
                <a:gd name="connsiteX7" fmla="*/ 280359 w 3347050"/>
                <a:gd name="connsiteY7" fmla="*/ 232913 h 1526876"/>
                <a:gd name="connsiteX8" fmla="*/ 280359 w 3347050"/>
                <a:gd name="connsiteY8" fmla="*/ 271732 h 1526876"/>
                <a:gd name="connsiteX9" fmla="*/ 336431 w 3347050"/>
                <a:gd name="connsiteY9" fmla="*/ 271732 h 1526876"/>
                <a:gd name="connsiteX10" fmla="*/ 336431 w 3347050"/>
                <a:gd name="connsiteY10" fmla="*/ 357996 h 1526876"/>
                <a:gd name="connsiteX11" fmla="*/ 370936 w 3347050"/>
                <a:gd name="connsiteY11" fmla="*/ 357996 h 1526876"/>
                <a:gd name="connsiteX12" fmla="*/ 370936 w 3347050"/>
                <a:gd name="connsiteY12" fmla="*/ 418381 h 1526876"/>
                <a:gd name="connsiteX13" fmla="*/ 418382 w 3347050"/>
                <a:gd name="connsiteY13" fmla="*/ 418381 h 1526876"/>
                <a:gd name="connsiteX14" fmla="*/ 418382 w 3347050"/>
                <a:gd name="connsiteY14" fmla="*/ 457200 h 1526876"/>
                <a:gd name="connsiteX15" fmla="*/ 465827 w 3347050"/>
                <a:gd name="connsiteY15" fmla="*/ 457200 h 1526876"/>
                <a:gd name="connsiteX16" fmla="*/ 465827 w 3347050"/>
                <a:gd name="connsiteY16" fmla="*/ 521898 h 1526876"/>
                <a:gd name="connsiteX17" fmla="*/ 513272 w 3347050"/>
                <a:gd name="connsiteY17" fmla="*/ 521898 h 1526876"/>
                <a:gd name="connsiteX18" fmla="*/ 513272 w 3347050"/>
                <a:gd name="connsiteY18" fmla="*/ 582283 h 1526876"/>
                <a:gd name="connsiteX19" fmla="*/ 569344 w 3347050"/>
                <a:gd name="connsiteY19" fmla="*/ 582283 h 1526876"/>
                <a:gd name="connsiteX20" fmla="*/ 569344 w 3347050"/>
                <a:gd name="connsiteY20" fmla="*/ 625415 h 1526876"/>
                <a:gd name="connsiteX21" fmla="*/ 625416 w 3347050"/>
                <a:gd name="connsiteY21" fmla="*/ 625415 h 1526876"/>
                <a:gd name="connsiteX22" fmla="*/ 625416 w 3347050"/>
                <a:gd name="connsiteY22" fmla="*/ 672861 h 1526876"/>
                <a:gd name="connsiteX23" fmla="*/ 685800 w 3347050"/>
                <a:gd name="connsiteY23" fmla="*/ 672861 h 1526876"/>
                <a:gd name="connsiteX24" fmla="*/ 685800 w 3347050"/>
                <a:gd name="connsiteY24" fmla="*/ 793630 h 1526876"/>
                <a:gd name="connsiteX25" fmla="*/ 728933 w 3347050"/>
                <a:gd name="connsiteY25" fmla="*/ 793630 h 1526876"/>
                <a:gd name="connsiteX26" fmla="*/ 728933 w 3347050"/>
                <a:gd name="connsiteY26" fmla="*/ 862642 h 1526876"/>
                <a:gd name="connsiteX27" fmla="*/ 797944 w 3347050"/>
                <a:gd name="connsiteY27" fmla="*/ 862642 h 1526876"/>
                <a:gd name="connsiteX28" fmla="*/ 797944 w 3347050"/>
                <a:gd name="connsiteY28" fmla="*/ 910087 h 1526876"/>
                <a:gd name="connsiteX29" fmla="*/ 797944 w 3347050"/>
                <a:gd name="connsiteY29" fmla="*/ 910087 h 1526876"/>
                <a:gd name="connsiteX30" fmla="*/ 845389 w 3347050"/>
                <a:gd name="connsiteY30" fmla="*/ 910087 h 1526876"/>
                <a:gd name="connsiteX31" fmla="*/ 845389 w 3347050"/>
                <a:gd name="connsiteY31" fmla="*/ 957532 h 1526876"/>
                <a:gd name="connsiteX32" fmla="*/ 961846 w 3347050"/>
                <a:gd name="connsiteY32" fmla="*/ 957532 h 1526876"/>
                <a:gd name="connsiteX33" fmla="*/ 961846 w 3347050"/>
                <a:gd name="connsiteY33" fmla="*/ 1035170 h 1526876"/>
                <a:gd name="connsiteX34" fmla="*/ 1022231 w 3347050"/>
                <a:gd name="connsiteY34" fmla="*/ 1035170 h 1526876"/>
                <a:gd name="connsiteX35" fmla="*/ 1022231 w 3347050"/>
                <a:gd name="connsiteY35" fmla="*/ 1035170 h 1526876"/>
                <a:gd name="connsiteX36" fmla="*/ 1022231 w 3347050"/>
                <a:gd name="connsiteY36" fmla="*/ 1073989 h 1526876"/>
                <a:gd name="connsiteX37" fmla="*/ 1216325 w 3347050"/>
                <a:gd name="connsiteY37" fmla="*/ 1073989 h 1526876"/>
                <a:gd name="connsiteX38" fmla="*/ 1216325 w 3347050"/>
                <a:gd name="connsiteY38" fmla="*/ 1108495 h 1526876"/>
                <a:gd name="connsiteX39" fmla="*/ 1285336 w 3347050"/>
                <a:gd name="connsiteY39" fmla="*/ 1108495 h 1526876"/>
                <a:gd name="connsiteX40" fmla="*/ 1285336 w 3347050"/>
                <a:gd name="connsiteY40" fmla="*/ 1147313 h 1526876"/>
                <a:gd name="connsiteX41" fmla="*/ 1337095 w 3347050"/>
                <a:gd name="connsiteY41" fmla="*/ 1147313 h 1526876"/>
                <a:gd name="connsiteX42" fmla="*/ 1337095 w 3347050"/>
                <a:gd name="connsiteY42" fmla="*/ 1181819 h 1526876"/>
                <a:gd name="connsiteX43" fmla="*/ 1522563 w 3347050"/>
                <a:gd name="connsiteY43" fmla="*/ 1181819 h 1526876"/>
                <a:gd name="connsiteX44" fmla="*/ 1522563 w 3347050"/>
                <a:gd name="connsiteY44" fmla="*/ 1224951 h 1526876"/>
                <a:gd name="connsiteX45" fmla="*/ 1600200 w 3347050"/>
                <a:gd name="connsiteY45" fmla="*/ 1224951 h 1526876"/>
                <a:gd name="connsiteX46" fmla="*/ 1690778 w 3347050"/>
                <a:gd name="connsiteY46" fmla="*/ 1224951 h 1526876"/>
                <a:gd name="connsiteX47" fmla="*/ 1690778 w 3347050"/>
                <a:gd name="connsiteY47" fmla="*/ 1276710 h 1526876"/>
                <a:gd name="connsiteX48" fmla="*/ 1690778 w 3347050"/>
                <a:gd name="connsiteY48" fmla="*/ 1276710 h 1526876"/>
                <a:gd name="connsiteX49" fmla="*/ 1738223 w 3347050"/>
                <a:gd name="connsiteY49" fmla="*/ 1276710 h 1526876"/>
                <a:gd name="connsiteX50" fmla="*/ 1738223 w 3347050"/>
                <a:gd name="connsiteY50" fmla="*/ 1276710 h 1526876"/>
                <a:gd name="connsiteX51" fmla="*/ 1738223 w 3347050"/>
                <a:gd name="connsiteY51" fmla="*/ 1315529 h 1526876"/>
                <a:gd name="connsiteX52" fmla="*/ 2178170 w 3347050"/>
                <a:gd name="connsiteY52" fmla="*/ 1315529 h 1526876"/>
                <a:gd name="connsiteX53" fmla="*/ 2178170 w 3347050"/>
                <a:gd name="connsiteY53" fmla="*/ 1367287 h 1526876"/>
                <a:gd name="connsiteX54" fmla="*/ 2342072 w 3347050"/>
                <a:gd name="connsiteY54" fmla="*/ 1367287 h 1526876"/>
                <a:gd name="connsiteX55" fmla="*/ 2342072 w 3347050"/>
                <a:gd name="connsiteY55" fmla="*/ 1419046 h 1526876"/>
                <a:gd name="connsiteX56" fmla="*/ 2510287 w 3347050"/>
                <a:gd name="connsiteY56" fmla="*/ 1419046 h 1526876"/>
                <a:gd name="connsiteX57" fmla="*/ 2510287 w 3347050"/>
                <a:gd name="connsiteY57" fmla="*/ 1466491 h 1526876"/>
                <a:gd name="connsiteX58" fmla="*/ 2747514 w 3347050"/>
                <a:gd name="connsiteY58" fmla="*/ 1466491 h 1526876"/>
                <a:gd name="connsiteX59" fmla="*/ 2747514 w 3347050"/>
                <a:gd name="connsiteY59" fmla="*/ 1526876 h 1526876"/>
                <a:gd name="connsiteX60" fmla="*/ 3347050 w 3347050"/>
                <a:gd name="connsiteY60" fmla="*/ 1526876 h 152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347050" h="1526876">
                  <a:moveTo>
                    <a:pt x="0" y="0"/>
                  </a:moveTo>
                  <a:lnTo>
                    <a:pt x="129397" y="0"/>
                  </a:lnTo>
                  <a:lnTo>
                    <a:pt x="129397" y="47446"/>
                  </a:lnTo>
                  <a:lnTo>
                    <a:pt x="181155" y="47446"/>
                  </a:lnTo>
                  <a:lnTo>
                    <a:pt x="181155" y="99204"/>
                  </a:lnTo>
                  <a:lnTo>
                    <a:pt x="228600" y="99204"/>
                  </a:lnTo>
                  <a:lnTo>
                    <a:pt x="228600" y="232913"/>
                  </a:lnTo>
                  <a:lnTo>
                    <a:pt x="280359" y="232913"/>
                  </a:lnTo>
                  <a:lnTo>
                    <a:pt x="280359" y="271732"/>
                  </a:lnTo>
                  <a:lnTo>
                    <a:pt x="336431" y="271732"/>
                  </a:lnTo>
                  <a:lnTo>
                    <a:pt x="336431" y="357996"/>
                  </a:lnTo>
                  <a:lnTo>
                    <a:pt x="370936" y="357996"/>
                  </a:lnTo>
                  <a:lnTo>
                    <a:pt x="370936" y="418381"/>
                  </a:lnTo>
                  <a:lnTo>
                    <a:pt x="418382" y="418381"/>
                  </a:lnTo>
                  <a:lnTo>
                    <a:pt x="418382" y="457200"/>
                  </a:lnTo>
                  <a:lnTo>
                    <a:pt x="465827" y="457200"/>
                  </a:lnTo>
                  <a:lnTo>
                    <a:pt x="465827" y="521898"/>
                  </a:lnTo>
                  <a:lnTo>
                    <a:pt x="513272" y="521898"/>
                  </a:lnTo>
                  <a:lnTo>
                    <a:pt x="513272" y="582283"/>
                  </a:lnTo>
                  <a:lnTo>
                    <a:pt x="569344" y="582283"/>
                  </a:lnTo>
                  <a:lnTo>
                    <a:pt x="569344" y="625415"/>
                  </a:lnTo>
                  <a:lnTo>
                    <a:pt x="625416" y="625415"/>
                  </a:lnTo>
                  <a:lnTo>
                    <a:pt x="625416" y="672861"/>
                  </a:lnTo>
                  <a:lnTo>
                    <a:pt x="685800" y="672861"/>
                  </a:lnTo>
                  <a:lnTo>
                    <a:pt x="685800" y="793630"/>
                  </a:lnTo>
                  <a:lnTo>
                    <a:pt x="728933" y="793630"/>
                  </a:lnTo>
                  <a:lnTo>
                    <a:pt x="728933" y="862642"/>
                  </a:lnTo>
                  <a:lnTo>
                    <a:pt x="797944" y="862642"/>
                  </a:lnTo>
                  <a:lnTo>
                    <a:pt x="797944" y="910087"/>
                  </a:lnTo>
                  <a:lnTo>
                    <a:pt x="797944" y="910087"/>
                  </a:lnTo>
                  <a:lnTo>
                    <a:pt x="845389" y="910087"/>
                  </a:lnTo>
                  <a:lnTo>
                    <a:pt x="845389" y="957532"/>
                  </a:lnTo>
                  <a:lnTo>
                    <a:pt x="961846" y="957532"/>
                  </a:lnTo>
                  <a:lnTo>
                    <a:pt x="961846" y="1035170"/>
                  </a:lnTo>
                  <a:lnTo>
                    <a:pt x="1022231" y="1035170"/>
                  </a:lnTo>
                  <a:lnTo>
                    <a:pt x="1022231" y="1035170"/>
                  </a:lnTo>
                  <a:lnTo>
                    <a:pt x="1022231" y="1073989"/>
                  </a:lnTo>
                  <a:lnTo>
                    <a:pt x="1216325" y="1073989"/>
                  </a:lnTo>
                  <a:lnTo>
                    <a:pt x="1216325" y="1108495"/>
                  </a:lnTo>
                  <a:lnTo>
                    <a:pt x="1285336" y="1108495"/>
                  </a:lnTo>
                  <a:lnTo>
                    <a:pt x="1285336" y="1147313"/>
                  </a:lnTo>
                  <a:lnTo>
                    <a:pt x="1337095" y="1147313"/>
                  </a:lnTo>
                  <a:lnTo>
                    <a:pt x="1337095" y="1181819"/>
                  </a:lnTo>
                  <a:lnTo>
                    <a:pt x="1522563" y="1181819"/>
                  </a:lnTo>
                  <a:lnTo>
                    <a:pt x="1522563" y="1224951"/>
                  </a:lnTo>
                  <a:lnTo>
                    <a:pt x="1600200" y="1224951"/>
                  </a:lnTo>
                  <a:lnTo>
                    <a:pt x="1690778" y="1224951"/>
                  </a:lnTo>
                  <a:lnTo>
                    <a:pt x="1690778" y="1276710"/>
                  </a:lnTo>
                  <a:lnTo>
                    <a:pt x="1690778" y="1276710"/>
                  </a:lnTo>
                  <a:lnTo>
                    <a:pt x="1738223" y="1276710"/>
                  </a:lnTo>
                  <a:lnTo>
                    <a:pt x="1738223" y="1276710"/>
                  </a:lnTo>
                  <a:lnTo>
                    <a:pt x="1738223" y="1315529"/>
                  </a:lnTo>
                  <a:lnTo>
                    <a:pt x="2178170" y="1315529"/>
                  </a:lnTo>
                  <a:lnTo>
                    <a:pt x="2178170" y="1367287"/>
                  </a:lnTo>
                  <a:lnTo>
                    <a:pt x="2342072" y="1367287"/>
                  </a:lnTo>
                  <a:lnTo>
                    <a:pt x="2342072" y="1419046"/>
                  </a:lnTo>
                  <a:lnTo>
                    <a:pt x="2510287" y="1419046"/>
                  </a:lnTo>
                  <a:lnTo>
                    <a:pt x="2510287" y="1466491"/>
                  </a:lnTo>
                  <a:lnTo>
                    <a:pt x="2747514" y="1466491"/>
                  </a:lnTo>
                  <a:lnTo>
                    <a:pt x="2747514" y="1526876"/>
                  </a:lnTo>
                  <a:lnTo>
                    <a:pt x="3347050" y="1526876"/>
                  </a:lnTo>
                </a:path>
              </a:pathLst>
            </a:custGeom>
            <a:noFill/>
            <a:ln w="28575">
              <a:solidFill>
                <a:srgbClr val="015873"/>
              </a:solidFill>
              <a:miter lim="800000"/>
              <a:headEnd/>
              <a:tailEnd/>
            </a:ln>
          </p:spPr>
          <p:txBody>
            <a:bodyPr rtlCol="0" anchor="ctr"/>
            <a:lstStyle/>
            <a:p>
              <a:pPr algn="ctr"/>
              <a:endParaRPr lang="en-US"/>
            </a:p>
          </p:txBody>
        </p:sp>
        <p:sp>
          <p:nvSpPr>
            <p:cNvPr id="5" name="Freeform 4">
              <a:extLst>
                <a:ext uri="{FF2B5EF4-FFF2-40B4-BE49-F238E27FC236}">
                  <a16:creationId xmlns:a16="http://schemas.microsoft.com/office/drawing/2014/main" id="{3B38A244-4940-D004-C0C3-1B52C92735B4}"/>
                </a:ext>
              </a:extLst>
            </p:cNvPr>
            <p:cNvSpPr/>
            <p:nvPr/>
          </p:nvSpPr>
          <p:spPr bwMode="auto">
            <a:xfrm>
              <a:off x="1647825" y="2533650"/>
              <a:ext cx="3413125" cy="1714500"/>
            </a:xfrm>
            <a:custGeom>
              <a:avLst/>
              <a:gdLst>
                <a:gd name="connsiteX0" fmla="*/ 0 w 3413125"/>
                <a:gd name="connsiteY0" fmla="*/ 0 h 1714500"/>
                <a:gd name="connsiteX1" fmla="*/ 44450 w 3413125"/>
                <a:gd name="connsiteY1" fmla="*/ 0 h 1714500"/>
                <a:gd name="connsiteX2" fmla="*/ 44450 w 3413125"/>
                <a:gd name="connsiteY2" fmla="*/ 79375 h 1714500"/>
                <a:gd name="connsiteX3" fmla="*/ 136525 w 3413125"/>
                <a:gd name="connsiteY3" fmla="*/ 79375 h 1714500"/>
                <a:gd name="connsiteX4" fmla="*/ 136525 w 3413125"/>
                <a:gd name="connsiteY4" fmla="*/ 133350 h 1714500"/>
                <a:gd name="connsiteX5" fmla="*/ 168275 w 3413125"/>
                <a:gd name="connsiteY5" fmla="*/ 133350 h 1714500"/>
                <a:gd name="connsiteX6" fmla="*/ 168275 w 3413125"/>
                <a:gd name="connsiteY6" fmla="*/ 215900 h 1714500"/>
                <a:gd name="connsiteX7" fmla="*/ 200025 w 3413125"/>
                <a:gd name="connsiteY7" fmla="*/ 215900 h 1714500"/>
                <a:gd name="connsiteX8" fmla="*/ 200025 w 3413125"/>
                <a:gd name="connsiteY8" fmla="*/ 301625 h 1714500"/>
                <a:gd name="connsiteX9" fmla="*/ 238125 w 3413125"/>
                <a:gd name="connsiteY9" fmla="*/ 301625 h 1714500"/>
                <a:gd name="connsiteX10" fmla="*/ 238125 w 3413125"/>
                <a:gd name="connsiteY10" fmla="*/ 387350 h 1714500"/>
                <a:gd name="connsiteX11" fmla="*/ 269875 w 3413125"/>
                <a:gd name="connsiteY11" fmla="*/ 387350 h 1714500"/>
                <a:gd name="connsiteX12" fmla="*/ 269875 w 3413125"/>
                <a:gd name="connsiteY12" fmla="*/ 466725 h 1714500"/>
                <a:gd name="connsiteX13" fmla="*/ 320675 w 3413125"/>
                <a:gd name="connsiteY13" fmla="*/ 466725 h 1714500"/>
                <a:gd name="connsiteX14" fmla="*/ 320675 w 3413125"/>
                <a:gd name="connsiteY14" fmla="*/ 501650 h 1714500"/>
                <a:gd name="connsiteX15" fmla="*/ 355600 w 3413125"/>
                <a:gd name="connsiteY15" fmla="*/ 501650 h 1714500"/>
                <a:gd name="connsiteX16" fmla="*/ 355600 w 3413125"/>
                <a:gd name="connsiteY16" fmla="*/ 565150 h 1714500"/>
                <a:gd name="connsiteX17" fmla="*/ 390525 w 3413125"/>
                <a:gd name="connsiteY17" fmla="*/ 565150 h 1714500"/>
                <a:gd name="connsiteX18" fmla="*/ 390525 w 3413125"/>
                <a:gd name="connsiteY18" fmla="*/ 619125 h 1714500"/>
                <a:gd name="connsiteX19" fmla="*/ 390525 w 3413125"/>
                <a:gd name="connsiteY19" fmla="*/ 619125 h 1714500"/>
                <a:gd name="connsiteX20" fmla="*/ 422275 w 3413125"/>
                <a:gd name="connsiteY20" fmla="*/ 619125 h 1714500"/>
                <a:gd name="connsiteX21" fmla="*/ 422275 w 3413125"/>
                <a:gd name="connsiteY21" fmla="*/ 666750 h 1714500"/>
                <a:gd name="connsiteX22" fmla="*/ 463550 w 3413125"/>
                <a:gd name="connsiteY22" fmla="*/ 666750 h 1714500"/>
                <a:gd name="connsiteX23" fmla="*/ 463550 w 3413125"/>
                <a:gd name="connsiteY23" fmla="*/ 793750 h 1714500"/>
                <a:gd name="connsiteX24" fmla="*/ 508000 w 3413125"/>
                <a:gd name="connsiteY24" fmla="*/ 793750 h 1714500"/>
                <a:gd name="connsiteX25" fmla="*/ 508000 w 3413125"/>
                <a:gd name="connsiteY25" fmla="*/ 857250 h 1714500"/>
                <a:gd name="connsiteX26" fmla="*/ 552450 w 3413125"/>
                <a:gd name="connsiteY26" fmla="*/ 857250 h 1714500"/>
                <a:gd name="connsiteX27" fmla="*/ 552450 w 3413125"/>
                <a:gd name="connsiteY27" fmla="*/ 936625 h 1714500"/>
                <a:gd name="connsiteX28" fmla="*/ 584200 w 3413125"/>
                <a:gd name="connsiteY28" fmla="*/ 936625 h 1714500"/>
                <a:gd name="connsiteX29" fmla="*/ 584200 w 3413125"/>
                <a:gd name="connsiteY29" fmla="*/ 1047750 h 1714500"/>
                <a:gd name="connsiteX30" fmla="*/ 682625 w 3413125"/>
                <a:gd name="connsiteY30" fmla="*/ 1047750 h 1714500"/>
                <a:gd name="connsiteX31" fmla="*/ 682625 w 3413125"/>
                <a:gd name="connsiteY31" fmla="*/ 1123950 h 1714500"/>
                <a:gd name="connsiteX32" fmla="*/ 869950 w 3413125"/>
                <a:gd name="connsiteY32" fmla="*/ 1123950 h 1714500"/>
                <a:gd name="connsiteX33" fmla="*/ 869950 w 3413125"/>
                <a:gd name="connsiteY33" fmla="*/ 1165225 h 1714500"/>
                <a:gd name="connsiteX34" fmla="*/ 930275 w 3413125"/>
                <a:gd name="connsiteY34" fmla="*/ 1165225 h 1714500"/>
                <a:gd name="connsiteX35" fmla="*/ 930275 w 3413125"/>
                <a:gd name="connsiteY35" fmla="*/ 1222375 h 1714500"/>
                <a:gd name="connsiteX36" fmla="*/ 1044575 w 3413125"/>
                <a:gd name="connsiteY36" fmla="*/ 1222375 h 1714500"/>
                <a:gd name="connsiteX37" fmla="*/ 1044575 w 3413125"/>
                <a:gd name="connsiteY37" fmla="*/ 1250950 h 1714500"/>
                <a:gd name="connsiteX38" fmla="*/ 1114425 w 3413125"/>
                <a:gd name="connsiteY38" fmla="*/ 1250950 h 1714500"/>
                <a:gd name="connsiteX39" fmla="*/ 1114425 w 3413125"/>
                <a:gd name="connsiteY39" fmla="*/ 1282700 h 1714500"/>
                <a:gd name="connsiteX40" fmla="*/ 1250950 w 3413125"/>
                <a:gd name="connsiteY40" fmla="*/ 1282700 h 1714500"/>
                <a:gd name="connsiteX41" fmla="*/ 1250950 w 3413125"/>
                <a:gd name="connsiteY41" fmla="*/ 1311275 h 1714500"/>
                <a:gd name="connsiteX42" fmla="*/ 1390650 w 3413125"/>
                <a:gd name="connsiteY42" fmla="*/ 1311275 h 1714500"/>
                <a:gd name="connsiteX43" fmla="*/ 1390650 w 3413125"/>
                <a:gd name="connsiteY43" fmla="*/ 1346200 h 1714500"/>
                <a:gd name="connsiteX44" fmla="*/ 1479550 w 3413125"/>
                <a:gd name="connsiteY44" fmla="*/ 1346200 h 1714500"/>
                <a:gd name="connsiteX45" fmla="*/ 1479550 w 3413125"/>
                <a:gd name="connsiteY45" fmla="*/ 1406525 h 1714500"/>
                <a:gd name="connsiteX46" fmla="*/ 1746250 w 3413125"/>
                <a:gd name="connsiteY46" fmla="*/ 1406525 h 1714500"/>
                <a:gd name="connsiteX47" fmla="*/ 1746250 w 3413125"/>
                <a:gd name="connsiteY47" fmla="*/ 1463675 h 1714500"/>
                <a:gd name="connsiteX48" fmla="*/ 1819275 w 3413125"/>
                <a:gd name="connsiteY48" fmla="*/ 1463675 h 1714500"/>
                <a:gd name="connsiteX49" fmla="*/ 1819275 w 3413125"/>
                <a:gd name="connsiteY49" fmla="*/ 1501775 h 1714500"/>
                <a:gd name="connsiteX50" fmla="*/ 1997075 w 3413125"/>
                <a:gd name="connsiteY50" fmla="*/ 1501775 h 1714500"/>
                <a:gd name="connsiteX51" fmla="*/ 1997075 w 3413125"/>
                <a:gd name="connsiteY51" fmla="*/ 1539875 h 1714500"/>
                <a:gd name="connsiteX52" fmla="*/ 2025650 w 3413125"/>
                <a:gd name="connsiteY52" fmla="*/ 1539875 h 1714500"/>
                <a:gd name="connsiteX53" fmla="*/ 2025650 w 3413125"/>
                <a:gd name="connsiteY53" fmla="*/ 1609725 h 1714500"/>
                <a:gd name="connsiteX54" fmla="*/ 2139950 w 3413125"/>
                <a:gd name="connsiteY54" fmla="*/ 1609725 h 1714500"/>
                <a:gd name="connsiteX55" fmla="*/ 2139950 w 3413125"/>
                <a:gd name="connsiteY55" fmla="*/ 1644650 h 1714500"/>
                <a:gd name="connsiteX56" fmla="*/ 2222500 w 3413125"/>
                <a:gd name="connsiteY56" fmla="*/ 1644650 h 1714500"/>
                <a:gd name="connsiteX57" fmla="*/ 2222500 w 3413125"/>
                <a:gd name="connsiteY57" fmla="*/ 1679575 h 1714500"/>
                <a:gd name="connsiteX58" fmla="*/ 2222500 w 3413125"/>
                <a:gd name="connsiteY58" fmla="*/ 1679575 h 1714500"/>
                <a:gd name="connsiteX59" fmla="*/ 2251075 w 3413125"/>
                <a:gd name="connsiteY59" fmla="*/ 1679575 h 1714500"/>
                <a:gd name="connsiteX60" fmla="*/ 2251075 w 3413125"/>
                <a:gd name="connsiteY60" fmla="*/ 1714500 h 1714500"/>
                <a:gd name="connsiteX61" fmla="*/ 2222500 w 3413125"/>
                <a:gd name="connsiteY61" fmla="*/ 1714500 h 1714500"/>
                <a:gd name="connsiteX62" fmla="*/ 3413125 w 3413125"/>
                <a:gd name="connsiteY62" fmla="*/ 171450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413125" h="1714500">
                  <a:moveTo>
                    <a:pt x="0" y="0"/>
                  </a:moveTo>
                  <a:lnTo>
                    <a:pt x="44450" y="0"/>
                  </a:lnTo>
                  <a:lnTo>
                    <a:pt x="44450" y="79375"/>
                  </a:lnTo>
                  <a:lnTo>
                    <a:pt x="136525" y="79375"/>
                  </a:lnTo>
                  <a:lnTo>
                    <a:pt x="136525" y="133350"/>
                  </a:lnTo>
                  <a:lnTo>
                    <a:pt x="168275" y="133350"/>
                  </a:lnTo>
                  <a:lnTo>
                    <a:pt x="168275" y="215900"/>
                  </a:lnTo>
                  <a:lnTo>
                    <a:pt x="200025" y="215900"/>
                  </a:lnTo>
                  <a:lnTo>
                    <a:pt x="200025" y="301625"/>
                  </a:lnTo>
                  <a:lnTo>
                    <a:pt x="238125" y="301625"/>
                  </a:lnTo>
                  <a:lnTo>
                    <a:pt x="238125" y="387350"/>
                  </a:lnTo>
                  <a:lnTo>
                    <a:pt x="269875" y="387350"/>
                  </a:lnTo>
                  <a:lnTo>
                    <a:pt x="269875" y="466725"/>
                  </a:lnTo>
                  <a:lnTo>
                    <a:pt x="320675" y="466725"/>
                  </a:lnTo>
                  <a:lnTo>
                    <a:pt x="320675" y="501650"/>
                  </a:lnTo>
                  <a:lnTo>
                    <a:pt x="355600" y="501650"/>
                  </a:lnTo>
                  <a:lnTo>
                    <a:pt x="355600" y="565150"/>
                  </a:lnTo>
                  <a:lnTo>
                    <a:pt x="390525" y="565150"/>
                  </a:lnTo>
                  <a:lnTo>
                    <a:pt x="390525" y="619125"/>
                  </a:lnTo>
                  <a:lnTo>
                    <a:pt x="390525" y="619125"/>
                  </a:lnTo>
                  <a:lnTo>
                    <a:pt x="422275" y="619125"/>
                  </a:lnTo>
                  <a:lnTo>
                    <a:pt x="422275" y="666750"/>
                  </a:lnTo>
                  <a:lnTo>
                    <a:pt x="463550" y="666750"/>
                  </a:lnTo>
                  <a:lnTo>
                    <a:pt x="463550" y="793750"/>
                  </a:lnTo>
                  <a:lnTo>
                    <a:pt x="508000" y="793750"/>
                  </a:lnTo>
                  <a:lnTo>
                    <a:pt x="508000" y="857250"/>
                  </a:lnTo>
                  <a:lnTo>
                    <a:pt x="552450" y="857250"/>
                  </a:lnTo>
                  <a:lnTo>
                    <a:pt x="552450" y="936625"/>
                  </a:lnTo>
                  <a:lnTo>
                    <a:pt x="584200" y="936625"/>
                  </a:lnTo>
                  <a:lnTo>
                    <a:pt x="584200" y="1047750"/>
                  </a:lnTo>
                  <a:lnTo>
                    <a:pt x="682625" y="1047750"/>
                  </a:lnTo>
                  <a:lnTo>
                    <a:pt x="682625" y="1123950"/>
                  </a:lnTo>
                  <a:lnTo>
                    <a:pt x="869950" y="1123950"/>
                  </a:lnTo>
                  <a:lnTo>
                    <a:pt x="869950" y="1165225"/>
                  </a:lnTo>
                  <a:lnTo>
                    <a:pt x="930275" y="1165225"/>
                  </a:lnTo>
                  <a:lnTo>
                    <a:pt x="930275" y="1222375"/>
                  </a:lnTo>
                  <a:lnTo>
                    <a:pt x="1044575" y="1222375"/>
                  </a:lnTo>
                  <a:lnTo>
                    <a:pt x="1044575" y="1250950"/>
                  </a:lnTo>
                  <a:lnTo>
                    <a:pt x="1114425" y="1250950"/>
                  </a:lnTo>
                  <a:lnTo>
                    <a:pt x="1114425" y="1282700"/>
                  </a:lnTo>
                  <a:lnTo>
                    <a:pt x="1250950" y="1282700"/>
                  </a:lnTo>
                  <a:lnTo>
                    <a:pt x="1250950" y="1311275"/>
                  </a:lnTo>
                  <a:lnTo>
                    <a:pt x="1390650" y="1311275"/>
                  </a:lnTo>
                  <a:lnTo>
                    <a:pt x="1390650" y="1346200"/>
                  </a:lnTo>
                  <a:lnTo>
                    <a:pt x="1479550" y="1346200"/>
                  </a:lnTo>
                  <a:lnTo>
                    <a:pt x="1479550" y="1406525"/>
                  </a:lnTo>
                  <a:lnTo>
                    <a:pt x="1746250" y="1406525"/>
                  </a:lnTo>
                  <a:lnTo>
                    <a:pt x="1746250" y="1463675"/>
                  </a:lnTo>
                  <a:lnTo>
                    <a:pt x="1819275" y="1463675"/>
                  </a:lnTo>
                  <a:lnTo>
                    <a:pt x="1819275" y="1501775"/>
                  </a:lnTo>
                  <a:lnTo>
                    <a:pt x="1997075" y="1501775"/>
                  </a:lnTo>
                  <a:lnTo>
                    <a:pt x="1997075" y="1539875"/>
                  </a:lnTo>
                  <a:lnTo>
                    <a:pt x="2025650" y="1539875"/>
                  </a:lnTo>
                  <a:lnTo>
                    <a:pt x="2025650" y="1609725"/>
                  </a:lnTo>
                  <a:lnTo>
                    <a:pt x="2139950" y="1609725"/>
                  </a:lnTo>
                  <a:lnTo>
                    <a:pt x="2139950" y="1644650"/>
                  </a:lnTo>
                  <a:lnTo>
                    <a:pt x="2222500" y="1644650"/>
                  </a:lnTo>
                  <a:lnTo>
                    <a:pt x="2222500" y="1679575"/>
                  </a:lnTo>
                  <a:lnTo>
                    <a:pt x="2222500" y="1679575"/>
                  </a:lnTo>
                  <a:lnTo>
                    <a:pt x="2251075" y="1679575"/>
                  </a:lnTo>
                  <a:lnTo>
                    <a:pt x="2251075" y="1714500"/>
                  </a:lnTo>
                  <a:lnTo>
                    <a:pt x="2222500" y="1714500"/>
                  </a:lnTo>
                  <a:lnTo>
                    <a:pt x="3413125" y="1714500"/>
                  </a:lnTo>
                </a:path>
              </a:pathLst>
            </a:custGeom>
            <a:noFill/>
            <a:ln w="28575">
              <a:solidFill>
                <a:srgbClr val="E1471D"/>
              </a:solidFill>
              <a:miter lim="800000"/>
              <a:headEnd/>
              <a:tailEnd/>
            </a:ln>
          </p:spPr>
          <p:txBody>
            <a:bodyPr rtlCol="0" anchor="ctr"/>
            <a:lstStyle/>
            <a:p>
              <a:pPr algn="ctr"/>
              <a:endParaRPr lang="en-US"/>
            </a:p>
          </p:txBody>
        </p:sp>
      </p:grpSp>
      <p:grpSp>
        <p:nvGrpSpPr>
          <p:cNvPr id="13" name="Group 12">
            <a:extLst>
              <a:ext uri="{FF2B5EF4-FFF2-40B4-BE49-F238E27FC236}">
                <a16:creationId xmlns:a16="http://schemas.microsoft.com/office/drawing/2014/main" id="{83726B1C-D2ED-8036-6B06-29AA2A6F5569}"/>
              </a:ext>
            </a:extLst>
          </p:cNvPr>
          <p:cNvGrpSpPr/>
          <p:nvPr/>
        </p:nvGrpSpPr>
        <p:grpSpPr>
          <a:xfrm>
            <a:off x="5744001" y="2346347"/>
            <a:ext cx="5827337" cy="3913833"/>
            <a:chOff x="5753145" y="2346347"/>
            <a:chExt cx="5827337" cy="3913833"/>
          </a:xfrm>
        </p:grpSpPr>
        <p:sp>
          <p:nvSpPr>
            <p:cNvPr id="30" name="TextBox 29">
              <a:extLst>
                <a:ext uri="{FF2B5EF4-FFF2-40B4-BE49-F238E27FC236}">
                  <a16:creationId xmlns:a16="http://schemas.microsoft.com/office/drawing/2014/main" id="{39898E9B-5E50-9763-46DF-D07DCAED38DE}"/>
                </a:ext>
              </a:extLst>
            </p:cNvPr>
            <p:cNvSpPr txBox="1"/>
            <p:nvPr/>
          </p:nvSpPr>
          <p:spPr bwMode="auto">
            <a:xfrm rot="16200000">
              <a:off x="6032287" y="3715559"/>
              <a:ext cx="12492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a:t>
              </a:r>
            </a:p>
          </p:txBody>
        </p:sp>
        <p:sp>
          <p:nvSpPr>
            <p:cNvPr id="33" name="TextBox 32">
              <a:extLst>
                <a:ext uri="{FF2B5EF4-FFF2-40B4-BE49-F238E27FC236}">
                  <a16:creationId xmlns:a16="http://schemas.microsoft.com/office/drawing/2014/main" id="{66E9FC67-D268-4533-86A3-E43D7D5ABD3E}"/>
                </a:ext>
              </a:extLst>
            </p:cNvPr>
            <p:cNvSpPr txBox="1"/>
            <p:nvPr/>
          </p:nvSpPr>
          <p:spPr bwMode="auto">
            <a:xfrm>
              <a:off x="7295231" y="4846808"/>
              <a:ext cx="3644726" cy="307777"/>
            </a:xfrm>
            <a:prstGeom prst="rect">
              <a:avLst/>
            </a:prstGeom>
            <a:noFill/>
            <a:ln w="254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0.54 (adjusted 95% CI: 0.40-0.73; </a:t>
              </a: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 </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&lt;.0001)</a:t>
              </a:r>
            </a:p>
          </p:txBody>
        </p:sp>
        <p:sp>
          <p:nvSpPr>
            <p:cNvPr id="128" name="TextBox 127">
              <a:extLst>
                <a:ext uri="{FF2B5EF4-FFF2-40B4-BE49-F238E27FC236}">
                  <a16:creationId xmlns:a16="http://schemas.microsoft.com/office/drawing/2014/main" id="{54896E35-8D1B-8792-232D-252CCC5BD165}"/>
                </a:ext>
              </a:extLst>
            </p:cNvPr>
            <p:cNvSpPr txBox="1"/>
            <p:nvPr/>
          </p:nvSpPr>
          <p:spPr bwMode="auto">
            <a:xfrm>
              <a:off x="9088315" y="5457863"/>
              <a:ext cx="391224" cy="276999"/>
            </a:xfrm>
            <a:prstGeom prst="rect">
              <a:avLst/>
            </a:prstGeom>
            <a:noFill/>
            <a:ln>
              <a:noFill/>
            </a:ln>
          </p:spPr>
          <p:txBody>
            <a:bodyPr wrap="square" lIns="0" tIns="0" rIns="0" bIns="0" rtlCol="0">
              <a:spAutoFit/>
            </a:bodyPr>
            <a:lstStyle/>
            <a:p>
              <a:pPr algn="ctr">
                <a:lnSpc>
                  <a:spcPct val="100000"/>
                </a:lnSpc>
                <a:spcBef>
                  <a:spcPct val="50000"/>
                </a:spcBef>
                <a:spcAft>
                  <a:spcPct val="0"/>
                </a:spcAft>
                <a:buClrTx/>
                <a:buFontTx/>
                <a:buNone/>
              </a:pPr>
              <a:r>
                <a:rPr lang="en-US" b="1" dirty="0" err="1">
                  <a:solidFill>
                    <a:schemeClr val="bg1"/>
                  </a:solidFill>
                  <a:latin typeface="Calibri" panose="020F0502020204030204" pitchFamily="34" charset="0"/>
                </a:rPr>
                <a:t>Yr</a:t>
              </a:r>
              <a:endParaRPr lang="en-US" b="1" dirty="0">
                <a:solidFill>
                  <a:schemeClr val="bg1"/>
                </a:solidFill>
                <a:latin typeface="Calibri" panose="020F0502020204030204" pitchFamily="34" charset="0"/>
              </a:endParaRPr>
            </a:p>
          </p:txBody>
        </p:sp>
        <p:grpSp>
          <p:nvGrpSpPr>
            <p:cNvPr id="130" name="Group 129">
              <a:extLst>
                <a:ext uri="{FF2B5EF4-FFF2-40B4-BE49-F238E27FC236}">
                  <a16:creationId xmlns:a16="http://schemas.microsoft.com/office/drawing/2014/main" id="{37172A54-4579-BE25-B392-3A7D47FA3A28}"/>
                </a:ext>
              </a:extLst>
            </p:cNvPr>
            <p:cNvGrpSpPr/>
            <p:nvPr/>
          </p:nvGrpSpPr>
          <p:grpSpPr>
            <a:xfrm>
              <a:off x="6507245" y="2380722"/>
              <a:ext cx="679196" cy="3090672"/>
              <a:chOff x="652713" y="2367515"/>
              <a:chExt cx="679196" cy="2470186"/>
            </a:xfrm>
          </p:grpSpPr>
          <p:sp>
            <p:nvSpPr>
              <p:cNvPr id="131" name="TextBox 130">
                <a:extLst>
                  <a:ext uri="{FF2B5EF4-FFF2-40B4-BE49-F238E27FC236}">
                    <a16:creationId xmlns:a16="http://schemas.microsoft.com/office/drawing/2014/main" id="{1C07FAA3-B1D2-A8C0-1698-857AD4F5D1EB}"/>
                  </a:ext>
                </a:extLst>
              </p:cNvPr>
              <p:cNvSpPr txBox="1"/>
              <p:nvPr/>
            </p:nvSpPr>
            <p:spPr bwMode="auto">
              <a:xfrm>
                <a:off x="961175" y="452992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32" name="TextBox 131">
                <a:extLst>
                  <a:ext uri="{FF2B5EF4-FFF2-40B4-BE49-F238E27FC236}">
                    <a16:creationId xmlns:a16="http://schemas.microsoft.com/office/drawing/2014/main" id="{D51DC467-DBE5-21C8-80D0-C333A06DA8A6}"/>
                  </a:ext>
                </a:extLst>
              </p:cNvPr>
              <p:cNvSpPr txBox="1"/>
              <p:nvPr/>
            </p:nvSpPr>
            <p:spPr bwMode="auto">
              <a:xfrm>
                <a:off x="861407" y="4097443"/>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33" name="TextBox 132">
                <a:extLst>
                  <a:ext uri="{FF2B5EF4-FFF2-40B4-BE49-F238E27FC236}">
                    <a16:creationId xmlns:a16="http://schemas.microsoft.com/office/drawing/2014/main" id="{9C68F9B3-78A5-8689-FCBF-F403E0F38432}"/>
                  </a:ext>
                </a:extLst>
              </p:cNvPr>
              <p:cNvSpPr txBox="1"/>
              <p:nvPr/>
            </p:nvSpPr>
            <p:spPr bwMode="auto">
              <a:xfrm>
                <a:off x="861407" y="366496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34" name="TextBox 133">
                <a:extLst>
                  <a:ext uri="{FF2B5EF4-FFF2-40B4-BE49-F238E27FC236}">
                    <a16:creationId xmlns:a16="http://schemas.microsoft.com/office/drawing/2014/main" id="{91BF9BB4-96F6-FAD1-E1AA-1A5D2FCDFA0A}"/>
                  </a:ext>
                </a:extLst>
              </p:cNvPr>
              <p:cNvSpPr txBox="1"/>
              <p:nvPr/>
            </p:nvSpPr>
            <p:spPr bwMode="auto">
              <a:xfrm>
                <a:off x="861407" y="323247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35" name="TextBox 134">
                <a:extLst>
                  <a:ext uri="{FF2B5EF4-FFF2-40B4-BE49-F238E27FC236}">
                    <a16:creationId xmlns:a16="http://schemas.microsoft.com/office/drawing/2014/main" id="{AB047DD3-8728-5182-ED16-1709DD2C6D3C}"/>
                  </a:ext>
                </a:extLst>
              </p:cNvPr>
              <p:cNvSpPr txBox="1"/>
              <p:nvPr/>
            </p:nvSpPr>
            <p:spPr bwMode="auto">
              <a:xfrm>
                <a:off x="861407" y="279999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36" name="TextBox 135">
                <a:extLst>
                  <a:ext uri="{FF2B5EF4-FFF2-40B4-BE49-F238E27FC236}">
                    <a16:creationId xmlns:a16="http://schemas.microsoft.com/office/drawing/2014/main" id="{FDAA097B-8753-DC25-D7C6-D9B1195C80ED}"/>
                  </a:ext>
                </a:extLst>
              </p:cNvPr>
              <p:cNvSpPr txBox="1"/>
              <p:nvPr/>
            </p:nvSpPr>
            <p:spPr bwMode="auto">
              <a:xfrm>
                <a:off x="652713" y="2367515"/>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grpSp>
        <p:sp>
          <p:nvSpPr>
            <p:cNvPr id="137" name="Freeform 136">
              <a:extLst>
                <a:ext uri="{FF2B5EF4-FFF2-40B4-BE49-F238E27FC236}">
                  <a16:creationId xmlns:a16="http://schemas.microsoft.com/office/drawing/2014/main" id="{C22A19AB-5911-CC16-CA72-C5A2CE43A703}"/>
                </a:ext>
              </a:extLst>
            </p:cNvPr>
            <p:cNvSpPr/>
            <p:nvPr/>
          </p:nvSpPr>
          <p:spPr bwMode="auto">
            <a:xfrm>
              <a:off x="7194087" y="2510084"/>
              <a:ext cx="4227508" cy="2720546"/>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algn="ctr"/>
              <a:endParaRPr lang="en-US"/>
            </a:p>
          </p:txBody>
        </p:sp>
        <p:grpSp>
          <p:nvGrpSpPr>
            <p:cNvPr id="138" name="Group 137">
              <a:extLst>
                <a:ext uri="{FF2B5EF4-FFF2-40B4-BE49-F238E27FC236}">
                  <a16:creationId xmlns:a16="http://schemas.microsoft.com/office/drawing/2014/main" id="{D9C65A28-8912-3A5B-869A-791115CFE1A8}"/>
                </a:ext>
              </a:extLst>
            </p:cNvPr>
            <p:cNvGrpSpPr/>
            <p:nvPr/>
          </p:nvGrpSpPr>
          <p:grpSpPr>
            <a:xfrm>
              <a:off x="7122968" y="2540199"/>
              <a:ext cx="85719" cy="2688336"/>
              <a:chOff x="2387110" y="2705197"/>
              <a:chExt cx="85719" cy="2600325"/>
            </a:xfrm>
            <a:noFill/>
          </p:grpSpPr>
          <p:cxnSp>
            <p:nvCxnSpPr>
              <p:cNvPr id="139" name="Straight Connector 138">
                <a:extLst>
                  <a:ext uri="{FF2B5EF4-FFF2-40B4-BE49-F238E27FC236}">
                    <a16:creationId xmlns:a16="http://schemas.microsoft.com/office/drawing/2014/main" id="{C81BC3CF-52EC-5434-EA4A-0FE426566DF0}"/>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D2395C3E-E84D-3FE5-D055-23282411A39D}"/>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58A849FC-493D-9D26-09FC-9D6C44F7BD1C}"/>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A0D0BCF5-B604-8D55-4F84-638C523511FD}"/>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2DC53404-1E64-C479-63F6-209624B32C83}"/>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562E595B-C3C2-386B-6C7A-5A1722B9F489}"/>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grpSp>
          <p:nvGrpSpPr>
            <p:cNvPr id="145" name="Group 144">
              <a:extLst>
                <a:ext uri="{FF2B5EF4-FFF2-40B4-BE49-F238E27FC236}">
                  <a16:creationId xmlns:a16="http://schemas.microsoft.com/office/drawing/2014/main" id="{0D0B2465-134A-6728-5C6F-DA7A43761250}"/>
                </a:ext>
              </a:extLst>
            </p:cNvPr>
            <p:cNvGrpSpPr/>
            <p:nvPr/>
          </p:nvGrpSpPr>
          <p:grpSpPr>
            <a:xfrm>
              <a:off x="7196856" y="5219802"/>
              <a:ext cx="4187952" cy="91441"/>
              <a:chOff x="1367364" y="5438814"/>
              <a:chExt cx="3899571" cy="91441"/>
            </a:xfrm>
          </p:grpSpPr>
          <p:cxnSp>
            <p:nvCxnSpPr>
              <p:cNvPr id="146" name="Straight Connector 145">
                <a:extLst>
                  <a:ext uri="{FF2B5EF4-FFF2-40B4-BE49-F238E27FC236}">
                    <a16:creationId xmlns:a16="http://schemas.microsoft.com/office/drawing/2014/main" id="{E91F586A-93A0-7829-84EE-BD3340E3FD1B}"/>
                  </a:ext>
                </a:extLst>
              </p:cNvPr>
              <p:cNvCxnSpPr>
                <a:cxnSpLocks/>
              </p:cNvCxnSpPr>
              <p:nvPr/>
            </p:nvCxnSpPr>
            <p:spPr bwMode="auto">
              <a:xfrm rot="16200000">
                <a:off x="1321644"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349ACBCC-5286-1E24-B11C-5280308259B2}"/>
                  </a:ext>
                </a:extLst>
              </p:cNvPr>
              <p:cNvCxnSpPr>
                <a:cxnSpLocks/>
              </p:cNvCxnSpPr>
              <p:nvPr/>
            </p:nvCxnSpPr>
            <p:spPr bwMode="auto">
              <a:xfrm rot="16200000">
                <a:off x="1971573"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16C29584-F1C3-D9A9-1802-D1C08ABB78A0}"/>
                  </a:ext>
                </a:extLst>
              </p:cNvPr>
              <p:cNvCxnSpPr>
                <a:cxnSpLocks/>
              </p:cNvCxnSpPr>
              <p:nvPr/>
            </p:nvCxnSpPr>
            <p:spPr bwMode="auto">
              <a:xfrm rot="16200000">
                <a:off x="2621502"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49" name="Straight Connector 148">
                <a:extLst>
                  <a:ext uri="{FF2B5EF4-FFF2-40B4-BE49-F238E27FC236}">
                    <a16:creationId xmlns:a16="http://schemas.microsoft.com/office/drawing/2014/main" id="{FF75D3F9-52EA-40E1-364B-B60480D11332}"/>
                  </a:ext>
                </a:extLst>
              </p:cNvPr>
              <p:cNvCxnSpPr>
                <a:cxnSpLocks/>
              </p:cNvCxnSpPr>
              <p:nvPr/>
            </p:nvCxnSpPr>
            <p:spPr bwMode="auto">
              <a:xfrm rot="16200000">
                <a:off x="3271431" y="5484534"/>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D4273DA1-4812-F05E-7F4F-A12E091B3920}"/>
                  </a:ext>
                </a:extLst>
              </p:cNvPr>
              <p:cNvCxnSpPr>
                <a:cxnSpLocks/>
              </p:cNvCxnSpPr>
              <p:nvPr/>
            </p:nvCxnSpPr>
            <p:spPr bwMode="auto">
              <a:xfrm rot="16200000">
                <a:off x="3921360"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31BBDE19-C78C-0E50-DC3B-32C874B8D04D}"/>
                  </a:ext>
                </a:extLst>
              </p:cNvPr>
              <p:cNvCxnSpPr>
                <a:cxnSpLocks/>
              </p:cNvCxnSpPr>
              <p:nvPr/>
            </p:nvCxnSpPr>
            <p:spPr bwMode="auto">
              <a:xfrm rot="16200000">
                <a:off x="4571288" y="5484535"/>
                <a:ext cx="91440" cy="0"/>
              </a:xfrm>
              <a:prstGeom prst="line">
                <a:avLst/>
              </a:prstGeom>
              <a:noFill/>
              <a:ln w="285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FB95C407-0A3E-E04A-30B6-FCB245C0551B}"/>
                  </a:ext>
                </a:extLst>
              </p:cNvPr>
              <p:cNvCxnSpPr>
                <a:cxnSpLocks/>
              </p:cNvCxnSpPr>
              <p:nvPr/>
            </p:nvCxnSpPr>
            <p:spPr bwMode="auto">
              <a:xfrm rot="16200000">
                <a:off x="5221215" y="5484535"/>
                <a:ext cx="91440" cy="0"/>
              </a:xfrm>
              <a:prstGeom prst="line">
                <a:avLst/>
              </a:prstGeom>
              <a:noFill/>
              <a:ln w="28575" cap="flat" cmpd="sng" algn="ctr">
                <a:solidFill>
                  <a:schemeClr val="bg1"/>
                </a:solidFill>
                <a:prstDash val="solid"/>
                <a:round/>
                <a:headEnd type="none" w="med" len="med"/>
                <a:tailEnd type="none" w="med" len="med"/>
              </a:ln>
              <a:effectLst/>
            </p:spPr>
          </p:cxnSp>
        </p:grpSp>
        <p:grpSp>
          <p:nvGrpSpPr>
            <p:cNvPr id="153" name="Group 152">
              <a:extLst>
                <a:ext uri="{FF2B5EF4-FFF2-40B4-BE49-F238E27FC236}">
                  <a16:creationId xmlns:a16="http://schemas.microsoft.com/office/drawing/2014/main" id="{A86B4603-2D2D-DDF2-4A81-7985C19362C3}"/>
                </a:ext>
              </a:extLst>
            </p:cNvPr>
            <p:cNvGrpSpPr/>
            <p:nvPr/>
          </p:nvGrpSpPr>
          <p:grpSpPr>
            <a:xfrm>
              <a:off x="7054202" y="5240292"/>
              <a:ext cx="4526280" cy="307777"/>
              <a:chOff x="1224709" y="5347727"/>
              <a:chExt cx="4238732" cy="307777"/>
            </a:xfrm>
          </p:grpSpPr>
          <p:sp>
            <p:nvSpPr>
              <p:cNvPr id="154" name="TextBox 153">
                <a:extLst>
                  <a:ext uri="{FF2B5EF4-FFF2-40B4-BE49-F238E27FC236}">
                    <a16:creationId xmlns:a16="http://schemas.microsoft.com/office/drawing/2014/main" id="{7482A1CE-1B9D-2A3B-2ABE-DA09000EFB74}"/>
                  </a:ext>
                </a:extLst>
              </p:cNvPr>
              <p:cNvSpPr txBox="1"/>
              <p:nvPr/>
            </p:nvSpPr>
            <p:spPr bwMode="auto">
              <a:xfrm>
                <a:off x="1224709" y="5347727"/>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55" name="TextBox 154">
                <a:extLst>
                  <a:ext uri="{FF2B5EF4-FFF2-40B4-BE49-F238E27FC236}">
                    <a16:creationId xmlns:a16="http://schemas.microsoft.com/office/drawing/2014/main" id="{6C7559B9-5919-BB9A-B472-73BF4D4250F0}"/>
                  </a:ext>
                </a:extLst>
              </p:cNvPr>
              <p:cNvSpPr txBox="1"/>
              <p:nvPr/>
            </p:nvSpPr>
            <p:spPr bwMode="auto">
              <a:xfrm>
                <a:off x="1873007"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156" name="TextBox 155">
                <a:extLst>
                  <a:ext uri="{FF2B5EF4-FFF2-40B4-BE49-F238E27FC236}">
                    <a16:creationId xmlns:a16="http://schemas.microsoft.com/office/drawing/2014/main" id="{1D0C93AA-4C95-5C8D-6D6F-AEE7BB7CD968}"/>
                  </a:ext>
                </a:extLst>
              </p:cNvPr>
              <p:cNvSpPr txBox="1"/>
              <p:nvPr/>
            </p:nvSpPr>
            <p:spPr bwMode="auto">
              <a:xfrm>
                <a:off x="2532172"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sp>
            <p:nvSpPr>
              <p:cNvPr id="157" name="TextBox 156">
                <a:extLst>
                  <a:ext uri="{FF2B5EF4-FFF2-40B4-BE49-F238E27FC236}">
                    <a16:creationId xmlns:a16="http://schemas.microsoft.com/office/drawing/2014/main" id="{6BC485E6-CE29-5F71-AC1E-3F5FF4FCE1BC}"/>
                  </a:ext>
                </a:extLst>
              </p:cNvPr>
              <p:cNvSpPr txBox="1"/>
              <p:nvPr/>
            </p:nvSpPr>
            <p:spPr bwMode="auto">
              <a:xfrm>
                <a:off x="3175153"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p>
            </p:txBody>
          </p:sp>
          <p:sp>
            <p:nvSpPr>
              <p:cNvPr id="158" name="TextBox 157">
                <a:extLst>
                  <a:ext uri="{FF2B5EF4-FFF2-40B4-BE49-F238E27FC236}">
                    <a16:creationId xmlns:a16="http://schemas.microsoft.com/office/drawing/2014/main" id="{AC84C86A-5B08-A15E-0492-0A4B06D068B9}"/>
                  </a:ext>
                </a:extLst>
              </p:cNvPr>
              <p:cNvSpPr txBox="1"/>
              <p:nvPr/>
            </p:nvSpPr>
            <p:spPr bwMode="auto">
              <a:xfrm>
                <a:off x="4431614"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59" name="TextBox 158">
                <a:extLst>
                  <a:ext uri="{FF2B5EF4-FFF2-40B4-BE49-F238E27FC236}">
                    <a16:creationId xmlns:a16="http://schemas.microsoft.com/office/drawing/2014/main" id="{FAD813E9-A581-1B68-C83E-28834B5A3452}"/>
                  </a:ext>
                </a:extLst>
              </p:cNvPr>
              <p:cNvSpPr txBox="1"/>
              <p:nvPr/>
            </p:nvSpPr>
            <p:spPr bwMode="auto">
              <a:xfrm>
                <a:off x="3834024" y="5347727"/>
                <a:ext cx="276037"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p>
            </p:txBody>
          </p:sp>
          <p:sp>
            <p:nvSpPr>
              <p:cNvPr id="160" name="TextBox 159">
                <a:extLst>
                  <a:ext uri="{FF2B5EF4-FFF2-40B4-BE49-F238E27FC236}">
                    <a16:creationId xmlns:a16="http://schemas.microsoft.com/office/drawing/2014/main" id="{D6BD234D-1580-F8B8-8CDD-3C71DF196409}"/>
                  </a:ext>
                </a:extLst>
              </p:cNvPr>
              <p:cNvSpPr txBox="1"/>
              <p:nvPr/>
            </p:nvSpPr>
            <p:spPr bwMode="auto">
              <a:xfrm>
                <a:off x="5096033" y="5347727"/>
                <a:ext cx="36740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a:t>
                </a:r>
              </a:p>
            </p:txBody>
          </p:sp>
        </p:grpSp>
        <p:sp>
          <p:nvSpPr>
            <p:cNvPr id="164" name="TextBox 163">
              <a:extLst>
                <a:ext uri="{FF2B5EF4-FFF2-40B4-BE49-F238E27FC236}">
                  <a16:creationId xmlns:a16="http://schemas.microsoft.com/office/drawing/2014/main" id="{312AB624-7C4A-1518-C588-9A6D80D1BA68}"/>
                </a:ext>
              </a:extLst>
            </p:cNvPr>
            <p:cNvSpPr txBox="1"/>
            <p:nvPr/>
          </p:nvSpPr>
          <p:spPr bwMode="auto">
            <a:xfrm>
              <a:off x="7000251" y="5798217"/>
              <a:ext cx="420307"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143</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141</a:t>
              </a:r>
            </a:p>
          </p:txBody>
        </p:sp>
        <p:sp>
          <p:nvSpPr>
            <p:cNvPr id="165" name="TextBox 164">
              <a:extLst>
                <a:ext uri="{FF2B5EF4-FFF2-40B4-BE49-F238E27FC236}">
                  <a16:creationId xmlns:a16="http://schemas.microsoft.com/office/drawing/2014/main" id="{0FFAD2E7-EDEC-098F-EE12-114A7FEA3ECB}"/>
                </a:ext>
              </a:extLst>
            </p:cNvPr>
            <p:cNvSpPr txBox="1"/>
            <p:nvPr/>
          </p:nvSpPr>
          <p:spPr bwMode="auto">
            <a:xfrm>
              <a:off x="7732063"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71</a:t>
              </a:r>
            </a:p>
          </p:txBody>
        </p:sp>
        <p:sp>
          <p:nvSpPr>
            <p:cNvPr id="166" name="TextBox 165">
              <a:extLst>
                <a:ext uri="{FF2B5EF4-FFF2-40B4-BE49-F238E27FC236}">
                  <a16:creationId xmlns:a16="http://schemas.microsoft.com/office/drawing/2014/main" id="{4C307888-BDE8-920B-BA7B-67B87EE3AB1F}"/>
                </a:ext>
              </a:extLst>
            </p:cNvPr>
            <p:cNvSpPr txBox="1"/>
            <p:nvPr/>
          </p:nvSpPr>
          <p:spPr bwMode="auto">
            <a:xfrm>
              <a:off x="8423219"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45</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57</a:t>
              </a:r>
            </a:p>
          </p:txBody>
        </p:sp>
        <p:sp>
          <p:nvSpPr>
            <p:cNvPr id="167" name="TextBox 166">
              <a:extLst>
                <a:ext uri="{FF2B5EF4-FFF2-40B4-BE49-F238E27FC236}">
                  <a16:creationId xmlns:a16="http://schemas.microsoft.com/office/drawing/2014/main" id="{5567978A-F9E3-17EB-5267-C8CC4760E8AB}"/>
                </a:ext>
              </a:extLst>
            </p:cNvPr>
            <p:cNvSpPr txBox="1"/>
            <p:nvPr/>
          </p:nvSpPr>
          <p:spPr bwMode="auto">
            <a:xfrm>
              <a:off x="9118978"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31</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40</a:t>
              </a:r>
            </a:p>
          </p:txBody>
        </p:sp>
        <p:sp>
          <p:nvSpPr>
            <p:cNvPr id="168" name="TextBox 167">
              <a:extLst>
                <a:ext uri="{FF2B5EF4-FFF2-40B4-BE49-F238E27FC236}">
                  <a16:creationId xmlns:a16="http://schemas.microsoft.com/office/drawing/2014/main" id="{42F7EBEE-FC91-E09D-2FB1-449EBE5DCA9D}"/>
                </a:ext>
              </a:extLst>
            </p:cNvPr>
            <p:cNvSpPr txBox="1"/>
            <p:nvPr/>
          </p:nvSpPr>
          <p:spPr bwMode="auto">
            <a:xfrm>
              <a:off x="9817794" y="5798217"/>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21</a:t>
              </a:r>
            </a:p>
          </p:txBody>
        </p:sp>
        <p:sp>
          <p:nvSpPr>
            <p:cNvPr id="169" name="TextBox 168">
              <a:extLst>
                <a:ext uri="{FF2B5EF4-FFF2-40B4-BE49-F238E27FC236}">
                  <a16:creationId xmlns:a16="http://schemas.microsoft.com/office/drawing/2014/main" id="{1E33CB10-C395-A803-A693-44D0FAE3B7F9}"/>
                </a:ext>
              </a:extLst>
            </p:cNvPr>
            <p:cNvSpPr txBox="1"/>
            <p:nvPr/>
          </p:nvSpPr>
          <p:spPr bwMode="auto">
            <a:xfrm>
              <a:off x="10545877" y="5798217"/>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a:t>
              </a:r>
              <a:br>
                <a:rPr lang="en-US" sz="1200" b="0" dirty="0">
                  <a:solidFill>
                    <a:schemeClr val="bg1"/>
                  </a:solidFill>
                  <a:latin typeface="Calibri" panose="020F0502020204030204" pitchFamily="34" charset="0"/>
                </a:rPr>
              </a:br>
              <a:r>
                <a:rPr lang="en-US" sz="1200" b="0" dirty="0">
                  <a:solidFill>
                    <a:schemeClr val="bg1"/>
                  </a:solidFill>
                  <a:latin typeface="Calibri" panose="020F0502020204030204" pitchFamily="34" charset="0"/>
                </a:rPr>
                <a:t>3</a:t>
              </a:r>
            </a:p>
          </p:txBody>
        </p:sp>
        <p:grpSp>
          <p:nvGrpSpPr>
            <p:cNvPr id="170" name="Group 169">
              <a:extLst>
                <a:ext uri="{FF2B5EF4-FFF2-40B4-BE49-F238E27FC236}">
                  <a16:creationId xmlns:a16="http://schemas.microsoft.com/office/drawing/2014/main" id="{82CDF411-7711-C777-5806-E0B827A25EDD}"/>
                </a:ext>
              </a:extLst>
            </p:cNvPr>
            <p:cNvGrpSpPr/>
            <p:nvPr/>
          </p:nvGrpSpPr>
          <p:grpSpPr>
            <a:xfrm>
              <a:off x="9918017" y="2346347"/>
              <a:ext cx="1308461" cy="523220"/>
              <a:chOff x="2646315" y="2427506"/>
              <a:chExt cx="1308461" cy="523220"/>
            </a:xfrm>
            <a:noFill/>
          </p:grpSpPr>
          <p:sp>
            <p:nvSpPr>
              <p:cNvPr id="171" name="TextBox 170">
                <a:extLst>
                  <a:ext uri="{FF2B5EF4-FFF2-40B4-BE49-F238E27FC236}">
                    <a16:creationId xmlns:a16="http://schemas.microsoft.com/office/drawing/2014/main" id="{4A015650-AF08-9606-0FDF-98BD15DC2356}"/>
                  </a:ext>
                </a:extLst>
              </p:cNvPr>
              <p:cNvSpPr txBox="1"/>
              <p:nvPr/>
            </p:nvSpPr>
            <p:spPr bwMode="auto">
              <a:xfrm>
                <a:off x="2980214" y="2427506"/>
                <a:ext cx="974562" cy="523220"/>
              </a:xfrm>
              <a:prstGeom prst="rect">
                <a:avLst/>
              </a:prstGeom>
              <a:grp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Deferred</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Immediate</a:t>
                </a:r>
              </a:p>
            </p:txBody>
          </p:sp>
          <p:grpSp>
            <p:nvGrpSpPr>
              <p:cNvPr id="172" name="Group 171">
                <a:extLst>
                  <a:ext uri="{FF2B5EF4-FFF2-40B4-BE49-F238E27FC236}">
                    <a16:creationId xmlns:a16="http://schemas.microsoft.com/office/drawing/2014/main" id="{0449B626-6616-9225-9A8D-53925AAF080C}"/>
                  </a:ext>
                </a:extLst>
              </p:cNvPr>
              <p:cNvGrpSpPr/>
              <p:nvPr/>
            </p:nvGrpSpPr>
            <p:grpSpPr>
              <a:xfrm>
                <a:off x="2646315" y="2578224"/>
                <a:ext cx="365760" cy="206710"/>
                <a:chOff x="4219559" y="3275637"/>
                <a:chExt cx="365760" cy="206710"/>
              </a:xfrm>
              <a:grpFill/>
            </p:grpSpPr>
            <p:cxnSp>
              <p:nvCxnSpPr>
                <p:cNvPr id="173" name="Straight Connector 172">
                  <a:extLst>
                    <a:ext uri="{FF2B5EF4-FFF2-40B4-BE49-F238E27FC236}">
                      <a16:creationId xmlns:a16="http://schemas.microsoft.com/office/drawing/2014/main" id="{0A997F20-C847-2391-3B86-475B8E6C2F6D}"/>
                    </a:ext>
                  </a:extLst>
                </p:cNvPr>
                <p:cNvCxnSpPr/>
                <p:nvPr/>
              </p:nvCxnSpPr>
              <p:spPr bwMode="auto">
                <a:xfrm>
                  <a:off x="4219559" y="3275637"/>
                  <a:ext cx="365760" cy="0"/>
                </a:xfrm>
                <a:prstGeom prst="line">
                  <a:avLst/>
                </a:prstGeom>
                <a:grpFill/>
                <a:ln w="28575" cap="flat" cmpd="sng" algn="ctr">
                  <a:solidFill>
                    <a:schemeClr val="accent3"/>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9235B2CD-D47B-1733-AF4B-5F20023446B9}"/>
                    </a:ext>
                  </a:extLst>
                </p:cNvPr>
                <p:cNvCxnSpPr/>
                <p:nvPr/>
              </p:nvCxnSpPr>
              <p:spPr bwMode="auto">
                <a:xfrm>
                  <a:off x="4219559" y="3482347"/>
                  <a:ext cx="365760" cy="0"/>
                </a:xfrm>
                <a:prstGeom prst="line">
                  <a:avLst/>
                </a:prstGeom>
                <a:grpFill/>
                <a:ln w="28575" cap="flat" cmpd="sng" algn="ctr">
                  <a:solidFill>
                    <a:schemeClr val="accent1"/>
                  </a:solidFill>
                  <a:prstDash val="solid"/>
                  <a:round/>
                  <a:headEnd type="none" w="med" len="med"/>
                  <a:tailEnd type="none" w="med" len="med"/>
                </a:ln>
                <a:effectLst/>
              </p:spPr>
            </p:cxnSp>
          </p:grpSp>
        </p:grpSp>
        <p:sp>
          <p:nvSpPr>
            <p:cNvPr id="8" name="Freeform 7">
              <a:extLst>
                <a:ext uri="{FF2B5EF4-FFF2-40B4-BE49-F238E27FC236}">
                  <a16:creationId xmlns:a16="http://schemas.microsoft.com/office/drawing/2014/main" id="{D2A9B3D5-C7A2-4420-B332-EF28E249815A}"/>
                </a:ext>
              </a:extLst>
            </p:cNvPr>
            <p:cNvSpPr/>
            <p:nvPr/>
          </p:nvSpPr>
          <p:spPr bwMode="auto">
            <a:xfrm>
              <a:off x="7210425" y="2536825"/>
              <a:ext cx="3609975" cy="1609725"/>
            </a:xfrm>
            <a:custGeom>
              <a:avLst/>
              <a:gdLst>
                <a:gd name="connsiteX0" fmla="*/ 0 w 3609975"/>
                <a:gd name="connsiteY0" fmla="*/ 0 h 1609725"/>
                <a:gd name="connsiteX1" fmla="*/ 111125 w 3609975"/>
                <a:gd name="connsiteY1" fmla="*/ 0 h 1609725"/>
                <a:gd name="connsiteX2" fmla="*/ 111125 w 3609975"/>
                <a:gd name="connsiteY2" fmla="*/ 76200 h 1609725"/>
                <a:gd name="connsiteX3" fmla="*/ 161925 w 3609975"/>
                <a:gd name="connsiteY3" fmla="*/ 76200 h 1609725"/>
                <a:gd name="connsiteX4" fmla="*/ 161925 w 3609975"/>
                <a:gd name="connsiteY4" fmla="*/ 155575 h 1609725"/>
                <a:gd name="connsiteX5" fmla="*/ 196850 w 3609975"/>
                <a:gd name="connsiteY5" fmla="*/ 155575 h 1609725"/>
                <a:gd name="connsiteX6" fmla="*/ 196850 w 3609975"/>
                <a:gd name="connsiteY6" fmla="*/ 292100 h 1609725"/>
                <a:gd name="connsiteX7" fmla="*/ 228600 w 3609975"/>
                <a:gd name="connsiteY7" fmla="*/ 292100 h 1609725"/>
                <a:gd name="connsiteX8" fmla="*/ 228600 w 3609975"/>
                <a:gd name="connsiteY8" fmla="*/ 428625 h 1609725"/>
                <a:gd name="connsiteX9" fmla="*/ 228600 w 3609975"/>
                <a:gd name="connsiteY9" fmla="*/ 428625 h 1609725"/>
                <a:gd name="connsiteX10" fmla="*/ 260350 w 3609975"/>
                <a:gd name="connsiteY10" fmla="*/ 428625 h 1609725"/>
                <a:gd name="connsiteX11" fmla="*/ 260350 w 3609975"/>
                <a:gd name="connsiteY11" fmla="*/ 561975 h 1609725"/>
                <a:gd name="connsiteX12" fmla="*/ 295275 w 3609975"/>
                <a:gd name="connsiteY12" fmla="*/ 561975 h 1609725"/>
                <a:gd name="connsiteX13" fmla="*/ 295275 w 3609975"/>
                <a:gd name="connsiteY13" fmla="*/ 641350 h 1609725"/>
                <a:gd name="connsiteX14" fmla="*/ 333375 w 3609975"/>
                <a:gd name="connsiteY14" fmla="*/ 641350 h 1609725"/>
                <a:gd name="connsiteX15" fmla="*/ 333375 w 3609975"/>
                <a:gd name="connsiteY15" fmla="*/ 685800 h 1609725"/>
                <a:gd name="connsiteX16" fmla="*/ 371475 w 3609975"/>
                <a:gd name="connsiteY16" fmla="*/ 685800 h 1609725"/>
                <a:gd name="connsiteX17" fmla="*/ 371475 w 3609975"/>
                <a:gd name="connsiteY17" fmla="*/ 742950 h 1609725"/>
                <a:gd name="connsiteX18" fmla="*/ 409575 w 3609975"/>
                <a:gd name="connsiteY18" fmla="*/ 742950 h 1609725"/>
                <a:gd name="connsiteX19" fmla="*/ 409575 w 3609975"/>
                <a:gd name="connsiteY19" fmla="*/ 866775 h 1609725"/>
                <a:gd name="connsiteX20" fmla="*/ 454025 w 3609975"/>
                <a:gd name="connsiteY20" fmla="*/ 866775 h 1609725"/>
                <a:gd name="connsiteX21" fmla="*/ 454025 w 3609975"/>
                <a:gd name="connsiteY21" fmla="*/ 920750 h 1609725"/>
                <a:gd name="connsiteX22" fmla="*/ 498475 w 3609975"/>
                <a:gd name="connsiteY22" fmla="*/ 920750 h 1609725"/>
                <a:gd name="connsiteX23" fmla="*/ 498475 w 3609975"/>
                <a:gd name="connsiteY23" fmla="*/ 1009650 h 1609725"/>
                <a:gd name="connsiteX24" fmla="*/ 536575 w 3609975"/>
                <a:gd name="connsiteY24" fmla="*/ 1009650 h 1609725"/>
                <a:gd name="connsiteX25" fmla="*/ 536575 w 3609975"/>
                <a:gd name="connsiteY25" fmla="*/ 1038225 h 1609725"/>
                <a:gd name="connsiteX26" fmla="*/ 574675 w 3609975"/>
                <a:gd name="connsiteY26" fmla="*/ 1038225 h 1609725"/>
                <a:gd name="connsiteX27" fmla="*/ 574675 w 3609975"/>
                <a:gd name="connsiteY27" fmla="*/ 1082675 h 1609725"/>
                <a:gd name="connsiteX28" fmla="*/ 625475 w 3609975"/>
                <a:gd name="connsiteY28" fmla="*/ 1082675 h 1609725"/>
                <a:gd name="connsiteX29" fmla="*/ 625475 w 3609975"/>
                <a:gd name="connsiteY29" fmla="*/ 1120775 h 1609725"/>
                <a:gd name="connsiteX30" fmla="*/ 669925 w 3609975"/>
                <a:gd name="connsiteY30" fmla="*/ 1120775 h 1609725"/>
                <a:gd name="connsiteX31" fmla="*/ 669925 w 3609975"/>
                <a:gd name="connsiteY31" fmla="*/ 1181100 h 1609725"/>
                <a:gd name="connsiteX32" fmla="*/ 704850 w 3609975"/>
                <a:gd name="connsiteY32" fmla="*/ 1181100 h 1609725"/>
                <a:gd name="connsiteX33" fmla="*/ 704850 w 3609975"/>
                <a:gd name="connsiteY33" fmla="*/ 1209675 h 1609725"/>
                <a:gd name="connsiteX34" fmla="*/ 762000 w 3609975"/>
                <a:gd name="connsiteY34" fmla="*/ 1209675 h 1609725"/>
                <a:gd name="connsiteX35" fmla="*/ 762000 w 3609975"/>
                <a:gd name="connsiteY35" fmla="*/ 1244600 h 1609725"/>
                <a:gd name="connsiteX36" fmla="*/ 908050 w 3609975"/>
                <a:gd name="connsiteY36" fmla="*/ 1244600 h 1609725"/>
                <a:gd name="connsiteX37" fmla="*/ 908050 w 3609975"/>
                <a:gd name="connsiteY37" fmla="*/ 1282700 h 1609725"/>
                <a:gd name="connsiteX38" fmla="*/ 942975 w 3609975"/>
                <a:gd name="connsiteY38" fmla="*/ 1282700 h 1609725"/>
                <a:gd name="connsiteX39" fmla="*/ 942975 w 3609975"/>
                <a:gd name="connsiteY39" fmla="*/ 1311275 h 1609725"/>
                <a:gd name="connsiteX40" fmla="*/ 1003300 w 3609975"/>
                <a:gd name="connsiteY40" fmla="*/ 1311275 h 1609725"/>
                <a:gd name="connsiteX41" fmla="*/ 1003300 w 3609975"/>
                <a:gd name="connsiteY41" fmla="*/ 1349375 h 1609725"/>
                <a:gd name="connsiteX42" fmla="*/ 1079500 w 3609975"/>
                <a:gd name="connsiteY42" fmla="*/ 1349375 h 1609725"/>
                <a:gd name="connsiteX43" fmla="*/ 1079500 w 3609975"/>
                <a:gd name="connsiteY43" fmla="*/ 1349375 h 1609725"/>
                <a:gd name="connsiteX44" fmla="*/ 1079500 w 3609975"/>
                <a:gd name="connsiteY44" fmla="*/ 1377950 h 1609725"/>
                <a:gd name="connsiteX45" fmla="*/ 1216025 w 3609975"/>
                <a:gd name="connsiteY45" fmla="*/ 1377950 h 1609725"/>
                <a:gd name="connsiteX46" fmla="*/ 1216025 w 3609975"/>
                <a:gd name="connsiteY46" fmla="*/ 1377950 h 1609725"/>
                <a:gd name="connsiteX47" fmla="*/ 1216025 w 3609975"/>
                <a:gd name="connsiteY47" fmla="*/ 1403350 h 1609725"/>
                <a:gd name="connsiteX48" fmla="*/ 1289050 w 3609975"/>
                <a:gd name="connsiteY48" fmla="*/ 1403350 h 1609725"/>
                <a:gd name="connsiteX49" fmla="*/ 1289050 w 3609975"/>
                <a:gd name="connsiteY49" fmla="*/ 1403350 h 1609725"/>
                <a:gd name="connsiteX50" fmla="*/ 1289050 w 3609975"/>
                <a:gd name="connsiteY50" fmla="*/ 1431925 h 1609725"/>
                <a:gd name="connsiteX51" fmla="*/ 1943100 w 3609975"/>
                <a:gd name="connsiteY51" fmla="*/ 1431925 h 1609725"/>
                <a:gd name="connsiteX52" fmla="*/ 1943100 w 3609975"/>
                <a:gd name="connsiteY52" fmla="*/ 1460500 h 1609725"/>
                <a:gd name="connsiteX53" fmla="*/ 2114550 w 3609975"/>
                <a:gd name="connsiteY53" fmla="*/ 1460500 h 1609725"/>
                <a:gd name="connsiteX54" fmla="*/ 2114550 w 3609975"/>
                <a:gd name="connsiteY54" fmla="*/ 1514475 h 1609725"/>
                <a:gd name="connsiteX55" fmla="*/ 2530475 w 3609975"/>
                <a:gd name="connsiteY55" fmla="*/ 1514475 h 1609725"/>
                <a:gd name="connsiteX56" fmla="*/ 2530475 w 3609975"/>
                <a:gd name="connsiteY56" fmla="*/ 1558925 h 1609725"/>
                <a:gd name="connsiteX57" fmla="*/ 2711450 w 3609975"/>
                <a:gd name="connsiteY57" fmla="*/ 1558925 h 1609725"/>
                <a:gd name="connsiteX58" fmla="*/ 2711450 w 3609975"/>
                <a:gd name="connsiteY58" fmla="*/ 1609725 h 1609725"/>
                <a:gd name="connsiteX59" fmla="*/ 3609975 w 3609975"/>
                <a:gd name="connsiteY59"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09975" h="1609725">
                  <a:moveTo>
                    <a:pt x="0" y="0"/>
                  </a:moveTo>
                  <a:lnTo>
                    <a:pt x="111125" y="0"/>
                  </a:lnTo>
                  <a:lnTo>
                    <a:pt x="111125" y="76200"/>
                  </a:lnTo>
                  <a:lnTo>
                    <a:pt x="161925" y="76200"/>
                  </a:lnTo>
                  <a:lnTo>
                    <a:pt x="161925" y="155575"/>
                  </a:lnTo>
                  <a:lnTo>
                    <a:pt x="196850" y="155575"/>
                  </a:lnTo>
                  <a:lnTo>
                    <a:pt x="196850" y="292100"/>
                  </a:lnTo>
                  <a:lnTo>
                    <a:pt x="228600" y="292100"/>
                  </a:lnTo>
                  <a:lnTo>
                    <a:pt x="228600" y="428625"/>
                  </a:lnTo>
                  <a:lnTo>
                    <a:pt x="228600" y="428625"/>
                  </a:lnTo>
                  <a:lnTo>
                    <a:pt x="260350" y="428625"/>
                  </a:lnTo>
                  <a:lnTo>
                    <a:pt x="260350" y="561975"/>
                  </a:lnTo>
                  <a:lnTo>
                    <a:pt x="295275" y="561975"/>
                  </a:lnTo>
                  <a:lnTo>
                    <a:pt x="295275" y="641350"/>
                  </a:lnTo>
                  <a:lnTo>
                    <a:pt x="333375" y="641350"/>
                  </a:lnTo>
                  <a:lnTo>
                    <a:pt x="333375" y="685800"/>
                  </a:lnTo>
                  <a:lnTo>
                    <a:pt x="371475" y="685800"/>
                  </a:lnTo>
                  <a:lnTo>
                    <a:pt x="371475" y="742950"/>
                  </a:lnTo>
                  <a:lnTo>
                    <a:pt x="409575" y="742950"/>
                  </a:lnTo>
                  <a:lnTo>
                    <a:pt x="409575" y="866775"/>
                  </a:lnTo>
                  <a:lnTo>
                    <a:pt x="454025" y="866775"/>
                  </a:lnTo>
                  <a:lnTo>
                    <a:pt x="454025" y="920750"/>
                  </a:lnTo>
                  <a:lnTo>
                    <a:pt x="498475" y="920750"/>
                  </a:lnTo>
                  <a:lnTo>
                    <a:pt x="498475" y="1009650"/>
                  </a:lnTo>
                  <a:lnTo>
                    <a:pt x="536575" y="1009650"/>
                  </a:lnTo>
                  <a:lnTo>
                    <a:pt x="536575" y="1038225"/>
                  </a:lnTo>
                  <a:lnTo>
                    <a:pt x="574675" y="1038225"/>
                  </a:lnTo>
                  <a:lnTo>
                    <a:pt x="574675" y="1082675"/>
                  </a:lnTo>
                  <a:lnTo>
                    <a:pt x="625475" y="1082675"/>
                  </a:lnTo>
                  <a:lnTo>
                    <a:pt x="625475" y="1120775"/>
                  </a:lnTo>
                  <a:lnTo>
                    <a:pt x="669925" y="1120775"/>
                  </a:lnTo>
                  <a:lnTo>
                    <a:pt x="669925" y="1181100"/>
                  </a:lnTo>
                  <a:lnTo>
                    <a:pt x="704850" y="1181100"/>
                  </a:lnTo>
                  <a:lnTo>
                    <a:pt x="704850" y="1209675"/>
                  </a:lnTo>
                  <a:lnTo>
                    <a:pt x="762000" y="1209675"/>
                  </a:lnTo>
                  <a:lnTo>
                    <a:pt x="762000" y="1244600"/>
                  </a:lnTo>
                  <a:lnTo>
                    <a:pt x="908050" y="1244600"/>
                  </a:lnTo>
                  <a:lnTo>
                    <a:pt x="908050" y="1282700"/>
                  </a:lnTo>
                  <a:lnTo>
                    <a:pt x="942975" y="1282700"/>
                  </a:lnTo>
                  <a:lnTo>
                    <a:pt x="942975" y="1311275"/>
                  </a:lnTo>
                  <a:lnTo>
                    <a:pt x="1003300" y="1311275"/>
                  </a:lnTo>
                  <a:lnTo>
                    <a:pt x="1003300" y="1349375"/>
                  </a:lnTo>
                  <a:lnTo>
                    <a:pt x="1079500" y="1349375"/>
                  </a:lnTo>
                  <a:lnTo>
                    <a:pt x="1079500" y="1349375"/>
                  </a:lnTo>
                  <a:lnTo>
                    <a:pt x="1079500" y="1377950"/>
                  </a:lnTo>
                  <a:lnTo>
                    <a:pt x="1216025" y="1377950"/>
                  </a:lnTo>
                  <a:lnTo>
                    <a:pt x="1216025" y="1377950"/>
                  </a:lnTo>
                  <a:lnTo>
                    <a:pt x="1216025" y="1403350"/>
                  </a:lnTo>
                  <a:lnTo>
                    <a:pt x="1289050" y="1403350"/>
                  </a:lnTo>
                  <a:lnTo>
                    <a:pt x="1289050" y="1403350"/>
                  </a:lnTo>
                  <a:lnTo>
                    <a:pt x="1289050" y="1431925"/>
                  </a:lnTo>
                  <a:lnTo>
                    <a:pt x="1943100" y="1431925"/>
                  </a:lnTo>
                  <a:lnTo>
                    <a:pt x="1943100" y="1460500"/>
                  </a:lnTo>
                  <a:lnTo>
                    <a:pt x="2114550" y="1460500"/>
                  </a:lnTo>
                  <a:lnTo>
                    <a:pt x="2114550" y="1514475"/>
                  </a:lnTo>
                  <a:lnTo>
                    <a:pt x="2530475" y="1514475"/>
                  </a:lnTo>
                  <a:lnTo>
                    <a:pt x="2530475" y="1558925"/>
                  </a:lnTo>
                  <a:lnTo>
                    <a:pt x="2711450" y="1558925"/>
                  </a:lnTo>
                  <a:lnTo>
                    <a:pt x="2711450" y="1609725"/>
                  </a:lnTo>
                  <a:lnTo>
                    <a:pt x="3609975" y="1609725"/>
                  </a:lnTo>
                </a:path>
              </a:pathLst>
            </a:custGeom>
            <a:noFill/>
            <a:ln w="28575">
              <a:solidFill>
                <a:srgbClr val="015873"/>
              </a:solidFill>
              <a:miter lim="800000"/>
              <a:headEnd/>
              <a:tailEnd/>
            </a:ln>
          </p:spPr>
          <p:txBody>
            <a:bodyPr rtlCol="0" anchor="ctr"/>
            <a:lstStyle/>
            <a:p>
              <a:pPr algn="ctr"/>
              <a:r>
                <a:rPr lang="en-US" dirty="0"/>
                <a:t>==</a:t>
              </a:r>
            </a:p>
          </p:txBody>
        </p:sp>
        <p:sp>
          <p:nvSpPr>
            <p:cNvPr id="9" name="Freeform 8">
              <a:extLst>
                <a:ext uri="{FF2B5EF4-FFF2-40B4-BE49-F238E27FC236}">
                  <a16:creationId xmlns:a16="http://schemas.microsoft.com/office/drawing/2014/main" id="{C50D1B48-BD0F-5D9C-46FA-1C255AC3D973}"/>
                </a:ext>
              </a:extLst>
            </p:cNvPr>
            <p:cNvSpPr/>
            <p:nvPr/>
          </p:nvSpPr>
          <p:spPr bwMode="auto">
            <a:xfrm>
              <a:off x="7204075" y="2549525"/>
              <a:ext cx="3686175" cy="1997075"/>
            </a:xfrm>
            <a:custGeom>
              <a:avLst/>
              <a:gdLst>
                <a:gd name="connsiteX0" fmla="*/ 0 w 3686175"/>
                <a:gd name="connsiteY0" fmla="*/ 0 h 1997075"/>
                <a:gd name="connsiteX1" fmla="*/ 31750 w 3686175"/>
                <a:gd name="connsiteY1" fmla="*/ 0 h 1997075"/>
                <a:gd name="connsiteX2" fmla="*/ 31750 w 3686175"/>
                <a:gd name="connsiteY2" fmla="*/ 107950 h 1997075"/>
                <a:gd name="connsiteX3" fmla="*/ 60325 w 3686175"/>
                <a:gd name="connsiteY3" fmla="*/ 107950 h 1997075"/>
                <a:gd name="connsiteX4" fmla="*/ 60325 w 3686175"/>
                <a:gd name="connsiteY4" fmla="*/ 298450 h 1997075"/>
                <a:gd name="connsiteX5" fmla="*/ 92075 w 3686175"/>
                <a:gd name="connsiteY5" fmla="*/ 298450 h 1997075"/>
                <a:gd name="connsiteX6" fmla="*/ 92075 w 3686175"/>
                <a:gd name="connsiteY6" fmla="*/ 733425 h 1997075"/>
                <a:gd name="connsiteX7" fmla="*/ 142875 w 3686175"/>
                <a:gd name="connsiteY7" fmla="*/ 733425 h 1997075"/>
                <a:gd name="connsiteX8" fmla="*/ 142875 w 3686175"/>
                <a:gd name="connsiteY8" fmla="*/ 806450 h 1997075"/>
                <a:gd name="connsiteX9" fmla="*/ 171450 w 3686175"/>
                <a:gd name="connsiteY9" fmla="*/ 806450 h 1997075"/>
                <a:gd name="connsiteX10" fmla="*/ 171450 w 3686175"/>
                <a:gd name="connsiteY10" fmla="*/ 965200 h 1997075"/>
                <a:gd name="connsiteX11" fmla="*/ 200025 w 3686175"/>
                <a:gd name="connsiteY11" fmla="*/ 965200 h 1997075"/>
                <a:gd name="connsiteX12" fmla="*/ 200025 w 3686175"/>
                <a:gd name="connsiteY12" fmla="*/ 1101725 h 1997075"/>
                <a:gd name="connsiteX13" fmla="*/ 241300 w 3686175"/>
                <a:gd name="connsiteY13" fmla="*/ 1101725 h 1997075"/>
                <a:gd name="connsiteX14" fmla="*/ 241300 w 3686175"/>
                <a:gd name="connsiteY14" fmla="*/ 1171575 h 1997075"/>
                <a:gd name="connsiteX15" fmla="*/ 269875 w 3686175"/>
                <a:gd name="connsiteY15" fmla="*/ 1171575 h 1997075"/>
                <a:gd name="connsiteX16" fmla="*/ 269875 w 3686175"/>
                <a:gd name="connsiteY16" fmla="*/ 1279525 h 1997075"/>
                <a:gd name="connsiteX17" fmla="*/ 307975 w 3686175"/>
                <a:gd name="connsiteY17" fmla="*/ 1279525 h 1997075"/>
                <a:gd name="connsiteX18" fmla="*/ 307975 w 3686175"/>
                <a:gd name="connsiteY18" fmla="*/ 1323975 h 1997075"/>
                <a:gd name="connsiteX19" fmla="*/ 361950 w 3686175"/>
                <a:gd name="connsiteY19" fmla="*/ 1323975 h 1997075"/>
                <a:gd name="connsiteX20" fmla="*/ 361950 w 3686175"/>
                <a:gd name="connsiteY20" fmla="*/ 1419225 h 1997075"/>
                <a:gd name="connsiteX21" fmla="*/ 406400 w 3686175"/>
                <a:gd name="connsiteY21" fmla="*/ 1419225 h 1997075"/>
                <a:gd name="connsiteX22" fmla="*/ 406400 w 3686175"/>
                <a:gd name="connsiteY22" fmla="*/ 1454150 h 1997075"/>
                <a:gd name="connsiteX23" fmla="*/ 476250 w 3686175"/>
                <a:gd name="connsiteY23" fmla="*/ 1454150 h 1997075"/>
                <a:gd name="connsiteX24" fmla="*/ 476250 w 3686175"/>
                <a:gd name="connsiteY24" fmla="*/ 1514475 h 1997075"/>
                <a:gd name="connsiteX25" fmla="*/ 514350 w 3686175"/>
                <a:gd name="connsiteY25" fmla="*/ 1514475 h 1997075"/>
                <a:gd name="connsiteX26" fmla="*/ 514350 w 3686175"/>
                <a:gd name="connsiteY26" fmla="*/ 1574800 h 1997075"/>
                <a:gd name="connsiteX27" fmla="*/ 546100 w 3686175"/>
                <a:gd name="connsiteY27" fmla="*/ 1574800 h 1997075"/>
                <a:gd name="connsiteX28" fmla="*/ 546100 w 3686175"/>
                <a:gd name="connsiteY28" fmla="*/ 1612900 h 1997075"/>
                <a:gd name="connsiteX29" fmla="*/ 584200 w 3686175"/>
                <a:gd name="connsiteY29" fmla="*/ 1612900 h 1997075"/>
                <a:gd name="connsiteX30" fmla="*/ 584200 w 3686175"/>
                <a:gd name="connsiteY30" fmla="*/ 1654175 h 1997075"/>
                <a:gd name="connsiteX31" fmla="*/ 644525 w 3686175"/>
                <a:gd name="connsiteY31" fmla="*/ 1654175 h 1997075"/>
                <a:gd name="connsiteX32" fmla="*/ 644525 w 3686175"/>
                <a:gd name="connsiteY32" fmla="*/ 1682750 h 1997075"/>
                <a:gd name="connsiteX33" fmla="*/ 771525 w 3686175"/>
                <a:gd name="connsiteY33" fmla="*/ 1682750 h 1997075"/>
                <a:gd name="connsiteX34" fmla="*/ 771525 w 3686175"/>
                <a:gd name="connsiteY34" fmla="*/ 1682750 h 1997075"/>
                <a:gd name="connsiteX35" fmla="*/ 771525 w 3686175"/>
                <a:gd name="connsiteY35" fmla="*/ 1714500 h 1997075"/>
                <a:gd name="connsiteX36" fmla="*/ 942975 w 3686175"/>
                <a:gd name="connsiteY36" fmla="*/ 1714500 h 1997075"/>
                <a:gd name="connsiteX37" fmla="*/ 942975 w 3686175"/>
                <a:gd name="connsiteY37" fmla="*/ 1743075 h 1997075"/>
                <a:gd name="connsiteX38" fmla="*/ 1247775 w 3686175"/>
                <a:gd name="connsiteY38" fmla="*/ 1743075 h 1997075"/>
                <a:gd name="connsiteX39" fmla="*/ 1247775 w 3686175"/>
                <a:gd name="connsiteY39" fmla="*/ 1771650 h 1997075"/>
                <a:gd name="connsiteX40" fmla="*/ 1470025 w 3686175"/>
                <a:gd name="connsiteY40" fmla="*/ 1771650 h 1997075"/>
                <a:gd name="connsiteX41" fmla="*/ 1470025 w 3686175"/>
                <a:gd name="connsiteY41" fmla="*/ 1806575 h 1997075"/>
                <a:gd name="connsiteX42" fmla="*/ 1520825 w 3686175"/>
                <a:gd name="connsiteY42" fmla="*/ 1806575 h 1997075"/>
                <a:gd name="connsiteX43" fmla="*/ 1520825 w 3686175"/>
                <a:gd name="connsiteY43" fmla="*/ 1806575 h 1997075"/>
                <a:gd name="connsiteX44" fmla="*/ 1520825 w 3686175"/>
                <a:gd name="connsiteY44" fmla="*/ 1835150 h 1997075"/>
                <a:gd name="connsiteX45" fmla="*/ 1892300 w 3686175"/>
                <a:gd name="connsiteY45" fmla="*/ 1835150 h 1997075"/>
                <a:gd name="connsiteX46" fmla="*/ 1892300 w 3686175"/>
                <a:gd name="connsiteY46" fmla="*/ 1835150 h 1997075"/>
                <a:gd name="connsiteX47" fmla="*/ 1892300 w 3686175"/>
                <a:gd name="connsiteY47" fmla="*/ 1860550 h 1997075"/>
                <a:gd name="connsiteX48" fmla="*/ 1971675 w 3686175"/>
                <a:gd name="connsiteY48" fmla="*/ 1860550 h 1997075"/>
                <a:gd name="connsiteX49" fmla="*/ 2003425 w 3686175"/>
                <a:gd name="connsiteY49" fmla="*/ 1860550 h 1997075"/>
                <a:gd name="connsiteX50" fmla="*/ 2003425 w 3686175"/>
                <a:gd name="connsiteY50" fmla="*/ 1901825 h 1997075"/>
                <a:gd name="connsiteX51" fmla="*/ 2181225 w 3686175"/>
                <a:gd name="connsiteY51" fmla="*/ 1901825 h 1997075"/>
                <a:gd name="connsiteX52" fmla="*/ 2181225 w 3686175"/>
                <a:gd name="connsiteY52" fmla="*/ 1936750 h 1997075"/>
                <a:gd name="connsiteX53" fmla="*/ 2317750 w 3686175"/>
                <a:gd name="connsiteY53" fmla="*/ 1936750 h 1997075"/>
                <a:gd name="connsiteX54" fmla="*/ 2317750 w 3686175"/>
                <a:gd name="connsiteY54" fmla="*/ 1965325 h 1997075"/>
                <a:gd name="connsiteX55" fmla="*/ 2438400 w 3686175"/>
                <a:gd name="connsiteY55" fmla="*/ 1965325 h 1997075"/>
                <a:gd name="connsiteX56" fmla="*/ 2438400 w 3686175"/>
                <a:gd name="connsiteY56" fmla="*/ 1997075 h 1997075"/>
                <a:gd name="connsiteX57" fmla="*/ 2397125 w 3686175"/>
                <a:gd name="connsiteY57" fmla="*/ 1984375 h 1997075"/>
                <a:gd name="connsiteX58" fmla="*/ 3686175 w 3686175"/>
                <a:gd name="connsiteY58" fmla="*/ 1984375 h 1997075"/>
                <a:gd name="connsiteX0" fmla="*/ 0 w 3686175"/>
                <a:gd name="connsiteY0" fmla="*/ 0 h 1997075"/>
                <a:gd name="connsiteX1" fmla="*/ 31750 w 3686175"/>
                <a:gd name="connsiteY1" fmla="*/ 0 h 1997075"/>
                <a:gd name="connsiteX2" fmla="*/ 31750 w 3686175"/>
                <a:gd name="connsiteY2" fmla="*/ 107950 h 1997075"/>
                <a:gd name="connsiteX3" fmla="*/ 60325 w 3686175"/>
                <a:gd name="connsiteY3" fmla="*/ 107950 h 1997075"/>
                <a:gd name="connsiteX4" fmla="*/ 60325 w 3686175"/>
                <a:gd name="connsiteY4" fmla="*/ 298450 h 1997075"/>
                <a:gd name="connsiteX5" fmla="*/ 92075 w 3686175"/>
                <a:gd name="connsiteY5" fmla="*/ 298450 h 1997075"/>
                <a:gd name="connsiteX6" fmla="*/ 92075 w 3686175"/>
                <a:gd name="connsiteY6" fmla="*/ 733425 h 1997075"/>
                <a:gd name="connsiteX7" fmla="*/ 142875 w 3686175"/>
                <a:gd name="connsiteY7" fmla="*/ 733425 h 1997075"/>
                <a:gd name="connsiteX8" fmla="*/ 142875 w 3686175"/>
                <a:gd name="connsiteY8" fmla="*/ 806450 h 1997075"/>
                <a:gd name="connsiteX9" fmla="*/ 171450 w 3686175"/>
                <a:gd name="connsiteY9" fmla="*/ 806450 h 1997075"/>
                <a:gd name="connsiteX10" fmla="*/ 171450 w 3686175"/>
                <a:gd name="connsiteY10" fmla="*/ 965200 h 1997075"/>
                <a:gd name="connsiteX11" fmla="*/ 200025 w 3686175"/>
                <a:gd name="connsiteY11" fmla="*/ 965200 h 1997075"/>
                <a:gd name="connsiteX12" fmla="*/ 200025 w 3686175"/>
                <a:gd name="connsiteY12" fmla="*/ 1101725 h 1997075"/>
                <a:gd name="connsiteX13" fmla="*/ 241300 w 3686175"/>
                <a:gd name="connsiteY13" fmla="*/ 1101725 h 1997075"/>
                <a:gd name="connsiteX14" fmla="*/ 241300 w 3686175"/>
                <a:gd name="connsiteY14" fmla="*/ 1171575 h 1997075"/>
                <a:gd name="connsiteX15" fmla="*/ 269875 w 3686175"/>
                <a:gd name="connsiteY15" fmla="*/ 1171575 h 1997075"/>
                <a:gd name="connsiteX16" fmla="*/ 269875 w 3686175"/>
                <a:gd name="connsiteY16" fmla="*/ 1279525 h 1997075"/>
                <a:gd name="connsiteX17" fmla="*/ 307975 w 3686175"/>
                <a:gd name="connsiteY17" fmla="*/ 1279525 h 1997075"/>
                <a:gd name="connsiteX18" fmla="*/ 307975 w 3686175"/>
                <a:gd name="connsiteY18" fmla="*/ 1323975 h 1997075"/>
                <a:gd name="connsiteX19" fmla="*/ 361950 w 3686175"/>
                <a:gd name="connsiteY19" fmla="*/ 1323975 h 1997075"/>
                <a:gd name="connsiteX20" fmla="*/ 361950 w 3686175"/>
                <a:gd name="connsiteY20" fmla="*/ 1419225 h 1997075"/>
                <a:gd name="connsiteX21" fmla="*/ 406400 w 3686175"/>
                <a:gd name="connsiteY21" fmla="*/ 1419225 h 1997075"/>
                <a:gd name="connsiteX22" fmla="*/ 406400 w 3686175"/>
                <a:gd name="connsiteY22" fmla="*/ 1454150 h 1997075"/>
                <a:gd name="connsiteX23" fmla="*/ 476250 w 3686175"/>
                <a:gd name="connsiteY23" fmla="*/ 1454150 h 1997075"/>
                <a:gd name="connsiteX24" fmla="*/ 476250 w 3686175"/>
                <a:gd name="connsiteY24" fmla="*/ 1514475 h 1997075"/>
                <a:gd name="connsiteX25" fmla="*/ 514350 w 3686175"/>
                <a:gd name="connsiteY25" fmla="*/ 1514475 h 1997075"/>
                <a:gd name="connsiteX26" fmla="*/ 514350 w 3686175"/>
                <a:gd name="connsiteY26" fmla="*/ 1574800 h 1997075"/>
                <a:gd name="connsiteX27" fmla="*/ 546100 w 3686175"/>
                <a:gd name="connsiteY27" fmla="*/ 1574800 h 1997075"/>
                <a:gd name="connsiteX28" fmla="*/ 546100 w 3686175"/>
                <a:gd name="connsiteY28" fmla="*/ 1612900 h 1997075"/>
                <a:gd name="connsiteX29" fmla="*/ 584200 w 3686175"/>
                <a:gd name="connsiteY29" fmla="*/ 1612900 h 1997075"/>
                <a:gd name="connsiteX30" fmla="*/ 584200 w 3686175"/>
                <a:gd name="connsiteY30" fmla="*/ 1654175 h 1997075"/>
                <a:gd name="connsiteX31" fmla="*/ 644525 w 3686175"/>
                <a:gd name="connsiteY31" fmla="*/ 1654175 h 1997075"/>
                <a:gd name="connsiteX32" fmla="*/ 644525 w 3686175"/>
                <a:gd name="connsiteY32" fmla="*/ 1682750 h 1997075"/>
                <a:gd name="connsiteX33" fmla="*/ 771525 w 3686175"/>
                <a:gd name="connsiteY33" fmla="*/ 1682750 h 1997075"/>
                <a:gd name="connsiteX34" fmla="*/ 771525 w 3686175"/>
                <a:gd name="connsiteY34" fmla="*/ 1682750 h 1997075"/>
                <a:gd name="connsiteX35" fmla="*/ 771525 w 3686175"/>
                <a:gd name="connsiteY35" fmla="*/ 1714500 h 1997075"/>
                <a:gd name="connsiteX36" fmla="*/ 942975 w 3686175"/>
                <a:gd name="connsiteY36" fmla="*/ 1714500 h 1997075"/>
                <a:gd name="connsiteX37" fmla="*/ 942975 w 3686175"/>
                <a:gd name="connsiteY37" fmla="*/ 1743075 h 1997075"/>
                <a:gd name="connsiteX38" fmla="*/ 1247775 w 3686175"/>
                <a:gd name="connsiteY38" fmla="*/ 1743075 h 1997075"/>
                <a:gd name="connsiteX39" fmla="*/ 1247775 w 3686175"/>
                <a:gd name="connsiteY39" fmla="*/ 1771650 h 1997075"/>
                <a:gd name="connsiteX40" fmla="*/ 1470025 w 3686175"/>
                <a:gd name="connsiteY40" fmla="*/ 1771650 h 1997075"/>
                <a:gd name="connsiteX41" fmla="*/ 1470025 w 3686175"/>
                <a:gd name="connsiteY41" fmla="*/ 1806575 h 1997075"/>
                <a:gd name="connsiteX42" fmla="*/ 1520825 w 3686175"/>
                <a:gd name="connsiteY42" fmla="*/ 1806575 h 1997075"/>
                <a:gd name="connsiteX43" fmla="*/ 1520825 w 3686175"/>
                <a:gd name="connsiteY43" fmla="*/ 1806575 h 1997075"/>
                <a:gd name="connsiteX44" fmla="*/ 1520825 w 3686175"/>
                <a:gd name="connsiteY44" fmla="*/ 1835150 h 1997075"/>
                <a:gd name="connsiteX45" fmla="*/ 1892300 w 3686175"/>
                <a:gd name="connsiteY45" fmla="*/ 1835150 h 1997075"/>
                <a:gd name="connsiteX46" fmla="*/ 1892300 w 3686175"/>
                <a:gd name="connsiteY46" fmla="*/ 1835150 h 1997075"/>
                <a:gd name="connsiteX47" fmla="*/ 1892300 w 3686175"/>
                <a:gd name="connsiteY47" fmla="*/ 1860550 h 1997075"/>
                <a:gd name="connsiteX48" fmla="*/ 1971675 w 3686175"/>
                <a:gd name="connsiteY48" fmla="*/ 1860550 h 1997075"/>
                <a:gd name="connsiteX49" fmla="*/ 2003425 w 3686175"/>
                <a:gd name="connsiteY49" fmla="*/ 1860550 h 1997075"/>
                <a:gd name="connsiteX50" fmla="*/ 2003425 w 3686175"/>
                <a:gd name="connsiteY50" fmla="*/ 1901825 h 1997075"/>
                <a:gd name="connsiteX51" fmla="*/ 2181225 w 3686175"/>
                <a:gd name="connsiteY51" fmla="*/ 1901825 h 1997075"/>
                <a:gd name="connsiteX52" fmla="*/ 2181225 w 3686175"/>
                <a:gd name="connsiteY52" fmla="*/ 1936750 h 1997075"/>
                <a:gd name="connsiteX53" fmla="*/ 2317750 w 3686175"/>
                <a:gd name="connsiteY53" fmla="*/ 1936750 h 1997075"/>
                <a:gd name="connsiteX54" fmla="*/ 2317750 w 3686175"/>
                <a:gd name="connsiteY54" fmla="*/ 1965325 h 1997075"/>
                <a:gd name="connsiteX55" fmla="*/ 2438400 w 3686175"/>
                <a:gd name="connsiteY55" fmla="*/ 1965325 h 1997075"/>
                <a:gd name="connsiteX56" fmla="*/ 2438400 w 3686175"/>
                <a:gd name="connsiteY56" fmla="*/ 1997075 h 1997075"/>
                <a:gd name="connsiteX57" fmla="*/ 2495550 w 3686175"/>
                <a:gd name="connsiteY57" fmla="*/ 1990725 h 1997075"/>
                <a:gd name="connsiteX58" fmla="*/ 3686175 w 3686175"/>
                <a:gd name="connsiteY58" fmla="*/ 1984375 h 19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686175" h="1997075">
                  <a:moveTo>
                    <a:pt x="0" y="0"/>
                  </a:moveTo>
                  <a:lnTo>
                    <a:pt x="31750" y="0"/>
                  </a:lnTo>
                  <a:lnTo>
                    <a:pt x="31750" y="107950"/>
                  </a:lnTo>
                  <a:lnTo>
                    <a:pt x="60325" y="107950"/>
                  </a:lnTo>
                  <a:lnTo>
                    <a:pt x="60325" y="298450"/>
                  </a:lnTo>
                  <a:lnTo>
                    <a:pt x="92075" y="298450"/>
                  </a:lnTo>
                  <a:lnTo>
                    <a:pt x="92075" y="733425"/>
                  </a:lnTo>
                  <a:lnTo>
                    <a:pt x="142875" y="733425"/>
                  </a:lnTo>
                  <a:lnTo>
                    <a:pt x="142875" y="806450"/>
                  </a:lnTo>
                  <a:lnTo>
                    <a:pt x="171450" y="806450"/>
                  </a:lnTo>
                  <a:lnTo>
                    <a:pt x="171450" y="965200"/>
                  </a:lnTo>
                  <a:lnTo>
                    <a:pt x="200025" y="965200"/>
                  </a:lnTo>
                  <a:lnTo>
                    <a:pt x="200025" y="1101725"/>
                  </a:lnTo>
                  <a:lnTo>
                    <a:pt x="241300" y="1101725"/>
                  </a:lnTo>
                  <a:lnTo>
                    <a:pt x="241300" y="1171575"/>
                  </a:lnTo>
                  <a:lnTo>
                    <a:pt x="269875" y="1171575"/>
                  </a:lnTo>
                  <a:lnTo>
                    <a:pt x="269875" y="1279525"/>
                  </a:lnTo>
                  <a:lnTo>
                    <a:pt x="307975" y="1279525"/>
                  </a:lnTo>
                  <a:lnTo>
                    <a:pt x="307975" y="1323975"/>
                  </a:lnTo>
                  <a:lnTo>
                    <a:pt x="361950" y="1323975"/>
                  </a:lnTo>
                  <a:lnTo>
                    <a:pt x="361950" y="1419225"/>
                  </a:lnTo>
                  <a:lnTo>
                    <a:pt x="406400" y="1419225"/>
                  </a:lnTo>
                  <a:lnTo>
                    <a:pt x="406400" y="1454150"/>
                  </a:lnTo>
                  <a:lnTo>
                    <a:pt x="476250" y="1454150"/>
                  </a:lnTo>
                  <a:lnTo>
                    <a:pt x="476250" y="1514475"/>
                  </a:lnTo>
                  <a:lnTo>
                    <a:pt x="514350" y="1514475"/>
                  </a:lnTo>
                  <a:lnTo>
                    <a:pt x="514350" y="1574800"/>
                  </a:lnTo>
                  <a:lnTo>
                    <a:pt x="546100" y="1574800"/>
                  </a:lnTo>
                  <a:lnTo>
                    <a:pt x="546100" y="1612900"/>
                  </a:lnTo>
                  <a:lnTo>
                    <a:pt x="584200" y="1612900"/>
                  </a:lnTo>
                  <a:lnTo>
                    <a:pt x="584200" y="1654175"/>
                  </a:lnTo>
                  <a:lnTo>
                    <a:pt x="644525" y="1654175"/>
                  </a:lnTo>
                  <a:lnTo>
                    <a:pt x="644525" y="1682750"/>
                  </a:lnTo>
                  <a:lnTo>
                    <a:pt x="771525" y="1682750"/>
                  </a:lnTo>
                  <a:lnTo>
                    <a:pt x="771525" y="1682750"/>
                  </a:lnTo>
                  <a:lnTo>
                    <a:pt x="771525" y="1714500"/>
                  </a:lnTo>
                  <a:lnTo>
                    <a:pt x="942975" y="1714500"/>
                  </a:lnTo>
                  <a:lnTo>
                    <a:pt x="942975" y="1743075"/>
                  </a:lnTo>
                  <a:lnTo>
                    <a:pt x="1247775" y="1743075"/>
                  </a:lnTo>
                  <a:lnTo>
                    <a:pt x="1247775" y="1771650"/>
                  </a:lnTo>
                  <a:lnTo>
                    <a:pt x="1470025" y="1771650"/>
                  </a:lnTo>
                  <a:lnTo>
                    <a:pt x="1470025" y="1806575"/>
                  </a:lnTo>
                  <a:lnTo>
                    <a:pt x="1520825" y="1806575"/>
                  </a:lnTo>
                  <a:lnTo>
                    <a:pt x="1520825" y="1806575"/>
                  </a:lnTo>
                  <a:lnTo>
                    <a:pt x="1520825" y="1835150"/>
                  </a:lnTo>
                  <a:lnTo>
                    <a:pt x="1892300" y="1835150"/>
                  </a:lnTo>
                  <a:lnTo>
                    <a:pt x="1892300" y="1835150"/>
                  </a:lnTo>
                  <a:lnTo>
                    <a:pt x="1892300" y="1860550"/>
                  </a:lnTo>
                  <a:lnTo>
                    <a:pt x="1971675" y="1860550"/>
                  </a:lnTo>
                  <a:lnTo>
                    <a:pt x="2003425" y="1860550"/>
                  </a:lnTo>
                  <a:lnTo>
                    <a:pt x="2003425" y="1901825"/>
                  </a:lnTo>
                  <a:lnTo>
                    <a:pt x="2181225" y="1901825"/>
                  </a:lnTo>
                  <a:lnTo>
                    <a:pt x="2181225" y="1936750"/>
                  </a:lnTo>
                  <a:lnTo>
                    <a:pt x="2317750" y="1936750"/>
                  </a:lnTo>
                  <a:lnTo>
                    <a:pt x="2317750" y="1965325"/>
                  </a:lnTo>
                  <a:lnTo>
                    <a:pt x="2438400" y="1965325"/>
                  </a:lnTo>
                  <a:lnTo>
                    <a:pt x="2438400" y="1997075"/>
                  </a:lnTo>
                  <a:lnTo>
                    <a:pt x="2495550" y="1990725"/>
                  </a:lnTo>
                  <a:lnTo>
                    <a:pt x="3686175" y="1984375"/>
                  </a:lnTo>
                </a:path>
              </a:pathLst>
            </a:custGeom>
            <a:noFill/>
            <a:ln w="28575">
              <a:solidFill>
                <a:srgbClr val="E1471D"/>
              </a:solidFill>
              <a:miter lim="800000"/>
              <a:headEnd/>
              <a:tailEnd/>
            </a:ln>
          </p:spPr>
          <p:txBody>
            <a:bodyPr rtlCol="0" anchor="ctr"/>
            <a:lstStyle/>
            <a:p>
              <a:pPr algn="ctr"/>
              <a:endParaRPr lang="en-US"/>
            </a:p>
          </p:txBody>
        </p:sp>
        <p:grpSp>
          <p:nvGrpSpPr>
            <p:cNvPr id="10" name="Group 9">
              <a:extLst>
                <a:ext uri="{FF2B5EF4-FFF2-40B4-BE49-F238E27FC236}">
                  <a16:creationId xmlns:a16="http://schemas.microsoft.com/office/drawing/2014/main" id="{B5D2C5DD-AA80-2FFA-63F6-B30C63925738}"/>
                </a:ext>
              </a:extLst>
            </p:cNvPr>
            <p:cNvGrpSpPr/>
            <p:nvPr/>
          </p:nvGrpSpPr>
          <p:grpSpPr>
            <a:xfrm>
              <a:off x="5753145" y="5605261"/>
              <a:ext cx="1347221" cy="654919"/>
              <a:chOff x="25681" y="5228907"/>
              <a:chExt cx="1347221" cy="654919"/>
            </a:xfrm>
          </p:grpSpPr>
          <p:sp>
            <p:nvSpPr>
              <p:cNvPr id="11" name="TextBox 10">
                <a:extLst>
                  <a:ext uri="{FF2B5EF4-FFF2-40B4-BE49-F238E27FC236}">
                    <a16:creationId xmlns:a16="http://schemas.microsoft.com/office/drawing/2014/main" id="{D201F356-2AE6-7FF5-BD22-B43AF9815077}"/>
                  </a:ext>
                </a:extLst>
              </p:cNvPr>
              <p:cNvSpPr txBox="1"/>
              <p:nvPr/>
            </p:nvSpPr>
            <p:spPr bwMode="auto">
              <a:xfrm>
                <a:off x="25681" y="5228907"/>
                <a:ext cx="1347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Risk, n</a:t>
                </a:r>
              </a:p>
            </p:txBody>
          </p:sp>
          <p:sp>
            <p:nvSpPr>
              <p:cNvPr id="12" name="TextBox 11">
                <a:extLst>
                  <a:ext uri="{FF2B5EF4-FFF2-40B4-BE49-F238E27FC236}">
                    <a16:creationId xmlns:a16="http://schemas.microsoft.com/office/drawing/2014/main" id="{AB90FB71-A4DC-0740-7D22-F0DF67F235CB}"/>
                  </a:ext>
                </a:extLst>
              </p:cNvPr>
              <p:cNvSpPr txBox="1"/>
              <p:nvPr/>
            </p:nvSpPr>
            <p:spPr bwMode="auto">
              <a:xfrm>
                <a:off x="238140" y="5422161"/>
                <a:ext cx="11305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chemeClr val="accent3"/>
                    </a:solidFill>
                    <a:effectLst/>
                    <a:uLnTx/>
                    <a:uFillTx/>
                    <a:latin typeface="Calibri" panose="020F0502020204030204" pitchFamily="34" charset="0"/>
                    <a:ea typeface="+mn-ea"/>
                    <a:cs typeface="Arial" panose="020B0604020202020204" pitchFamily="34" charset="0"/>
                  </a:rPr>
                  <a:t>Deferred</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chemeClr val="accent1"/>
                    </a:solidFill>
                    <a:effectLst/>
                    <a:uLnTx/>
                    <a:uFillTx/>
                    <a:latin typeface="Calibri" panose="020F0502020204030204" pitchFamily="34" charset="0"/>
                    <a:ea typeface="+mn-ea"/>
                    <a:cs typeface="Arial" panose="020B0604020202020204" pitchFamily="34" charset="0"/>
                  </a:rPr>
                  <a:t>Immediate</a:t>
                </a:r>
              </a:p>
            </p:txBody>
          </p:sp>
        </p:grpSp>
      </p:grpSp>
      <p:sp>
        <p:nvSpPr>
          <p:cNvPr id="4" name="TextBox 3">
            <a:extLst>
              <a:ext uri="{FF2B5EF4-FFF2-40B4-BE49-F238E27FC236}">
                <a16:creationId xmlns:a16="http://schemas.microsoft.com/office/drawing/2014/main" id="{2541D133-DC39-30D3-3CB0-3AAF544395DF}"/>
              </a:ext>
            </a:extLst>
          </p:cNvPr>
          <p:cNvSpPr txBox="1"/>
          <p:nvPr/>
        </p:nvSpPr>
        <p:spPr>
          <a:xfrm>
            <a:off x="1729834" y="3311622"/>
            <a:ext cx="8315324" cy="707886"/>
          </a:xfrm>
          <a:prstGeom prst="rect">
            <a:avLst/>
          </a:prstGeom>
          <a:solidFill>
            <a:srgbClr val="E1471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ABC Positive meta-analysis showed 6% absolute improvement </a:t>
            </a:r>
            <a:b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br>
            <a:r>
              <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 OS with adjuvant chemotherapy at 5 yr</a:t>
            </a:r>
            <a:r>
              <a:rPr kumimoji="0" lang="en-US" sz="2000" b="1" i="0" u="none" strike="noStrike" kern="1200" cap="none" spc="0" normalizeH="0" baseline="30000" noProof="0" dirty="0">
                <a:ln>
                  <a:noFill/>
                </a:ln>
                <a:solidFill>
                  <a:prstClr val="white"/>
                </a:solidFill>
                <a:effectLst/>
                <a:uLnTx/>
                <a:uFillTx/>
                <a:latin typeface="Calibri" panose="020F0502020204030204" pitchFamily="34" charset="0"/>
                <a:cs typeface="Calibri" panose="020F0502020204030204" pitchFamily="34" charset="0"/>
              </a:rPr>
              <a:t>2</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2C9A2A5-4251-F633-BAFB-7E0653B35BB0}"/>
              </a:ext>
            </a:extLst>
          </p:cNvPr>
          <p:cNvSpPr txBox="1"/>
          <p:nvPr/>
        </p:nvSpPr>
        <p:spPr bwMode="auto">
          <a:xfrm>
            <a:off x="446036" y="6407864"/>
            <a:ext cx="7170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Sternberg. Lancet Oncol. 2015;16:76. 2. ABC Meta-Analysis Collaborators Group. Eur Urol. 2022; 81:50.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27804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Adjuvant IO Trials in High-Risk MIUC</a:t>
            </a:r>
          </a:p>
        </p:txBody>
      </p:sp>
      <p:grpSp>
        <p:nvGrpSpPr>
          <p:cNvPr id="5" name="Group 4"/>
          <p:cNvGrpSpPr/>
          <p:nvPr/>
        </p:nvGrpSpPr>
        <p:grpSpPr>
          <a:xfrm>
            <a:off x="790862" y="1938203"/>
            <a:ext cx="9544354" cy="4397138"/>
            <a:chOff x="450736" y="1049904"/>
            <a:chExt cx="8205054" cy="3635521"/>
          </a:xfrm>
        </p:grpSpPr>
        <p:grpSp>
          <p:nvGrpSpPr>
            <p:cNvPr id="6" name="Group 5">
              <a:extLst>
                <a:ext uri="{FF2B5EF4-FFF2-40B4-BE49-F238E27FC236}">
                  <a16:creationId xmlns:a16="http://schemas.microsoft.com/office/drawing/2014/main" id="{20B96B6B-9E6D-844F-B4A0-2EAB6919384B}"/>
                </a:ext>
              </a:extLst>
            </p:cNvPr>
            <p:cNvGrpSpPr/>
            <p:nvPr/>
          </p:nvGrpSpPr>
          <p:grpSpPr>
            <a:xfrm>
              <a:off x="3347727" y="1049904"/>
              <a:ext cx="2592000" cy="3617135"/>
              <a:chOff x="3381005" y="1049904"/>
              <a:chExt cx="2592000" cy="3617135"/>
            </a:xfrm>
          </p:grpSpPr>
          <p:sp>
            <p:nvSpPr>
              <p:cNvPr id="32" name="Rounded Rectangle 31"/>
              <p:cNvSpPr/>
              <p:nvPr/>
            </p:nvSpPr>
            <p:spPr>
              <a:xfrm>
                <a:off x="3417007" y="1100879"/>
                <a:ext cx="2520000" cy="3566160"/>
              </a:xfrm>
              <a:prstGeom prst="roundRect">
                <a:avLst/>
              </a:prstGeom>
              <a:solidFill>
                <a:schemeClr val="tx1"/>
              </a:solidFill>
              <a:ln w="19050">
                <a:solidFill>
                  <a:srgbClr val="015873"/>
                </a:solidFill>
              </a:ln>
              <a:effectLst>
                <a:outerShdw blurRad="50800" dist="38100" dir="5400000" algn="t" rotWithShape="0">
                  <a:prstClr val="black">
                    <a:alpha val="40000"/>
                  </a:prstClr>
                </a:outerShdw>
              </a:effectLst>
            </p:spPr>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endParaRPr kumimoji="0" lang="en-GB"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grpSp>
            <p:nvGrpSpPr>
              <p:cNvPr id="33" name="Group 32"/>
              <p:cNvGrpSpPr/>
              <p:nvPr/>
            </p:nvGrpSpPr>
            <p:grpSpPr>
              <a:xfrm>
                <a:off x="3691998" y="1700707"/>
                <a:ext cx="1810166" cy="960083"/>
                <a:chOff x="8534850" y="2340864"/>
                <a:chExt cx="2534029" cy="1432328"/>
              </a:xfrm>
            </p:grpSpPr>
            <p:cxnSp>
              <p:nvCxnSpPr>
                <p:cNvPr id="39" name="Elbow Connector 38"/>
                <p:cNvCxnSpPr>
                  <a:endCxn id="41" idx="1"/>
                </p:cNvCxnSpPr>
                <p:nvPr/>
              </p:nvCxnSpPr>
              <p:spPr bwMode="auto">
                <a:xfrm rot="5400000" flipH="1" flipV="1">
                  <a:off x="8837010" y="2362705"/>
                  <a:ext cx="200300" cy="804619"/>
                </a:xfrm>
                <a:prstGeom prst="bentConnector2">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a:endCxn id="42" idx="1"/>
                </p:cNvCxnSpPr>
                <p:nvPr/>
              </p:nvCxnSpPr>
              <p:spPr bwMode="auto">
                <a:xfrm rot="16200000" flipH="1">
                  <a:off x="8836130" y="2945854"/>
                  <a:ext cx="202060" cy="804619"/>
                </a:xfrm>
                <a:prstGeom prst="bentConnector2">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bwMode="auto">
                <a:xfrm>
                  <a:off x="9339470" y="2340864"/>
                  <a:ext cx="1729409" cy="648000"/>
                </a:xfrm>
                <a:prstGeom prst="roundRect">
                  <a:avLst>
                    <a:gd name="adj" fmla="val 21639"/>
                  </a:avLst>
                </a:prstGeom>
                <a:solidFill>
                  <a:schemeClr val="accent1"/>
                </a:solidFill>
                <a:ln w="19050">
                  <a:noFill/>
                </a:ln>
                <a:effectLst>
                  <a:outerShdw blurRad="50800" dist="38100" dir="5400000" algn="t" rotWithShape="0">
                    <a:prstClr val="black">
                      <a:alpha val="40000"/>
                    </a:prstClr>
                  </a:outerShdw>
                </a:effectLst>
              </p:spPr>
              <p:txBody>
                <a:bodyPr wrap="square" anchor="ctr">
                  <a:noAutofit/>
                </a:bodyPr>
                <a:lstStyle/>
                <a:p>
                  <a:pPr marL="0" marR="0" lvl="0" indent="0" algn="ctr" defTabSz="914400" rtl="0" eaLnBrk="1" fontAlgn="base" latinLnBrk="0" hangingPunct="1">
                    <a:lnSpc>
                      <a:spcPct val="100000"/>
                    </a:lnSpc>
                    <a:spcBef>
                      <a:spcPts val="450"/>
                    </a:spcBef>
                    <a:spcAft>
                      <a:spcPct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ＭＳ Ｐゴシック" charset="0"/>
                      <a:cs typeface="Arial"/>
                      <a:sym typeface="Arial"/>
                    </a:rPr>
                    <a:t>Nivolumab</a:t>
                  </a:r>
                  <a:endParaRPr kumimoji="0" lang="en-GB" sz="1600" b="0" i="0" u="none" strike="noStrike" kern="0" cap="none" spc="0" normalizeH="0" baseline="0" noProof="0" dirty="0">
                    <a:ln>
                      <a:noFill/>
                    </a:ln>
                    <a:solidFill>
                      <a:srgbClr val="FFFFFF"/>
                    </a:solidFill>
                    <a:effectLst/>
                    <a:uLnTx/>
                    <a:uFillTx/>
                    <a:latin typeface="Calibri"/>
                    <a:ea typeface="ＭＳ Ｐゴシック" charset="0"/>
                    <a:cs typeface="Arial"/>
                    <a:sym typeface="Arial"/>
                  </a:endParaRPr>
                </a:p>
              </p:txBody>
            </p:sp>
            <p:sp>
              <p:nvSpPr>
                <p:cNvPr id="42" name="Rounded Rectangle 41"/>
                <p:cNvSpPr/>
                <p:nvPr/>
              </p:nvSpPr>
              <p:spPr bwMode="auto">
                <a:xfrm>
                  <a:off x="9339470" y="3125192"/>
                  <a:ext cx="1729409" cy="648000"/>
                </a:xfrm>
                <a:prstGeom prst="roundRect">
                  <a:avLst>
                    <a:gd name="adj" fmla="val 16618"/>
                  </a:avLst>
                </a:prstGeom>
                <a:solidFill>
                  <a:schemeClr val="accent3"/>
                </a:solidFill>
                <a:ln w="19050">
                  <a:noFill/>
                </a:ln>
                <a:effectLst>
                  <a:outerShdw blurRad="50800" dist="38100" dir="5400000" algn="t"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mn-ea"/>
                      <a:cs typeface="Arial"/>
                      <a:sym typeface="Arial"/>
                    </a:rPr>
                    <a:t>Placebo</a:t>
                  </a:r>
                </a:p>
              </p:txBody>
            </p:sp>
          </p:grpSp>
          <p:sp>
            <p:nvSpPr>
              <p:cNvPr id="34" name="Rectangle 33"/>
              <p:cNvSpPr/>
              <p:nvPr/>
            </p:nvSpPr>
            <p:spPr>
              <a:xfrm>
                <a:off x="3510620" y="2916821"/>
                <a:ext cx="2400958" cy="313708"/>
              </a:xfrm>
              <a:prstGeom prst="rect">
                <a:avLst/>
              </a:prstGeom>
              <a:noFill/>
              <a:ln>
                <a:noFill/>
              </a:ln>
            </p:spPr>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a:sym typeface="Arial"/>
                  </a:rPr>
                  <a:t>Primary endpoint: </a:t>
                </a:r>
                <a:br>
                  <a:rPr kumimoji="0" lang="en-GB" sz="1600" b="1" i="0" u="none" strike="noStrike" kern="0" cap="none" spc="0" normalizeH="0" baseline="0" noProof="0" dirty="0">
                    <a:ln>
                      <a:noFill/>
                    </a:ln>
                    <a:solidFill>
                      <a:srgbClr val="000000"/>
                    </a:solidFill>
                    <a:effectLst/>
                    <a:uLnTx/>
                    <a:uFillTx/>
                    <a:latin typeface="Calibri"/>
                    <a:ea typeface="+mn-ea"/>
                    <a:cs typeface="Arial"/>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Pr>
                  <a:t>DFS</a:t>
                </a:r>
              </a:p>
            </p:txBody>
          </p:sp>
          <p:sp>
            <p:nvSpPr>
              <p:cNvPr id="35" name="Rectangle 34"/>
              <p:cNvSpPr/>
              <p:nvPr/>
            </p:nvSpPr>
            <p:spPr>
              <a:xfrm>
                <a:off x="3510621" y="3307477"/>
                <a:ext cx="2400958" cy="836262"/>
              </a:xfrm>
              <a:prstGeom prst="rect">
                <a:avLst/>
              </a:prstGeom>
              <a:noFill/>
              <a:ln>
                <a:noFill/>
              </a:ln>
            </p:spPr>
            <p:txBody>
              <a:bodyPr vert="horz" wrap="square" lIns="53993" tIns="34286" rIns="53993" bIns="34286" numCol="1" rtlCol="0" anchor="t" anchorCtr="0" compatLnSpc="1">
                <a:prstTxWarp prst="textNoShape">
                  <a:avLst/>
                </a:prstTxWarp>
                <a:noAutofit/>
              </a:bodyPr>
              <a:lstStyle/>
              <a:p>
                <a:pPr marL="0" marR="0" lvl="0" indent="0" algn="ctr" defTabSz="342857"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pitchFamily="34" charset="0"/>
                    <a:sym typeface="Arial"/>
                  </a:rPr>
                  <a:t>Key secondary endpoints:</a:t>
                </a:r>
                <a:br>
                  <a:rPr kumimoji="0" lang="en-GB" sz="1600" b="1" i="0" u="none" strike="noStrike" kern="0" cap="none" spc="0" normalizeH="0" baseline="0" noProof="0" dirty="0">
                    <a:ln>
                      <a:noFill/>
                    </a:ln>
                    <a:solidFill>
                      <a:srgbClr val="000000"/>
                    </a:solidFill>
                    <a:effectLst/>
                    <a:uLnTx/>
                    <a:uFillTx/>
                    <a:latin typeface="Calibri"/>
                    <a:ea typeface="+mn-ea"/>
                    <a:cs typeface="Arial" pitchFamily="34" charset="0"/>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t>OS, NUTRFS, DSS</a:t>
                </a:r>
              </a:p>
            </p:txBody>
          </p:sp>
          <p:sp>
            <p:nvSpPr>
              <p:cNvPr id="38" name="Rounded Rectangle 37"/>
              <p:cNvSpPr/>
              <p:nvPr/>
            </p:nvSpPr>
            <p:spPr>
              <a:xfrm>
                <a:off x="3381005" y="1049904"/>
                <a:ext cx="2592000" cy="499661"/>
              </a:xfrm>
              <a:prstGeom prst="roundRect">
                <a:avLst/>
              </a:prstGeom>
              <a:solidFill>
                <a:srgbClr val="FDB338"/>
              </a:solidFill>
              <a:ln>
                <a:noFill/>
              </a:ln>
            </p:spPr>
            <p:style>
              <a:lnRef idx="1">
                <a:schemeClr val="accent6"/>
              </a:lnRef>
              <a:fillRef idx="3">
                <a:schemeClr val="accent6"/>
              </a:fillRef>
              <a:effectRef idx="2">
                <a:schemeClr val="accent6"/>
              </a:effectRef>
              <a:fontRef idx="minor">
                <a:schemeClr val="lt1"/>
              </a:fontRef>
            </p:style>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b="1" i="0" u="none" strike="noStrike" kern="0" cap="none" spc="0" normalizeH="0" baseline="0" noProof="0" dirty="0">
                    <a:ln>
                      <a:noFill/>
                    </a:ln>
                    <a:solidFill>
                      <a:srgbClr val="002060"/>
                    </a:solidFill>
                    <a:effectLst/>
                    <a:uLnTx/>
                    <a:uFillTx/>
                    <a:latin typeface="Calibri"/>
                    <a:ea typeface="+mn-ea"/>
                    <a:cs typeface="Arial"/>
                    <a:sym typeface="Arial"/>
                  </a:rPr>
                  <a:t>CheckMate-274</a:t>
                </a:r>
                <a:r>
                  <a:rPr kumimoji="0" lang="en-GB" b="1" i="0" u="none" strike="noStrike" kern="0" cap="none" spc="0" normalizeH="0" baseline="30000" noProof="0" dirty="0">
                    <a:ln>
                      <a:noFill/>
                    </a:ln>
                    <a:solidFill>
                      <a:srgbClr val="002060"/>
                    </a:solidFill>
                    <a:effectLst/>
                    <a:uLnTx/>
                    <a:uFillTx/>
                    <a:latin typeface="Calibri"/>
                    <a:ea typeface="+mn-ea"/>
                    <a:cs typeface="Arial"/>
                    <a:sym typeface="Arial"/>
                  </a:rPr>
                  <a:t>2</a:t>
                </a:r>
              </a:p>
            </p:txBody>
          </p:sp>
        </p:grpSp>
        <p:grpSp>
          <p:nvGrpSpPr>
            <p:cNvPr id="7" name="Group 6">
              <a:extLst>
                <a:ext uri="{FF2B5EF4-FFF2-40B4-BE49-F238E27FC236}">
                  <a16:creationId xmlns:a16="http://schemas.microsoft.com/office/drawing/2014/main" id="{415D888C-54B7-C34A-9E6B-A11863BF0E20}"/>
                </a:ext>
              </a:extLst>
            </p:cNvPr>
            <p:cNvGrpSpPr/>
            <p:nvPr/>
          </p:nvGrpSpPr>
          <p:grpSpPr>
            <a:xfrm>
              <a:off x="450736" y="1059161"/>
              <a:ext cx="2592000" cy="3626264"/>
              <a:chOff x="657226" y="1120908"/>
              <a:chExt cx="2592000" cy="3626264"/>
            </a:xfrm>
          </p:grpSpPr>
          <p:sp>
            <p:nvSpPr>
              <p:cNvPr id="21" name="Rounded Rectangle 20"/>
              <p:cNvSpPr/>
              <p:nvPr/>
            </p:nvSpPr>
            <p:spPr>
              <a:xfrm>
                <a:off x="693227" y="1181012"/>
                <a:ext cx="2520000" cy="3566160"/>
              </a:xfrm>
              <a:prstGeom prst="roundRect">
                <a:avLst/>
              </a:prstGeom>
              <a:solidFill>
                <a:schemeClr val="tx1"/>
              </a:solidFill>
              <a:ln w="19050">
                <a:solidFill>
                  <a:srgbClr val="015873"/>
                </a:solidFill>
              </a:ln>
              <a:effectLst>
                <a:outerShdw blurRad="50800" dist="38100" dir="5400000" algn="t" rotWithShape="0">
                  <a:prstClr val="black">
                    <a:alpha val="40000"/>
                  </a:prstClr>
                </a:outerShdw>
              </a:effectLst>
            </p:spPr>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rPr>
                  <a:t>N</a:t>
                </a:r>
              </a:p>
            </p:txBody>
          </p:sp>
          <p:sp>
            <p:nvSpPr>
              <p:cNvPr id="22" name="Rectangle 21"/>
              <p:cNvSpPr/>
              <p:nvPr/>
            </p:nvSpPr>
            <p:spPr>
              <a:xfrm>
                <a:off x="752748" y="2828880"/>
                <a:ext cx="2400958" cy="313708"/>
              </a:xfrm>
              <a:prstGeom prst="rect">
                <a:avLst/>
              </a:prstGeom>
              <a:noFill/>
              <a:ln>
                <a:noFill/>
              </a:ln>
            </p:spPr>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a:sym typeface="Arial"/>
                  </a:rPr>
                  <a:t>Primary endpoint:</a:t>
                </a:r>
                <a:br>
                  <a:rPr kumimoji="0" lang="en-GB" sz="1600" b="1" i="0" u="none" strike="noStrike" kern="0" cap="none" spc="0" normalizeH="0" baseline="0" noProof="0" dirty="0">
                    <a:ln>
                      <a:noFill/>
                    </a:ln>
                    <a:solidFill>
                      <a:srgbClr val="000000"/>
                    </a:solidFill>
                    <a:effectLst/>
                    <a:uLnTx/>
                    <a:uFillTx/>
                    <a:latin typeface="Calibri"/>
                    <a:ea typeface="+mn-ea"/>
                    <a:cs typeface="Arial"/>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Pr>
                  <a:t>DFS</a:t>
                </a:r>
              </a:p>
            </p:txBody>
          </p:sp>
          <p:sp>
            <p:nvSpPr>
              <p:cNvPr id="23" name="Rectangle 22"/>
              <p:cNvSpPr/>
              <p:nvPr/>
            </p:nvSpPr>
            <p:spPr>
              <a:xfrm>
                <a:off x="752748" y="3240356"/>
                <a:ext cx="2400958" cy="836262"/>
              </a:xfrm>
              <a:prstGeom prst="rect">
                <a:avLst/>
              </a:prstGeom>
              <a:noFill/>
              <a:ln>
                <a:noFill/>
              </a:ln>
            </p:spPr>
            <p:txBody>
              <a:bodyPr vert="horz" wrap="square" lIns="53993" tIns="34286" rIns="53993" bIns="34286" numCol="1" rtlCol="0" anchor="t" anchorCtr="0" compatLnSpc="1">
                <a:prstTxWarp prst="textNoShape">
                  <a:avLst/>
                </a:prstTxWarp>
                <a:noAutofit/>
              </a:bodyPr>
              <a:lstStyle/>
              <a:p>
                <a:pPr marL="0" marR="0" lvl="0" indent="0" algn="ctr" defTabSz="342857"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pitchFamily="34" charset="0"/>
                    <a:sym typeface="Arial"/>
                  </a:rPr>
                  <a:t>Key secondary endpoints:</a:t>
                </a:r>
                <a:br>
                  <a:rPr kumimoji="0" lang="en-GB" sz="1600" b="1" i="0" u="none" strike="noStrike" kern="0" cap="none" spc="0" normalizeH="0" baseline="0" noProof="0" dirty="0">
                    <a:ln>
                      <a:noFill/>
                    </a:ln>
                    <a:solidFill>
                      <a:srgbClr val="000000"/>
                    </a:solidFill>
                    <a:effectLst/>
                    <a:uLnTx/>
                    <a:uFillTx/>
                    <a:latin typeface="Calibri"/>
                    <a:ea typeface="+mn-ea"/>
                    <a:cs typeface="Arial" pitchFamily="34" charset="0"/>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rPr>
                  <a:t>OS, DSS, distant </a:t>
                </a:r>
                <a:br>
                  <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rPr>
                  <a:t>metastasis‒free survival, </a:t>
                </a: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t>NUTRFS</a:t>
                </a:r>
                <a:endPar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endParaRPr>
              </a:p>
            </p:txBody>
          </p:sp>
          <p:grpSp>
            <p:nvGrpSpPr>
              <p:cNvPr id="24" name="Group 23">
                <a:extLst>
                  <a:ext uri="{FF2B5EF4-FFF2-40B4-BE49-F238E27FC236}">
                    <a16:creationId xmlns:a16="http://schemas.microsoft.com/office/drawing/2014/main" id="{2C53F347-EF02-F244-9E2A-66B667F01617}"/>
                  </a:ext>
                </a:extLst>
              </p:cNvPr>
              <p:cNvGrpSpPr/>
              <p:nvPr/>
            </p:nvGrpSpPr>
            <p:grpSpPr>
              <a:xfrm>
                <a:off x="892098" y="1762453"/>
                <a:ext cx="2122259" cy="939444"/>
                <a:chOff x="811443" y="1762453"/>
                <a:chExt cx="2122259" cy="939444"/>
              </a:xfrm>
            </p:grpSpPr>
            <p:cxnSp>
              <p:nvCxnSpPr>
                <p:cNvPr id="27" name="Elbow Connector 26"/>
                <p:cNvCxnSpPr/>
                <p:nvPr/>
              </p:nvCxnSpPr>
              <p:spPr bwMode="auto">
                <a:xfrm rot="5400000" flipH="1" flipV="1">
                  <a:off x="1166199" y="1752893"/>
                  <a:ext cx="113618" cy="567097"/>
                </a:xfrm>
                <a:prstGeom prst="bentConnector2">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30" idx="1"/>
                </p:cNvCxnSpPr>
                <p:nvPr/>
              </p:nvCxnSpPr>
              <p:spPr bwMode="auto">
                <a:xfrm rot="16200000" flipH="1">
                  <a:off x="1155288" y="2133454"/>
                  <a:ext cx="135440" cy="567096"/>
                </a:xfrm>
                <a:prstGeom prst="bentConnector2">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bwMode="auto">
                <a:xfrm>
                  <a:off x="1506556" y="1762453"/>
                  <a:ext cx="1427144" cy="434351"/>
                </a:xfrm>
                <a:prstGeom prst="roundRect">
                  <a:avLst>
                    <a:gd name="adj" fmla="val 21639"/>
                  </a:avLst>
                </a:prstGeom>
                <a:solidFill>
                  <a:schemeClr val="accent1"/>
                </a:solidFill>
                <a:ln w="19050">
                  <a:noFill/>
                </a:ln>
                <a:effectLst>
                  <a:outerShdw blurRad="50800" dist="38100" dir="5400000" algn="t" rotWithShape="0">
                    <a:prstClr val="black">
                      <a:alpha val="40000"/>
                    </a:prstClr>
                  </a:outerShdw>
                </a:effectLst>
              </p:spPr>
              <p:txBody>
                <a:bodyPr wrap="square" anchor="ctr">
                  <a:noAutofit/>
                </a:bodyPr>
                <a:lstStyle/>
                <a:p>
                  <a:pPr marL="0" marR="0" lvl="0" indent="0" algn="ctr" defTabSz="914400" rtl="0" eaLnBrk="1" fontAlgn="base" latinLnBrk="0" hangingPunct="1">
                    <a:lnSpc>
                      <a:spcPct val="100000"/>
                    </a:lnSpc>
                    <a:spcBef>
                      <a:spcPts val="450"/>
                    </a:spcBef>
                    <a:spcAft>
                      <a:spcPct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ＭＳ Ｐゴシック" charset="0"/>
                      <a:cs typeface="Arial"/>
                      <a:sym typeface="Arial"/>
                    </a:rPr>
                    <a:t>Atezolizumab</a:t>
                  </a:r>
                  <a:r>
                    <a:rPr kumimoji="0" lang="en-GB" sz="1400" b="1" i="0" u="none" strike="noStrike" kern="0" cap="none" spc="0" normalizeH="0" baseline="0" noProof="0" dirty="0">
                      <a:ln>
                        <a:noFill/>
                      </a:ln>
                      <a:solidFill>
                        <a:srgbClr val="FFFFFF"/>
                      </a:solidFill>
                      <a:effectLst/>
                      <a:uLnTx/>
                      <a:uFillTx/>
                      <a:latin typeface="Century Gothic" panose="020B0502020202020204" pitchFamily="34" charset="0"/>
                      <a:ea typeface="ＭＳ Ｐゴシック" charset="0"/>
                      <a:cs typeface="Arial"/>
                      <a:sym typeface="Arial"/>
                    </a:rPr>
                    <a:t> </a:t>
                  </a:r>
                  <a:endParaRPr kumimoji="0" lang="en-GB" sz="1400" b="0" i="0" u="none" strike="noStrike" kern="0" cap="none" spc="0" normalizeH="0" baseline="0" noProof="0" dirty="0">
                    <a:ln>
                      <a:noFill/>
                    </a:ln>
                    <a:solidFill>
                      <a:srgbClr val="FFFFFF"/>
                    </a:solidFill>
                    <a:effectLst/>
                    <a:uLnTx/>
                    <a:uFillTx/>
                    <a:latin typeface="Century Gothic" panose="020B0502020202020204" pitchFamily="34" charset="0"/>
                    <a:ea typeface="ＭＳ Ｐゴシック" charset="0"/>
                    <a:cs typeface="Arial"/>
                    <a:sym typeface="Arial"/>
                  </a:endParaRPr>
                </a:p>
              </p:txBody>
            </p:sp>
            <p:sp>
              <p:nvSpPr>
                <p:cNvPr id="30" name="Rounded Rectangle 29"/>
                <p:cNvSpPr/>
                <p:nvPr/>
              </p:nvSpPr>
              <p:spPr bwMode="auto">
                <a:xfrm>
                  <a:off x="1506556" y="2267546"/>
                  <a:ext cx="1427146" cy="434351"/>
                </a:xfrm>
                <a:prstGeom prst="roundRect">
                  <a:avLst>
                    <a:gd name="adj" fmla="val 16618"/>
                  </a:avLst>
                </a:prstGeom>
                <a:solidFill>
                  <a:schemeClr val="accent3"/>
                </a:solidFill>
                <a:ln w="19050">
                  <a:noFill/>
                </a:ln>
                <a:effectLst>
                  <a:outerShdw blurRad="50800" dist="38100" dir="5400000" algn="t"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mn-ea"/>
                      <a:cs typeface="Arial"/>
                      <a:sym typeface="Arial"/>
                    </a:rPr>
                    <a:t>Observation</a:t>
                  </a:r>
                </a:p>
              </p:txBody>
            </p:sp>
            <p:sp>
              <p:nvSpPr>
                <p:cNvPr id="31" name="Oval 30"/>
                <p:cNvSpPr/>
                <p:nvPr/>
              </p:nvSpPr>
              <p:spPr>
                <a:xfrm>
                  <a:off x="811443" y="2093251"/>
                  <a:ext cx="256032" cy="2560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R</a:t>
                  </a:r>
                </a:p>
              </p:txBody>
            </p:sp>
          </p:grpSp>
          <p:sp>
            <p:nvSpPr>
              <p:cNvPr id="25" name="Rounded Rectangle 24"/>
              <p:cNvSpPr/>
              <p:nvPr/>
            </p:nvSpPr>
            <p:spPr>
              <a:xfrm>
                <a:off x="657226" y="1120908"/>
                <a:ext cx="2592000" cy="499661"/>
              </a:xfrm>
              <a:prstGeom prst="roundRect">
                <a:avLst/>
              </a:prstGeom>
              <a:solidFill>
                <a:srgbClr val="FDB338"/>
              </a:solidFill>
              <a:ln>
                <a:noFill/>
              </a:ln>
            </p:spPr>
            <p:style>
              <a:lnRef idx="1">
                <a:schemeClr val="accent6"/>
              </a:lnRef>
              <a:fillRef idx="3">
                <a:schemeClr val="accent6"/>
              </a:fillRef>
              <a:effectRef idx="2">
                <a:schemeClr val="accent6"/>
              </a:effectRef>
              <a:fontRef idx="minor">
                <a:schemeClr val="lt1"/>
              </a:fontRef>
            </p:style>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b="1" i="0" u="none" strike="noStrike" kern="0" cap="none" spc="0" normalizeH="0" baseline="0" noProof="0" dirty="0">
                    <a:ln>
                      <a:noFill/>
                    </a:ln>
                    <a:solidFill>
                      <a:srgbClr val="002060"/>
                    </a:solidFill>
                    <a:effectLst/>
                    <a:uLnTx/>
                    <a:uFillTx/>
                    <a:latin typeface="Calibri"/>
                    <a:ea typeface="+mn-ea"/>
                    <a:cs typeface="Arial"/>
                    <a:sym typeface="Arial"/>
                  </a:rPr>
                  <a:t>IMvigor010</a:t>
                </a:r>
                <a:r>
                  <a:rPr kumimoji="0" lang="en-GB" b="1" i="0" u="none" strike="noStrike" kern="0" cap="none" spc="0" normalizeH="0" baseline="30000" noProof="0" dirty="0">
                    <a:ln>
                      <a:noFill/>
                    </a:ln>
                    <a:solidFill>
                      <a:srgbClr val="002060"/>
                    </a:solidFill>
                    <a:effectLst/>
                    <a:uLnTx/>
                    <a:uFillTx/>
                    <a:latin typeface="Calibri"/>
                    <a:ea typeface="+mn-ea"/>
                    <a:cs typeface="Arial"/>
                    <a:sym typeface="Arial"/>
                  </a:rPr>
                  <a:t>1</a:t>
                </a:r>
              </a:p>
            </p:txBody>
          </p:sp>
          <p:sp>
            <p:nvSpPr>
              <p:cNvPr id="26" name="Rounded Rectangle 25"/>
              <p:cNvSpPr/>
              <p:nvPr/>
            </p:nvSpPr>
            <p:spPr>
              <a:xfrm>
                <a:off x="1148130" y="4135902"/>
                <a:ext cx="1706925" cy="534923"/>
              </a:xfrm>
              <a:prstGeom prst="roundRect">
                <a:avLst/>
              </a:prstGeom>
              <a:solidFill>
                <a:srgbClr val="682E7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No DFS or OS improvement </a:t>
                </a:r>
              </a:p>
            </p:txBody>
          </p:sp>
        </p:grpSp>
        <p:grpSp>
          <p:nvGrpSpPr>
            <p:cNvPr id="8" name="Group 7">
              <a:extLst>
                <a:ext uri="{FF2B5EF4-FFF2-40B4-BE49-F238E27FC236}">
                  <a16:creationId xmlns:a16="http://schemas.microsoft.com/office/drawing/2014/main" id="{1E83448F-32EE-A749-84D0-E8C4E9F12119}"/>
                </a:ext>
              </a:extLst>
            </p:cNvPr>
            <p:cNvGrpSpPr/>
            <p:nvPr/>
          </p:nvGrpSpPr>
          <p:grpSpPr>
            <a:xfrm>
              <a:off x="6063790" y="1077549"/>
              <a:ext cx="2592000" cy="3607876"/>
              <a:chOff x="6063790" y="1139296"/>
              <a:chExt cx="2592000" cy="3607876"/>
            </a:xfrm>
          </p:grpSpPr>
          <p:sp>
            <p:nvSpPr>
              <p:cNvPr id="9" name="Rounded Rectangle 8"/>
              <p:cNvSpPr/>
              <p:nvPr/>
            </p:nvSpPr>
            <p:spPr>
              <a:xfrm>
                <a:off x="6118830" y="1181012"/>
                <a:ext cx="2520000" cy="3566160"/>
              </a:xfrm>
              <a:prstGeom prst="roundRect">
                <a:avLst/>
              </a:prstGeom>
              <a:solidFill>
                <a:schemeClr val="tx1"/>
              </a:solidFill>
              <a:ln w="19050">
                <a:solidFill>
                  <a:srgbClr val="015873"/>
                </a:solidFill>
              </a:ln>
              <a:effectLst>
                <a:outerShdw blurRad="50800" dist="38100" dir="5400000" algn="t" rotWithShape="0">
                  <a:prstClr val="black">
                    <a:alpha val="40000"/>
                  </a:prstClr>
                </a:outerShdw>
              </a:effectLst>
            </p:spPr>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endParaRPr kumimoji="0" lang="en-GB"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10" name="Oval 9"/>
              <p:cNvSpPr/>
              <p:nvPr/>
            </p:nvSpPr>
            <p:spPr>
              <a:xfrm>
                <a:off x="6225075" y="2117635"/>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R</a:t>
                </a:r>
              </a:p>
            </p:txBody>
          </p:sp>
          <p:grpSp>
            <p:nvGrpSpPr>
              <p:cNvPr id="11" name="Group 10">
                <a:extLst>
                  <a:ext uri="{FF2B5EF4-FFF2-40B4-BE49-F238E27FC236}">
                    <a16:creationId xmlns:a16="http://schemas.microsoft.com/office/drawing/2014/main" id="{76FCE89F-8246-1D45-A52F-02263CDB2398}"/>
                  </a:ext>
                </a:extLst>
              </p:cNvPr>
              <p:cNvGrpSpPr/>
              <p:nvPr/>
            </p:nvGrpSpPr>
            <p:grpSpPr>
              <a:xfrm>
                <a:off x="6063790" y="1139296"/>
                <a:ext cx="2592000" cy="2937322"/>
                <a:chOff x="6063790" y="1139296"/>
                <a:chExt cx="2592000" cy="2937322"/>
              </a:xfrm>
            </p:grpSpPr>
            <p:grpSp>
              <p:nvGrpSpPr>
                <p:cNvPr id="12" name="Group 11"/>
                <p:cNvGrpSpPr/>
                <p:nvPr/>
              </p:nvGrpSpPr>
              <p:grpSpPr>
                <a:xfrm>
                  <a:off x="6360064" y="1762454"/>
                  <a:ext cx="2041610" cy="960083"/>
                  <a:chOff x="4452360" y="2340864"/>
                  <a:chExt cx="2858023" cy="1432328"/>
                </a:xfrm>
              </p:grpSpPr>
              <p:cxnSp>
                <p:nvCxnSpPr>
                  <p:cNvPr id="17" name="Elbow Connector 16"/>
                  <p:cNvCxnSpPr>
                    <a:endCxn id="19" idx="1"/>
                  </p:cNvCxnSpPr>
                  <p:nvPr/>
                </p:nvCxnSpPr>
                <p:spPr bwMode="auto">
                  <a:xfrm rot="5400000" flipH="1" flipV="1">
                    <a:off x="4647840" y="2469386"/>
                    <a:ext cx="200300" cy="591256"/>
                  </a:xfrm>
                  <a:prstGeom prst="bentConnector2">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Elbow Connector 17"/>
                  <p:cNvCxnSpPr>
                    <a:endCxn id="20" idx="1"/>
                  </p:cNvCxnSpPr>
                  <p:nvPr/>
                </p:nvCxnSpPr>
                <p:spPr bwMode="auto">
                  <a:xfrm rot="16200000" flipH="1">
                    <a:off x="4646959" y="3052533"/>
                    <a:ext cx="202060" cy="591258"/>
                  </a:xfrm>
                  <a:prstGeom prst="bentConnector2">
                    <a:avLst/>
                  </a:prstGeom>
                  <a:ln w="19050">
                    <a:solidFill>
                      <a:schemeClr val="tx1"/>
                    </a:solidFill>
                    <a:tailEnd type="triangle" w="med" len="med"/>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bwMode="auto">
                  <a:xfrm>
                    <a:off x="5043618" y="2340864"/>
                    <a:ext cx="2266764" cy="647999"/>
                  </a:xfrm>
                  <a:prstGeom prst="roundRect">
                    <a:avLst>
                      <a:gd name="adj" fmla="val 21639"/>
                    </a:avLst>
                  </a:prstGeom>
                  <a:solidFill>
                    <a:schemeClr val="accent1"/>
                  </a:solidFill>
                  <a:ln w="19050">
                    <a:noFill/>
                  </a:ln>
                  <a:effectLst>
                    <a:outerShdw blurRad="50800" dist="38100" dir="5400000" algn="t" rotWithShape="0">
                      <a:prstClr val="black">
                        <a:alpha val="40000"/>
                      </a:prstClr>
                    </a:outerShdw>
                  </a:effectLst>
                </p:spPr>
                <p:txBody>
                  <a:bodyPr wrap="square" anchor="ctr">
                    <a:noAutofit/>
                  </a:bodyPr>
                  <a:lstStyle/>
                  <a:p>
                    <a:pPr marL="0" marR="0" lvl="0" indent="0" algn="ctr" defTabSz="914400" rtl="0" eaLnBrk="1" fontAlgn="base" latinLnBrk="0" hangingPunct="1">
                      <a:lnSpc>
                        <a:spcPct val="100000"/>
                      </a:lnSpc>
                      <a:spcBef>
                        <a:spcPts val="450"/>
                      </a:spcBef>
                      <a:spcAft>
                        <a:spcPct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ＭＳ Ｐゴシック" charset="0"/>
                        <a:cs typeface="Arial"/>
                        <a:sym typeface="Arial"/>
                      </a:rPr>
                      <a:t>Pembrolizumab</a:t>
                    </a:r>
                    <a:endParaRPr kumimoji="0" lang="en-GB" sz="1600" b="0" i="0" u="none" strike="noStrike" kern="0" cap="none" spc="0" normalizeH="0" baseline="0" noProof="0" dirty="0">
                      <a:ln>
                        <a:noFill/>
                      </a:ln>
                      <a:solidFill>
                        <a:srgbClr val="FFFFFF"/>
                      </a:solidFill>
                      <a:effectLst/>
                      <a:uLnTx/>
                      <a:uFillTx/>
                      <a:latin typeface="Calibri"/>
                      <a:ea typeface="ＭＳ Ｐゴシック" charset="0"/>
                      <a:cs typeface="Arial"/>
                      <a:sym typeface="Arial"/>
                    </a:endParaRPr>
                  </a:p>
                </p:txBody>
              </p:sp>
              <p:sp>
                <p:nvSpPr>
                  <p:cNvPr id="20" name="Rounded Rectangle 19"/>
                  <p:cNvSpPr/>
                  <p:nvPr/>
                </p:nvSpPr>
                <p:spPr bwMode="auto">
                  <a:xfrm>
                    <a:off x="5043619" y="3125193"/>
                    <a:ext cx="2266764" cy="647999"/>
                  </a:xfrm>
                  <a:prstGeom prst="roundRect">
                    <a:avLst>
                      <a:gd name="adj" fmla="val 16618"/>
                    </a:avLst>
                  </a:prstGeom>
                  <a:solidFill>
                    <a:schemeClr val="accent3"/>
                  </a:solidFill>
                  <a:ln w="19050">
                    <a:noFill/>
                  </a:ln>
                  <a:effectLst>
                    <a:outerShdw blurRad="50800" dist="38100" dir="5400000" algn="t" rotWithShape="0">
                      <a:prstClr val="black">
                        <a:alpha val="40000"/>
                      </a:prstClr>
                    </a:outerShdw>
                  </a:effectLst>
                </p:spPr>
                <p:txBody>
                  <a:bodyPr wrap="square" anchor="ctr">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FFFFFF"/>
                        </a:solidFill>
                        <a:effectLst/>
                        <a:uLnTx/>
                        <a:uFillTx/>
                        <a:latin typeface="Calibri"/>
                        <a:ea typeface="+mn-ea"/>
                        <a:cs typeface="Arial"/>
                        <a:sym typeface="Arial"/>
                      </a:rPr>
                      <a:t>Observation</a:t>
                    </a:r>
                  </a:p>
                </p:txBody>
              </p:sp>
            </p:grpSp>
            <p:sp>
              <p:nvSpPr>
                <p:cNvPr id="13" name="Rectangle 12"/>
                <p:cNvSpPr/>
                <p:nvPr/>
              </p:nvSpPr>
              <p:spPr>
                <a:xfrm>
                  <a:off x="6180390" y="2828880"/>
                  <a:ext cx="2400958" cy="313708"/>
                </a:xfrm>
                <a:prstGeom prst="rect">
                  <a:avLst/>
                </a:prstGeom>
                <a:noFill/>
                <a:ln>
                  <a:noFill/>
                </a:ln>
              </p:spPr>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a:sym typeface="Arial"/>
                    </a:rPr>
                    <a:t>Coprimary endpoints: </a:t>
                  </a:r>
                  <a:br>
                    <a:rPr kumimoji="0" lang="en-GB" sz="1600" b="1" i="0" u="none" strike="noStrike" kern="0" cap="none" spc="0" normalizeH="0" baseline="0" noProof="0" dirty="0">
                      <a:ln>
                        <a:noFill/>
                      </a:ln>
                      <a:solidFill>
                        <a:srgbClr val="000000"/>
                      </a:solidFill>
                      <a:effectLst/>
                      <a:uLnTx/>
                      <a:uFillTx/>
                      <a:latin typeface="Calibri"/>
                      <a:ea typeface="+mn-ea"/>
                      <a:cs typeface="Arial"/>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Pr>
                    <a:t>DFS and OS</a:t>
                  </a:r>
                </a:p>
              </p:txBody>
            </p:sp>
            <p:sp>
              <p:nvSpPr>
                <p:cNvPr id="14" name="Rectangle 13"/>
                <p:cNvSpPr/>
                <p:nvPr/>
              </p:nvSpPr>
              <p:spPr>
                <a:xfrm>
                  <a:off x="6180390" y="3240356"/>
                  <a:ext cx="2400958" cy="836262"/>
                </a:xfrm>
                <a:prstGeom prst="rect">
                  <a:avLst/>
                </a:prstGeom>
                <a:noFill/>
                <a:ln>
                  <a:noFill/>
                </a:ln>
              </p:spPr>
              <p:txBody>
                <a:bodyPr vert="horz" wrap="square" lIns="53993" tIns="34286" rIns="53993" bIns="34286" numCol="1" rtlCol="0" anchor="t" anchorCtr="0" compatLnSpc="1">
                  <a:prstTxWarp prst="textNoShape">
                    <a:avLst/>
                  </a:prstTxWarp>
                  <a:noAutofit/>
                </a:bodyPr>
                <a:lstStyle/>
                <a:p>
                  <a:pPr marL="0" marR="0" lvl="0" indent="0" algn="ctr" defTabSz="342857"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0" cap="none" spc="0" normalizeH="0" baseline="0" noProof="0" dirty="0">
                      <a:ln>
                        <a:noFill/>
                      </a:ln>
                      <a:solidFill>
                        <a:srgbClr val="000000"/>
                      </a:solidFill>
                      <a:effectLst/>
                      <a:uLnTx/>
                      <a:uFillTx/>
                      <a:latin typeface="Calibri"/>
                      <a:ea typeface="+mn-ea"/>
                      <a:cs typeface="Arial" pitchFamily="34" charset="0"/>
                      <a:sym typeface="Arial"/>
                    </a:rPr>
                    <a:t>Key secondary endpoints:</a:t>
                  </a:r>
                  <a:r>
                    <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rPr>
                    <a:t> </a:t>
                  </a:r>
                  <a:br>
                    <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t>OS and DFS in </a:t>
                  </a:r>
                  <a:b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t>PD-L1–positive and </a:t>
                  </a:r>
                  <a:b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br>
                  <a:r>
                    <a:rPr kumimoji="0" lang="en-GB" sz="1600" b="0" i="0" u="none" strike="noStrike" kern="0" cap="none" spc="0" normalizeH="0" baseline="0" noProof="0" dirty="0">
                      <a:ln>
                        <a:noFill/>
                      </a:ln>
                      <a:solidFill>
                        <a:srgbClr val="000000"/>
                      </a:solidFill>
                      <a:effectLst/>
                      <a:uLnTx/>
                      <a:uFillTx/>
                      <a:latin typeface="Calibri"/>
                      <a:ea typeface="+mn-ea"/>
                      <a:cs typeface="Arial"/>
                      <a:sym typeface="Arial"/>
                      <a:rtl val="0"/>
                    </a:rPr>
                    <a:t>PD-L1–negative patients</a:t>
                  </a:r>
                  <a:endParaRPr kumimoji="0" lang="en-GB" sz="1600" b="0" i="0" u="none" strike="noStrike" kern="0" cap="none" spc="0" normalizeH="0" baseline="0" noProof="0" dirty="0">
                    <a:ln>
                      <a:noFill/>
                    </a:ln>
                    <a:solidFill>
                      <a:srgbClr val="000000"/>
                    </a:solidFill>
                    <a:effectLst/>
                    <a:uLnTx/>
                    <a:uFillTx/>
                    <a:latin typeface="Calibri"/>
                    <a:ea typeface="+mn-ea"/>
                    <a:cs typeface="Arial" pitchFamily="34" charset="0"/>
                    <a:sym typeface="Arial"/>
                  </a:endParaRPr>
                </a:p>
              </p:txBody>
            </p:sp>
            <p:sp>
              <p:nvSpPr>
                <p:cNvPr id="15" name="Rounded Rectangle 14"/>
                <p:cNvSpPr/>
                <p:nvPr/>
              </p:nvSpPr>
              <p:spPr>
                <a:xfrm>
                  <a:off x="6063790" y="1139296"/>
                  <a:ext cx="2592000" cy="499661"/>
                </a:xfrm>
                <a:prstGeom prst="roundRect">
                  <a:avLst/>
                </a:prstGeom>
                <a:solidFill>
                  <a:srgbClr val="FDB338"/>
                </a:solidFill>
                <a:ln>
                  <a:noFill/>
                </a:ln>
              </p:spPr>
              <p:style>
                <a:lnRef idx="1">
                  <a:schemeClr val="accent6"/>
                </a:lnRef>
                <a:fillRef idx="3">
                  <a:schemeClr val="accent6"/>
                </a:fillRef>
                <a:effectRef idx="2">
                  <a:schemeClr val="accent6"/>
                </a:effectRef>
                <a:fontRef idx="minor">
                  <a:schemeClr val="lt1"/>
                </a:fontRef>
              </p:style>
              <p:txBody>
                <a:bodyPr vert="horz" wrap="square" lIns="53993" tIns="34286" rIns="53993" bIns="34286" numCol="1" rtlCol="0" anchor="ctr" anchorCtr="0" compatLnSpc="1">
                  <a:prstTxWarp prst="textNoShape">
                    <a:avLst/>
                  </a:prstTxWarp>
                  <a:noAutofit/>
                </a:bodyPr>
                <a:lstStyle/>
                <a:p>
                  <a:pPr marL="0" marR="0" lvl="0" indent="0" algn="ctr" defTabSz="685715" rtl="0" eaLnBrk="0" fontAlgn="base" latinLnBrk="0" hangingPunct="0">
                    <a:lnSpc>
                      <a:spcPct val="100000"/>
                    </a:lnSpc>
                    <a:spcBef>
                      <a:spcPct val="50000"/>
                    </a:spcBef>
                    <a:spcAft>
                      <a:spcPct val="0"/>
                    </a:spcAft>
                    <a:buClr>
                      <a:srgbClr val="000000"/>
                    </a:buClr>
                    <a:buSzTx/>
                    <a:buFont typeface="Arial"/>
                    <a:buNone/>
                    <a:tabLst/>
                    <a:defRPr/>
                  </a:pPr>
                  <a:r>
                    <a:rPr kumimoji="0" lang="en-GB" b="1" i="0" u="none" strike="noStrike" kern="0" cap="none" spc="0" normalizeH="0" baseline="0" noProof="0" dirty="0">
                      <a:ln>
                        <a:noFill/>
                      </a:ln>
                      <a:solidFill>
                        <a:srgbClr val="002060"/>
                      </a:solidFill>
                      <a:effectLst/>
                      <a:uLnTx/>
                      <a:uFillTx/>
                      <a:latin typeface="Calibri"/>
                      <a:ea typeface="+mn-ea"/>
                      <a:cs typeface="Arial"/>
                      <a:sym typeface="Arial"/>
                    </a:rPr>
                    <a:t>AMBASSADOR</a:t>
                  </a:r>
                  <a:r>
                    <a:rPr kumimoji="0" lang="en-GB" b="1" i="0" u="none" strike="noStrike" kern="0" cap="none" spc="0" normalizeH="0" baseline="30000" noProof="0" dirty="0">
                      <a:ln>
                        <a:noFill/>
                      </a:ln>
                      <a:solidFill>
                        <a:srgbClr val="002060"/>
                      </a:solidFill>
                      <a:effectLst/>
                      <a:uLnTx/>
                      <a:uFillTx/>
                      <a:latin typeface="Calibri"/>
                      <a:ea typeface="+mn-ea"/>
                      <a:cs typeface="Arial"/>
                      <a:sym typeface="Arial"/>
                    </a:rPr>
                    <a:t>3</a:t>
                  </a:r>
                </a:p>
              </p:txBody>
            </p:sp>
          </p:grpSp>
        </p:grpSp>
      </p:grpSp>
      <p:sp>
        <p:nvSpPr>
          <p:cNvPr id="43" name="Rounded Rectangle 42"/>
          <p:cNvSpPr/>
          <p:nvPr/>
        </p:nvSpPr>
        <p:spPr>
          <a:xfrm>
            <a:off x="4629520" y="5632519"/>
            <a:ext cx="2168437" cy="646986"/>
          </a:xfrm>
          <a:prstGeom prst="roundRect">
            <a:avLst/>
          </a:prstGeom>
          <a:solidFill>
            <a:srgbClr val="682E7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DFS improvement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Waiting for OS</a:t>
            </a:r>
          </a:p>
        </p:txBody>
      </p:sp>
      <p:sp>
        <p:nvSpPr>
          <p:cNvPr id="44" name="Rounded Rectangle 43"/>
          <p:cNvSpPr/>
          <p:nvPr/>
        </p:nvSpPr>
        <p:spPr>
          <a:xfrm>
            <a:off x="7795431" y="5634997"/>
            <a:ext cx="2244190" cy="646986"/>
          </a:xfrm>
          <a:prstGeom prst="roundRect">
            <a:avLst/>
          </a:prstGeom>
          <a:solidFill>
            <a:srgbClr val="682E74"/>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Completed accrual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Awaiting results</a:t>
            </a:r>
          </a:p>
        </p:txBody>
      </p:sp>
      <p:sp>
        <p:nvSpPr>
          <p:cNvPr id="45" name="TextBox 44"/>
          <p:cNvSpPr txBox="1"/>
          <p:nvPr/>
        </p:nvSpPr>
        <p:spPr>
          <a:xfrm>
            <a:off x="627128" y="1197081"/>
            <a:ext cx="10082285" cy="646331"/>
          </a:xfrm>
          <a:prstGeom prst="rect">
            <a:avLst/>
          </a:prstGeom>
          <a:solidFill>
            <a:srgbClr val="015873"/>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High-risk MIUC: if received NAC ypT2-T4a/ypN+ or pT3-T4a/pN+ </a:t>
            </a:r>
            <a:br>
              <a:rPr kumimoji="0" lang="en-US" sz="18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br>
            <a:r>
              <a:rPr kumimoji="0" lang="en-US" sz="1800" b="1" i="0" u="none" strike="noStrike" kern="1200" cap="none" spc="0" normalizeH="0" baseline="0" noProof="0" dirty="0">
                <a:ln>
                  <a:noFill/>
                </a:ln>
                <a:solidFill>
                  <a:srgbClr val="FFFFFF"/>
                </a:solidFill>
                <a:effectLst/>
                <a:uLnTx/>
                <a:uFillTx/>
                <a:latin typeface="Calibri"/>
                <a:ea typeface="+mn-ea"/>
                <a:cs typeface="Arial" panose="020B0604020202020204" pitchFamily="34" charset="0"/>
              </a:rPr>
              <a:t>if not eligible for or declined adjuvant cisplatin-based chemotherapy</a:t>
            </a:r>
          </a:p>
        </p:txBody>
      </p:sp>
      <p:sp>
        <p:nvSpPr>
          <p:cNvPr id="48" name="Oval 47">
            <a:extLst>
              <a:ext uri="{FF2B5EF4-FFF2-40B4-BE49-F238E27FC236}">
                <a16:creationId xmlns:a16="http://schemas.microsoft.com/office/drawing/2014/main" id="{0406B5B9-9823-1E7A-3CF4-879AC03DEB37}"/>
              </a:ext>
            </a:extLst>
          </p:cNvPr>
          <p:cNvSpPr/>
          <p:nvPr/>
        </p:nvSpPr>
        <p:spPr>
          <a:xfrm>
            <a:off x="4353842" y="3066377"/>
            <a:ext cx="297824" cy="30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R</a:t>
            </a:r>
          </a:p>
        </p:txBody>
      </p:sp>
      <p:sp>
        <p:nvSpPr>
          <p:cNvPr id="49" name="Oval 48">
            <a:extLst>
              <a:ext uri="{FF2B5EF4-FFF2-40B4-BE49-F238E27FC236}">
                <a16:creationId xmlns:a16="http://schemas.microsoft.com/office/drawing/2014/main" id="{DCB8A9B5-1D1C-B38F-EE6F-ECF1ABDAEFFD}"/>
              </a:ext>
            </a:extLst>
          </p:cNvPr>
          <p:cNvSpPr/>
          <p:nvPr/>
        </p:nvSpPr>
        <p:spPr>
          <a:xfrm>
            <a:off x="7473467" y="3125503"/>
            <a:ext cx="297824" cy="3096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R</a:t>
            </a:r>
          </a:p>
        </p:txBody>
      </p:sp>
      <p:cxnSp>
        <p:nvCxnSpPr>
          <p:cNvPr id="51" name="Straight Arrow Connector 50">
            <a:extLst>
              <a:ext uri="{FF2B5EF4-FFF2-40B4-BE49-F238E27FC236}">
                <a16:creationId xmlns:a16="http://schemas.microsoft.com/office/drawing/2014/main" id="{6DA7A9FC-E944-F385-3E4F-610C1833DE0F}"/>
              </a:ext>
            </a:extLst>
          </p:cNvPr>
          <p:cNvCxnSpPr/>
          <p:nvPr/>
        </p:nvCxnSpPr>
        <p:spPr bwMode="auto">
          <a:xfrm flipV="1">
            <a:off x="1441619" y="3047554"/>
            <a:ext cx="255778" cy="93673"/>
          </a:xfrm>
          <a:prstGeom prst="straightConnector1">
            <a:avLst/>
          </a:prstGeom>
          <a:noFill/>
          <a:ln w="12700" cap="flat" cmpd="sng" algn="ctr">
            <a:solidFill>
              <a:schemeClr val="bg1"/>
            </a:solidFill>
            <a:prstDash val="solid"/>
            <a:round/>
            <a:headEnd type="none" w="med" len="med"/>
            <a:tailEnd type="triangle"/>
          </a:ln>
          <a:effectLst/>
        </p:spPr>
      </p:cxnSp>
      <p:cxnSp>
        <p:nvCxnSpPr>
          <p:cNvPr id="52" name="Straight Arrow Connector 51">
            <a:extLst>
              <a:ext uri="{FF2B5EF4-FFF2-40B4-BE49-F238E27FC236}">
                <a16:creationId xmlns:a16="http://schemas.microsoft.com/office/drawing/2014/main" id="{338FA273-1206-00D8-F506-CF787038F0B5}"/>
              </a:ext>
            </a:extLst>
          </p:cNvPr>
          <p:cNvCxnSpPr/>
          <p:nvPr/>
        </p:nvCxnSpPr>
        <p:spPr bwMode="auto">
          <a:xfrm flipV="1">
            <a:off x="4719581" y="3067782"/>
            <a:ext cx="255778" cy="93673"/>
          </a:xfrm>
          <a:prstGeom prst="straightConnector1">
            <a:avLst/>
          </a:prstGeom>
          <a:noFill/>
          <a:ln w="12700" cap="flat" cmpd="sng" algn="ctr">
            <a:solidFill>
              <a:schemeClr val="bg1"/>
            </a:solidFill>
            <a:prstDash val="solid"/>
            <a:round/>
            <a:headEnd type="none" w="med" len="med"/>
            <a:tailEnd type="triangle"/>
          </a:ln>
          <a:effectLst/>
        </p:spPr>
      </p:cxnSp>
      <p:cxnSp>
        <p:nvCxnSpPr>
          <p:cNvPr id="53" name="Straight Arrow Connector 52">
            <a:extLst>
              <a:ext uri="{FF2B5EF4-FFF2-40B4-BE49-F238E27FC236}">
                <a16:creationId xmlns:a16="http://schemas.microsoft.com/office/drawing/2014/main" id="{B791FE31-791C-00A1-73EE-B47BEB1B61E4}"/>
              </a:ext>
            </a:extLst>
          </p:cNvPr>
          <p:cNvCxnSpPr/>
          <p:nvPr/>
        </p:nvCxnSpPr>
        <p:spPr bwMode="auto">
          <a:xfrm flipV="1">
            <a:off x="7784192" y="3028830"/>
            <a:ext cx="255778" cy="93673"/>
          </a:xfrm>
          <a:prstGeom prst="straightConnector1">
            <a:avLst/>
          </a:prstGeom>
          <a:noFill/>
          <a:ln w="12700" cap="flat" cmpd="sng" algn="ctr">
            <a:solidFill>
              <a:schemeClr val="bg1"/>
            </a:solidFill>
            <a:prstDash val="solid"/>
            <a:round/>
            <a:headEnd type="none" w="med" len="med"/>
            <a:tailEnd type="triangle"/>
          </a:ln>
          <a:effectLst/>
        </p:spPr>
      </p:cxnSp>
      <p:cxnSp>
        <p:nvCxnSpPr>
          <p:cNvPr id="54" name="Straight Arrow Connector 53">
            <a:extLst>
              <a:ext uri="{FF2B5EF4-FFF2-40B4-BE49-F238E27FC236}">
                <a16:creationId xmlns:a16="http://schemas.microsoft.com/office/drawing/2014/main" id="{B8AE9173-BF11-BE6A-4726-B0142D358406}"/>
              </a:ext>
            </a:extLst>
          </p:cNvPr>
          <p:cNvCxnSpPr>
            <a:cxnSpLocks/>
          </p:cNvCxnSpPr>
          <p:nvPr/>
        </p:nvCxnSpPr>
        <p:spPr bwMode="auto">
          <a:xfrm>
            <a:off x="1442425" y="3363694"/>
            <a:ext cx="205672" cy="147809"/>
          </a:xfrm>
          <a:prstGeom prst="straightConnector1">
            <a:avLst/>
          </a:prstGeom>
          <a:noFill/>
          <a:ln w="12700" cap="flat" cmpd="sng" algn="ctr">
            <a:solidFill>
              <a:schemeClr val="bg1"/>
            </a:solidFill>
            <a:prstDash val="solid"/>
            <a:round/>
            <a:headEnd type="none" w="med" len="med"/>
            <a:tailEnd type="triangle"/>
          </a:ln>
          <a:effectLst/>
        </p:spPr>
      </p:cxnSp>
      <p:cxnSp>
        <p:nvCxnSpPr>
          <p:cNvPr id="58" name="Straight Arrow Connector 57">
            <a:extLst>
              <a:ext uri="{FF2B5EF4-FFF2-40B4-BE49-F238E27FC236}">
                <a16:creationId xmlns:a16="http://schemas.microsoft.com/office/drawing/2014/main" id="{E6DB9990-75C9-F863-97E0-9A627AF99C7F}"/>
              </a:ext>
            </a:extLst>
          </p:cNvPr>
          <p:cNvCxnSpPr>
            <a:cxnSpLocks/>
          </p:cNvCxnSpPr>
          <p:nvPr/>
        </p:nvCxnSpPr>
        <p:spPr bwMode="auto">
          <a:xfrm>
            <a:off x="4720810" y="3355342"/>
            <a:ext cx="205672" cy="147809"/>
          </a:xfrm>
          <a:prstGeom prst="straightConnector1">
            <a:avLst/>
          </a:prstGeom>
          <a:noFill/>
          <a:ln w="12700" cap="flat" cmpd="sng" algn="ctr">
            <a:solidFill>
              <a:schemeClr val="bg1"/>
            </a:solidFill>
            <a:prstDash val="solid"/>
            <a:round/>
            <a:headEnd type="none" w="med" len="med"/>
            <a:tailEnd type="triangle"/>
          </a:ln>
          <a:effectLst/>
        </p:spPr>
      </p:cxnSp>
      <p:cxnSp>
        <p:nvCxnSpPr>
          <p:cNvPr id="59" name="Straight Arrow Connector 58">
            <a:extLst>
              <a:ext uri="{FF2B5EF4-FFF2-40B4-BE49-F238E27FC236}">
                <a16:creationId xmlns:a16="http://schemas.microsoft.com/office/drawing/2014/main" id="{F0A8FEC4-BF08-FF97-F93A-66A65B6E1991}"/>
              </a:ext>
            </a:extLst>
          </p:cNvPr>
          <p:cNvCxnSpPr>
            <a:cxnSpLocks/>
          </p:cNvCxnSpPr>
          <p:nvPr/>
        </p:nvCxnSpPr>
        <p:spPr bwMode="auto">
          <a:xfrm>
            <a:off x="7795431" y="3415597"/>
            <a:ext cx="205672" cy="147809"/>
          </a:xfrm>
          <a:prstGeom prst="straightConnector1">
            <a:avLst/>
          </a:prstGeom>
          <a:noFill/>
          <a:ln w="12700" cap="flat" cmpd="sng" algn="ctr">
            <a:solidFill>
              <a:schemeClr val="bg1"/>
            </a:solidFill>
            <a:prstDash val="solid"/>
            <a:round/>
            <a:headEnd type="none" w="med" len="med"/>
            <a:tailEnd type="triangle"/>
          </a:ln>
          <a:effectLst/>
        </p:spPr>
      </p:cxnSp>
      <p:sp>
        <p:nvSpPr>
          <p:cNvPr id="60" name="TextBox 59">
            <a:extLst>
              <a:ext uri="{FF2B5EF4-FFF2-40B4-BE49-F238E27FC236}">
                <a16:creationId xmlns:a16="http://schemas.microsoft.com/office/drawing/2014/main" id="{542DDAB1-DB15-8F9D-CE70-4C2CC285E31B}"/>
              </a:ext>
            </a:extLst>
          </p:cNvPr>
          <p:cNvSpPr txBox="1"/>
          <p:nvPr/>
        </p:nvSpPr>
        <p:spPr bwMode="auto">
          <a:xfrm>
            <a:off x="455764" y="6426958"/>
            <a:ext cx="71709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1. Bellmunt. Lancet Oncol. 2021;22:525. 2. Bajorin. NEJM. 2021; 384:2102. 3. NCT03244384.  </a:t>
            </a:r>
            <a:endPar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1" name="TextBox 60">
            <a:extLst>
              <a:ext uri="{FF2B5EF4-FFF2-40B4-BE49-F238E27FC236}">
                <a16:creationId xmlns:a16="http://schemas.microsoft.com/office/drawing/2014/main" id="{5CCFF7A3-7A20-6E9A-4A5E-9E1F298C2733}"/>
              </a:ext>
            </a:extLst>
          </p:cNvPr>
          <p:cNvSpPr txBox="1"/>
          <p:nvPr/>
        </p:nvSpPr>
        <p:spPr bwMode="auto">
          <a:xfrm>
            <a:off x="784021" y="3475766"/>
            <a:ext cx="9509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809)</a:t>
            </a:r>
          </a:p>
        </p:txBody>
      </p:sp>
      <p:sp>
        <p:nvSpPr>
          <p:cNvPr id="63" name="TextBox 62">
            <a:extLst>
              <a:ext uri="{FF2B5EF4-FFF2-40B4-BE49-F238E27FC236}">
                <a16:creationId xmlns:a16="http://schemas.microsoft.com/office/drawing/2014/main" id="{67146D7D-1777-D33F-5DAC-E6C6F0D410A9}"/>
              </a:ext>
            </a:extLst>
          </p:cNvPr>
          <p:cNvSpPr txBox="1"/>
          <p:nvPr/>
        </p:nvSpPr>
        <p:spPr bwMode="auto">
          <a:xfrm>
            <a:off x="4179363" y="3489548"/>
            <a:ext cx="100584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353)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 name="TextBox 64">
            <a:extLst>
              <a:ext uri="{FF2B5EF4-FFF2-40B4-BE49-F238E27FC236}">
                <a16:creationId xmlns:a16="http://schemas.microsoft.com/office/drawing/2014/main" id="{86055C4C-9FDC-887F-10DE-4957891912A9}"/>
              </a:ext>
            </a:extLst>
          </p:cNvPr>
          <p:cNvSpPr txBox="1"/>
          <p:nvPr/>
        </p:nvSpPr>
        <p:spPr bwMode="auto">
          <a:xfrm>
            <a:off x="7328971" y="3569039"/>
            <a:ext cx="1057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739)</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9055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E080-2F43-8D61-DE63-F6461228B7B4}"/>
              </a:ext>
            </a:extLst>
          </p:cNvPr>
          <p:cNvSpPr>
            <a:spLocks noGrp="1"/>
          </p:cNvSpPr>
          <p:nvPr>
            <p:ph type="title"/>
          </p:nvPr>
        </p:nvSpPr>
        <p:spPr/>
        <p:txBody>
          <a:bodyPr/>
          <a:lstStyle/>
          <a:p>
            <a:r>
              <a:rPr lang="en-US" dirty="0"/>
              <a:t>IMvigor010 Adjuvant Atezolizumab vs Observation in High-Risk MIUC: DFS and OS </a:t>
            </a:r>
          </a:p>
        </p:txBody>
      </p:sp>
      <p:sp>
        <p:nvSpPr>
          <p:cNvPr id="569" name="TextBox 568">
            <a:extLst>
              <a:ext uri="{FF2B5EF4-FFF2-40B4-BE49-F238E27FC236}">
                <a16:creationId xmlns:a16="http://schemas.microsoft.com/office/drawing/2014/main" id="{CDD3FD40-D708-5B35-AD6E-4AEAF46EA7F0}"/>
              </a:ext>
            </a:extLst>
          </p:cNvPr>
          <p:cNvSpPr txBox="1"/>
          <p:nvPr/>
        </p:nvSpPr>
        <p:spPr bwMode="auto">
          <a:xfrm>
            <a:off x="2678630" y="1538309"/>
            <a:ext cx="26392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DFS in ITT Population</a:t>
            </a:r>
          </a:p>
        </p:txBody>
      </p:sp>
      <p:sp>
        <p:nvSpPr>
          <p:cNvPr id="570" name="TextBox 569">
            <a:extLst>
              <a:ext uri="{FF2B5EF4-FFF2-40B4-BE49-F238E27FC236}">
                <a16:creationId xmlns:a16="http://schemas.microsoft.com/office/drawing/2014/main" id="{E17DF430-B777-AB34-D721-2BCBD2DE3087}"/>
              </a:ext>
            </a:extLst>
          </p:cNvPr>
          <p:cNvSpPr txBox="1"/>
          <p:nvPr/>
        </p:nvSpPr>
        <p:spPr bwMode="auto">
          <a:xfrm>
            <a:off x="7864704" y="1538309"/>
            <a:ext cx="31582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Interim OS in ITT Population</a:t>
            </a:r>
          </a:p>
        </p:txBody>
      </p:sp>
      <p:grpSp>
        <p:nvGrpSpPr>
          <p:cNvPr id="582" name="Group 581">
            <a:extLst>
              <a:ext uri="{FF2B5EF4-FFF2-40B4-BE49-F238E27FC236}">
                <a16:creationId xmlns:a16="http://schemas.microsoft.com/office/drawing/2014/main" id="{0DF06ED8-8B6F-A406-46E0-536FC503A600}"/>
              </a:ext>
            </a:extLst>
          </p:cNvPr>
          <p:cNvGrpSpPr/>
          <p:nvPr/>
        </p:nvGrpSpPr>
        <p:grpSpPr>
          <a:xfrm>
            <a:off x="6737427" y="1959344"/>
            <a:ext cx="5495615" cy="1341341"/>
            <a:chOff x="6363232" y="1299043"/>
            <a:chExt cx="5495615" cy="1341341"/>
          </a:xfrm>
        </p:grpSpPr>
        <p:sp>
          <p:nvSpPr>
            <p:cNvPr id="573" name="TextBox 572">
              <a:extLst>
                <a:ext uri="{FF2B5EF4-FFF2-40B4-BE49-F238E27FC236}">
                  <a16:creationId xmlns:a16="http://schemas.microsoft.com/office/drawing/2014/main" id="{C426C796-C92D-784E-18A4-F88D32B836A0}"/>
                </a:ext>
              </a:extLst>
            </p:cNvPr>
            <p:cNvSpPr txBox="1"/>
            <p:nvPr/>
          </p:nvSpPr>
          <p:spPr bwMode="auto">
            <a:xfrm>
              <a:off x="6363232" y="1799691"/>
              <a:ext cx="22789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events, n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OS, mo (95% CI)</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18-mo OS rate, % (95% CI)</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OS HR (95% CI)</a:t>
              </a:r>
            </a:p>
          </p:txBody>
        </p:sp>
        <p:sp>
          <p:nvSpPr>
            <p:cNvPr id="574" name="TextBox 573">
              <a:extLst>
                <a:ext uri="{FF2B5EF4-FFF2-40B4-BE49-F238E27FC236}">
                  <a16:creationId xmlns:a16="http://schemas.microsoft.com/office/drawing/2014/main" id="{FA6D7EF9-D792-0141-9216-D4200FF09BA3}"/>
                </a:ext>
              </a:extLst>
            </p:cNvPr>
            <p:cNvSpPr txBox="1"/>
            <p:nvPr/>
          </p:nvSpPr>
          <p:spPr bwMode="auto">
            <a:xfrm>
              <a:off x="8078703" y="1324566"/>
              <a:ext cx="22789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Atezolizumab</a:t>
              </a:r>
              <a:b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 = 406)</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118 (29)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Not reached</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79 (75-83)</a:t>
              </a:r>
            </a:p>
          </p:txBody>
        </p:sp>
        <p:sp>
          <p:nvSpPr>
            <p:cNvPr id="575" name="TextBox 574">
              <a:extLst>
                <a:ext uri="{FF2B5EF4-FFF2-40B4-BE49-F238E27FC236}">
                  <a16:creationId xmlns:a16="http://schemas.microsoft.com/office/drawing/2014/main" id="{9CB42331-28BB-9A14-5985-F837E0748139}"/>
                </a:ext>
              </a:extLst>
            </p:cNvPr>
            <p:cNvSpPr txBox="1"/>
            <p:nvPr/>
          </p:nvSpPr>
          <p:spPr bwMode="auto">
            <a:xfrm>
              <a:off x="9579935" y="1299043"/>
              <a:ext cx="227891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Observation</a:t>
              </a:r>
              <a:b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(n = 403)</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124 (31)</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Not reached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73 (69-78)</a:t>
              </a:r>
            </a:p>
          </p:txBody>
        </p:sp>
        <p:sp>
          <p:nvSpPr>
            <p:cNvPr id="576" name="TextBox 575">
              <a:extLst>
                <a:ext uri="{FF2B5EF4-FFF2-40B4-BE49-F238E27FC236}">
                  <a16:creationId xmlns:a16="http://schemas.microsoft.com/office/drawing/2014/main" id="{9F9B472D-791B-9CCD-1094-4170E2F56526}"/>
                </a:ext>
              </a:extLst>
            </p:cNvPr>
            <p:cNvSpPr txBox="1"/>
            <p:nvPr/>
          </p:nvSpPr>
          <p:spPr bwMode="auto">
            <a:xfrm>
              <a:off x="8821466" y="2363385"/>
              <a:ext cx="227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0.85 (0.66-1.09)</a:t>
              </a:r>
            </a:p>
          </p:txBody>
        </p:sp>
        <p:cxnSp>
          <p:nvCxnSpPr>
            <p:cNvPr id="577" name="Straight Connector 576">
              <a:extLst>
                <a:ext uri="{FF2B5EF4-FFF2-40B4-BE49-F238E27FC236}">
                  <a16:creationId xmlns:a16="http://schemas.microsoft.com/office/drawing/2014/main" id="{5D7634EA-9712-0D7E-0FDC-A13F729FA5B9}"/>
                </a:ext>
              </a:extLst>
            </p:cNvPr>
            <p:cNvCxnSpPr>
              <a:cxnSpLocks/>
            </p:cNvCxnSpPr>
            <p:nvPr/>
          </p:nvCxnSpPr>
          <p:spPr bwMode="auto">
            <a:xfrm>
              <a:off x="6572051" y="1798335"/>
              <a:ext cx="4995139" cy="0"/>
            </a:xfrm>
            <a:prstGeom prst="line">
              <a:avLst/>
            </a:prstGeom>
            <a:noFill/>
            <a:ln w="28575" cap="flat" cmpd="sng" algn="ctr">
              <a:solidFill>
                <a:schemeClr val="bg1"/>
              </a:solidFill>
              <a:prstDash val="solid"/>
              <a:round/>
              <a:headEnd type="none" w="med" len="med"/>
              <a:tailEnd type="none" w="med" len="med"/>
            </a:ln>
            <a:effectLst/>
          </p:spPr>
        </p:cxnSp>
      </p:grpSp>
      <p:sp>
        <p:nvSpPr>
          <p:cNvPr id="578" name="Text Box 15">
            <a:extLst>
              <a:ext uri="{FF2B5EF4-FFF2-40B4-BE49-F238E27FC236}">
                <a16:creationId xmlns:a16="http://schemas.microsoft.com/office/drawing/2014/main" id="{82F140F2-E958-2E89-3DF1-CA88CBAF47CA}"/>
              </a:ext>
            </a:extLst>
          </p:cNvPr>
          <p:cNvSpPr txBox="1">
            <a:spLocks noChangeArrowheads="1"/>
          </p:cNvSpPr>
          <p:nvPr/>
        </p:nvSpPr>
        <p:spPr bwMode="auto">
          <a:xfrm>
            <a:off x="422479" y="6401949"/>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Bellmunt. Lancet Oncol 2021;22:525.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A3897C70-C55D-2819-90BF-254A92A7FA76}"/>
              </a:ext>
            </a:extLst>
          </p:cNvPr>
          <p:cNvPicPr>
            <a:picLocks noChangeAspect="1"/>
          </p:cNvPicPr>
          <p:nvPr/>
        </p:nvPicPr>
        <p:blipFill>
          <a:blip r:embed="rId3"/>
          <a:stretch>
            <a:fillRect/>
          </a:stretch>
        </p:blipFill>
        <p:spPr>
          <a:xfrm>
            <a:off x="202839" y="3096099"/>
            <a:ext cx="6143625" cy="3200400"/>
          </a:xfrm>
          <a:prstGeom prst="rect">
            <a:avLst/>
          </a:prstGeom>
        </p:spPr>
      </p:pic>
      <p:grpSp>
        <p:nvGrpSpPr>
          <p:cNvPr id="581" name="Group 580">
            <a:extLst>
              <a:ext uri="{FF2B5EF4-FFF2-40B4-BE49-F238E27FC236}">
                <a16:creationId xmlns:a16="http://schemas.microsoft.com/office/drawing/2014/main" id="{A9682CA8-CAF3-8C13-5781-99CC07F9B378}"/>
              </a:ext>
            </a:extLst>
          </p:cNvPr>
          <p:cNvGrpSpPr/>
          <p:nvPr/>
        </p:nvGrpSpPr>
        <p:grpSpPr>
          <a:xfrm>
            <a:off x="1122649" y="2017285"/>
            <a:ext cx="5479324" cy="1113314"/>
            <a:chOff x="995740" y="1471156"/>
            <a:chExt cx="5479324" cy="1113314"/>
          </a:xfrm>
        </p:grpSpPr>
        <p:sp>
          <p:nvSpPr>
            <p:cNvPr id="564" name="TextBox 563">
              <a:extLst>
                <a:ext uri="{FF2B5EF4-FFF2-40B4-BE49-F238E27FC236}">
                  <a16:creationId xmlns:a16="http://schemas.microsoft.com/office/drawing/2014/main" id="{9666817C-8833-0BAE-5B2C-D437A5C4542D}"/>
                </a:ext>
              </a:extLst>
            </p:cNvPr>
            <p:cNvSpPr txBox="1"/>
            <p:nvPr/>
          </p:nvSpPr>
          <p:spPr bwMode="auto">
            <a:xfrm>
              <a:off x="995740" y="1938139"/>
              <a:ext cx="22789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Median DFS, mo (95% CI)</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18-mo DFS rate, % (95% CI)</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DFS HR (95% CI)</a:t>
              </a:r>
            </a:p>
          </p:txBody>
        </p:sp>
        <p:sp>
          <p:nvSpPr>
            <p:cNvPr id="565" name="TextBox 564">
              <a:extLst>
                <a:ext uri="{FF2B5EF4-FFF2-40B4-BE49-F238E27FC236}">
                  <a16:creationId xmlns:a16="http://schemas.microsoft.com/office/drawing/2014/main" id="{188E84EF-6A9A-93AE-A550-E0D0106183C6}"/>
                </a:ext>
              </a:extLst>
            </p:cNvPr>
            <p:cNvSpPr txBox="1"/>
            <p:nvPr/>
          </p:nvSpPr>
          <p:spPr bwMode="auto">
            <a:xfrm>
              <a:off x="2731886" y="1482431"/>
              <a:ext cx="2278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Atezolizumab</a:t>
              </a:r>
              <a:b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 = 406)</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19.4 (15.9-24.8)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51 (46-56)</a:t>
              </a:r>
            </a:p>
          </p:txBody>
        </p:sp>
        <p:sp>
          <p:nvSpPr>
            <p:cNvPr id="566" name="TextBox 565">
              <a:extLst>
                <a:ext uri="{FF2B5EF4-FFF2-40B4-BE49-F238E27FC236}">
                  <a16:creationId xmlns:a16="http://schemas.microsoft.com/office/drawing/2014/main" id="{313BAEAD-6919-0895-AF5F-01D37FDB01D8}"/>
                </a:ext>
              </a:extLst>
            </p:cNvPr>
            <p:cNvSpPr txBox="1"/>
            <p:nvPr/>
          </p:nvSpPr>
          <p:spPr bwMode="auto">
            <a:xfrm>
              <a:off x="4196152" y="1471156"/>
              <a:ext cx="22789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Observation</a:t>
              </a:r>
              <a:b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br>
              <a:r>
                <a:rPr kumimoji="0" lang="en-US" sz="1200" b="1"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(n = 403)</a:t>
              </a:r>
              <a:endPar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16.6 (11.2-24.8)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49 (44-54)</a:t>
              </a:r>
            </a:p>
          </p:txBody>
        </p:sp>
        <p:sp>
          <p:nvSpPr>
            <p:cNvPr id="567" name="TextBox 566">
              <a:extLst>
                <a:ext uri="{FF2B5EF4-FFF2-40B4-BE49-F238E27FC236}">
                  <a16:creationId xmlns:a16="http://schemas.microsoft.com/office/drawing/2014/main" id="{90B3D2E4-AF07-1818-652A-8FA378C15298}"/>
                </a:ext>
              </a:extLst>
            </p:cNvPr>
            <p:cNvSpPr txBox="1"/>
            <p:nvPr/>
          </p:nvSpPr>
          <p:spPr bwMode="auto">
            <a:xfrm>
              <a:off x="3490718" y="2299435"/>
              <a:ext cx="22789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0.89 (0.74-1.08; </a:t>
              </a:r>
              <a:r>
                <a:rPr kumimoji="0" lang="en-US"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 .24)</a:t>
              </a:r>
            </a:p>
          </p:txBody>
        </p:sp>
        <p:cxnSp>
          <p:nvCxnSpPr>
            <p:cNvPr id="568" name="Straight Connector 567">
              <a:extLst>
                <a:ext uri="{FF2B5EF4-FFF2-40B4-BE49-F238E27FC236}">
                  <a16:creationId xmlns:a16="http://schemas.microsoft.com/office/drawing/2014/main" id="{FF74906A-C9A9-0040-C17D-5A68BC25BE99}"/>
                </a:ext>
              </a:extLst>
            </p:cNvPr>
            <p:cNvCxnSpPr>
              <a:cxnSpLocks/>
            </p:cNvCxnSpPr>
            <p:nvPr/>
          </p:nvCxnSpPr>
          <p:spPr bwMode="auto">
            <a:xfrm>
              <a:off x="1204559" y="1921074"/>
              <a:ext cx="4995139" cy="0"/>
            </a:xfrm>
            <a:prstGeom prst="line">
              <a:avLst/>
            </a:prstGeom>
            <a:noFill/>
            <a:ln w="28575" cap="flat" cmpd="sng" algn="ctr">
              <a:solidFill>
                <a:schemeClr val="bg1"/>
              </a:solidFill>
              <a:prstDash val="solid"/>
              <a:round/>
              <a:headEnd type="none" w="med" len="med"/>
              <a:tailEnd type="none" w="med" len="med"/>
            </a:ln>
            <a:effectLst/>
          </p:spPr>
        </p:cxnSp>
      </p:grpSp>
      <p:pic>
        <p:nvPicPr>
          <p:cNvPr id="580" name="Picture 579">
            <a:extLst>
              <a:ext uri="{FF2B5EF4-FFF2-40B4-BE49-F238E27FC236}">
                <a16:creationId xmlns:a16="http://schemas.microsoft.com/office/drawing/2014/main" id="{6F55B78A-D8D6-0C61-098C-31A924268E1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730603" y="3017561"/>
            <a:ext cx="6181725" cy="3181350"/>
          </a:xfrm>
          <a:prstGeom prst="rect">
            <a:avLst/>
          </a:prstGeom>
        </p:spPr>
      </p:pic>
    </p:spTree>
    <p:extLst>
      <p:ext uri="{BB962C8B-B14F-4D97-AF65-F5344CB8AC3E}">
        <p14:creationId xmlns:p14="http://schemas.microsoft.com/office/powerpoint/2010/main" val="1789166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F829-3E26-4D9E-9663-304093840BA8}"/>
              </a:ext>
            </a:extLst>
          </p:cNvPr>
          <p:cNvSpPr>
            <a:spLocks noGrp="1"/>
          </p:cNvSpPr>
          <p:nvPr>
            <p:ph type="title"/>
          </p:nvPr>
        </p:nvSpPr>
        <p:spPr/>
        <p:txBody>
          <a:bodyPr/>
          <a:lstStyle/>
          <a:p>
            <a:r>
              <a:rPr lang="en-US" dirty="0"/>
              <a:t>CheckMate 274: Adjuvant Nivolumab vs Placebo After Radical Surgery ± Neoadjuvant CT in High-Risk MIUC</a:t>
            </a:r>
          </a:p>
        </p:txBody>
      </p:sp>
      <p:sp>
        <p:nvSpPr>
          <p:cNvPr id="3" name="Content Placeholder 2">
            <a:extLst>
              <a:ext uri="{FF2B5EF4-FFF2-40B4-BE49-F238E27FC236}">
                <a16:creationId xmlns:a16="http://schemas.microsoft.com/office/drawing/2014/main" id="{5BA6C65C-70ED-4021-AF87-25EBCB3B4B93}"/>
              </a:ext>
            </a:extLst>
          </p:cNvPr>
          <p:cNvSpPr>
            <a:spLocks noGrp="1"/>
          </p:cNvSpPr>
          <p:nvPr>
            <p:ph idx="1"/>
          </p:nvPr>
        </p:nvSpPr>
        <p:spPr/>
        <p:txBody>
          <a:bodyPr/>
          <a:lstStyle/>
          <a:p>
            <a:r>
              <a:rPr lang="en-US" sz="2000" dirty="0"/>
              <a:t>First analysis of international, randomized, double-blind phase III trial</a:t>
            </a:r>
          </a:p>
        </p:txBody>
      </p:sp>
      <p:sp>
        <p:nvSpPr>
          <p:cNvPr id="4" name="Text Box 15">
            <a:extLst>
              <a:ext uri="{FF2B5EF4-FFF2-40B4-BE49-F238E27FC236}">
                <a16:creationId xmlns:a16="http://schemas.microsoft.com/office/drawing/2014/main" id="{84BD3AE3-E1F8-478F-AA5D-1D87D5881A28}"/>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Bajorin. NEJM. 2021;384:2102. NCT02632409.</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8" name="Text Box 45">
            <a:extLst>
              <a:ext uri="{FF2B5EF4-FFF2-40B4-BE49-F238E27FC236}">
                <a16:creationId xmlns:a16="http://schemas.microsoft.com/office/drawing/2014/main" id="{6C6F9B81-BE32-45C7-A716-6026D85C6A82}"/>
              </a:ext>
            </a:extLst>
          </p:cNvPr>
          <p:cNvSpPr txBox="1">
            <a:spLocks noChangeArrowheads="1"/>
          </p:cNvSpPr>
          <p:nvPr/>
        </p:nvSpPr>
        <p:spPr bwMode="auto">
          <a:xfrm>
            <a:off x="627064" y="2650254"/>
            <a:ext cx="376338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high-risk MIUC; if ypT2-ypT4a or ypN+, received neoadjuvant cisplatin CT; if pT3-pT4a or pN+, did not receive neoadjuvant cisplatin CT and ineligible for/refused adjuvant cisplatin CT; underwent radical surgery ≤120 days; disease free within 4 wk of study dosing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709)</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 name="Rectangle 46">
            <a:extLst>
              <a:ext uri="{FF2B5EF4-FFF2-40B4-BE49-F238E27FC236}">
                <a16:creationId xmlns:a16="http://schemas.microsoft.com/office/drawing/2014/main" id="{39911DC9-82FA-4602-802B-D62BA123E946}"/>
              </a:ext>
            </a:extLst>
          </p:cNvPr>
          <p:cNvSpPr>
            <a:spLocks noChangeArrowheads="1"/>
          </p:cNvSpPr>
          <p:nvPr/>
        </p:nvSpPr>
        <p:spPr bwMode="auto">
          <a:xfrm>
            <a:off x="2214402" y="1983135"/>
            <a:ext cx="47117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PD-L1 status (&lt; vs ≥1%*), previous neoadjuvant cisplatin-based CT, nodal status</a:t>
            </a:r>
          </a:p>
        </p:txBody>
      </p:sp>
      <p:sp>
        <p:nvSpPr>
          <p:cNvPr id="10" name="Rectangle 49">
            <a:extLst>
              <a:ext uri="{FF2B5EF4-FFF2-40B4-BE49-F238E27FC236}">
                <a16:creationId xmlns:a16="http://schemas.microsoft.com/office/drawing/2014/main" id="{414C3F10-7830-4FF9-8454-206C1139D7D7}"/>
              </a:ext>
            </a:extLst>
          </p:cNvPr>
          <p:cNvSpPr>
            <a:spLocks noChangeArrowheads="1"/>
          </p:cNvSpPr>
          <p:nvPr/>
        </p:nvSpPr>
        <p:spPr bwMode="auto">
          <a:xfrm>
            <a:off x="4927283" y="2793924"/>
            <a:ext cx="3790950" cy="832104"/>
          </a:xfrm>
          <a:prstGeom prst="rect">
            <a:avLst/>
          </a:prstGeom>
          <a:solidFill>
            <a:schemeClr val="accent1"/>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Nivolumab</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 240 mg IV Q2W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353)</a:t>
            </a:r>
          </a:p>
        </p:txBody>
      </p:sp>
      <p:sp>
        <p:nvSpPr>
          <p:cNvPr id="11" name="Rectangle 50">
            <a:extLst>
              <a:ext uri="{FF2B5EF4-FFF2-40B4-BE49-F238E27FC236}">
                <a16:creationId xmlns:a16="http://schemas.microsoft.com/office/drawing/2014/main" id="{CA3173BC-0B77-470C-85A1-6C202253B6AC}"/>
              </a:ext>
            </a:extLst>
          </p:cNvPr>
          <p:cNvSpPr>
            <a:spLocks noChangeArrowheads="1"/>
          </p:cNvSpPr>
          <p:nvPr/>
        </p:nvSpPr>
        <p:spPr bwMode="auto">
          <a:xfrm>
            <a:off x="4927283" y="3738487"/>
            <a:ext cx="3790950" cy="834048"/>
          </a:xfrm>
          <a:prstGeom prst="rect">
            <a:avLst/>
          </a:prstGeom>
          <a:solidFill>
            <a:schemeClr val="accent3"/>
          </a:solidFill>
          <a:ln>
            <a:noFill/>
          </a:ln>
        </p:spPr>
        <p:txBody>
          <a:bodyPr wrap="squar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Placebo </a:t>
            </a: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IV Q2W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(n = 356)</a:t>
            </a:r>
          </a:p>
        </p:txBody>
      </p:sp>
      <p:sp>
        <p:nvSpPr>
          <p:cNvPr id="12" name="Line 52">
            <a:extLst>
              <a:ext uri="{FF2B5EF4-FFF2-40B4-BE49-F238E27FC236}">
                <a16:creationId xmlns:a16="http://schemas.microsoft.com/office/drawing/2014/main" id="{09BE7677-1F14-4DA8-A843-A4C2D6A96A87}"/>
              </a:ext>
            </a:extLst>
          </p:cNvPr>
          <p:cNvSpPr>
            <a:spLocks noChangeShapeType="1"/>
          </p:cNvSpPr>
          <p:nvPr/>
        </p:nvSpPr>
        <p:spPr bwMode="auto">
          <a:xfrm rot="5400000">
            <a:off x="4344948" y="2961890"/>
            <a:ext cx="525052" cy="0"/>
          </a:xfrm>
          <a:prstGeom prst="line">
            <a:avLst/>
          </a:prstGeom>
          <a:noFill/>
          <a:ln w="28575">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 name="Line 54">
            <a:extLst>
              <a:ext uri="{FF2B5EF4-FFF2-40B4-BE49-F238E27FC236}">
                <a16:creationId xmlns:a16="http://schemas.microsoft.com/office/drawing/2014/main" id="{9C78F974-2051-4D40-88AC-85B4C5B2128D}"/>
              </a:ext>
            </a:extLst>
          </p:cNvPr>
          <p:cNvSpPr>
            <a:spLocks noChangeShapeType="1"/>
          </p:cNvSpPr>
          <p:nvPr/>
        </p:nvSpPr>
        <p:spPr bwMode="auto">
          <a:xfrm flipV="1">
            <a:off x="4390454" y="3209976"/>
            <a:ext cx="434039" cy="24248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 name="Line 54">
            <a:extLst>
              <a:ext uri="{FF2B5EF4-FFF2-40B4-BE49-F238E27FC236}">
                <a16:creationId xmlns:a16="http://schemas.microsoft.com/office/drawing/2014/main" id="{0734B0B9-A29A-499F-978F-B1C212352DEB}"/>
              </a:ext>
            </a:extLst>
          </p:cNvPr>
          <p:cNvSpPr>
            <a:spLocks noChangeShapeType="1"/>
          </p:cNvSpPr>
          <p:nvPr/>
        </p:nvSpPr>
        <p:spPr bwMode="auto">
          <a:xfrm>
            <a:off x="4390454" y="3913025"/>
            <a:ext cx="434039" cy="24248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5" name="Text Box 30">
            <a:extLst>
              <a:ext uri="{FF2B5EF4-FFF2-40B4-BE49-F238E27FC236}">
                <a16:creationId xmlns:a16="http://schemas.microsoft.com/office/drawing/2014/main" id="{EC929A08-91B2-4A53-BA91-63B0A75A1A70}"/>
              </a:ext>
            </a:extLst>
          </p:cNvPr>
          <p:cNvSpPr txBox="1">
            <a:spLocks noChangeArrowheads="1"/>
          </p:cNvSpPr>
          <p:nvPr/>
        </p:nvSpPr>
        <p:spPr bwMode="auto">
          <a:xfrm>
            <a:off x="601820" y="5668812"/>
            <a:ext cx="3790950"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Per PD-L1 IHC 28-8 PharmDx assay.</a:t>
            </a:r>
            <a:b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altLang="en-US" sz="14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alt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OS data immature at time of analysis.</a:t>
            </a:r>
          </a:p>
        </p:txBody>
      </p:sp>
      <p:sp>
        <p:nvSpPr>
          <p:cNvPr id="16" name="Rectangle 46">
            <a:extLst>
              <a:ext uri="{FF2B5EF4-FFF2-40B4-BE49-F238E27FC236}">
                <a16:creationId xmlns:a16="http://schemas.microsoft.com/office/drawing/2014/main" id="{27A36304-B474-4A76-A0EA-5DCB6D25EF98}"/>
              </a:ext>
            </a:extLst>
          </p:cNvPr>
          <p:cNvSpPr>
            <a:spLocks noChangeArrowheads="1"/>
          </p:cNvSpPr>
          <p:nvPr/>
        </p:nvSpPr>
        <p:spPr bwMode="auto">
          <a:xfrm>
            <a:off x="9299259" y="3143784"/>
            <a:ext cx="16405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Treatment for up to 1 yr of adjuvant therapy</a:t>
            </a:r>
          </a:p>
        </p:txBody>
      </p:sp>
      <p:sp>
        <p:nvSpPr>
          <p:cNvPr id="17" name="Line 52">
            <a:extLst>
              <a:ext uri="{FF2B5EF4-FFF2-40B4-BE49-F238E27FC236}">
                <a16:creationId xmlns:a16="http://schemas.microsoft.com/office/drawing/2014/main" id="{78C4F14E-B2BB-4095-AE9B-C88949FEE14C}"/>
              </a:ext>
            </a:extLst>
          </p:cNvPr>
          <p:cNvSpPr>
            <a:spLocks noChangeShapeType="1"/>
          </p:cNvSpPr>
          <p:nvPr/>
        </p:nvSpPr>
        <p:spPr bwMode="auto">
          <a:xfrm>
            <a:off x="8819834" y="3692843"/>
            <a:ext cx="4794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 name="Content Placeholder 2">
            <a:extLst>
              <a:ext uri="{FF2B5EF4-FFF2-40B4-BE49-F238E27FC236}">
                <a16:creationId xmlns:a16="http://schemas.microsoft.com/office/drawing/2014/main" id="{8E1D432C-BBDB-4AC3-B17A-A6558BF57CCC}"/>
              </a:ext>
            </a:extLst>
          </p:cNvPr>
          <p:cNvSpPr txBox="1">
            <a:spLocks/>
          </p:cNvSpPr>
          <p:nvPr/>
        </p:nvSpPr>
        <p:spPr bwMode="auto">
          <a:xfrm>
            <a:off x="611623" y="4801314"/>
            <a:ext cx="5309278" cy="72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Primary endpoints: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DFS is ITT population, DFS in all randomized patients with PD-L1 ≥1%</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22" name="Content Placeholder 3">
            <a:extLst>
              <a:ext uri="{FF2B5EF4-FFF2-40B4-BE49-F238E27FC236}">
                <a16:creationId xmlns:a16="http://schemas.microsoft.com/office/drawing/2014/main" id="{607FD131-8061-4E6E-A6F8-9417F7E25575}"/>
              </a:ext>
            </a:extLst>
          </p:cNvPr>
          <p:cNvSpPr txBox="1">
            <a:spLocks/>
          </p:cNvSpPr>
          <p:nvPr/>
        </p:nvSpPr>
        <p:spPr>
          <a:xfrm>
            <a:off x="6252634" y="4797717"/>
            <a:ext cx="5229570" cy="1392474"/>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Secondary endpoints: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nonurothelial tract recurrence-free survival, disease-specific survival, OS</a:t>
            </a:r>
            <a:r>
              <a:rPr kumimoji="0" lang="en-US" sz="2000" b="0" i="0" u="none" strike="noStrike" kern="0" cap="none" spc="0" normalizeH="0" baseline="30000" noProof="0" dirty="0">
                <a:ln>
                  <a:noFill/>
                </a:ln>
                <a:solidFill>
                  <a:srgbClr val="000000"/>
                </a:solidFill>
                <a:effectLst/>
                <a:uLnTx/>
                <a:uFillTx/>
                <a:latin typeface="Calibri" panose="020F0502020204030204" pitchFamily="34" charset="0"/>
                <a:ea typeface="+mn-ea"/>
                <a:cs typeface="+mn-cs"/>
              </a:rPr>
              <a:t>†</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r>
              <a:rPr kumimoji="0" lang="en-US" sz="2000" b="1"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Exploratory endpoints: </a:t>
            </a:r>
            <a:r>
              <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rPr>
              <a:t>distant metastasis–free survival, safety, HRQoL</a:t>
            </a:r>
          </a:p>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03729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 name="Table 25">
            <a:extLst>
              <a:ext uri="{FF2B5EF4-FFF2-40B4-BE49-F238E27FC236}">
                <a16:creationId xmlns:a16="http://schemas.microsoft.com/office/drawing/2014/main" id="{421931B0-BEA0-534E-7650-182E29E00010}"/>
              </a:ext>
            </a:extLst>
          </p:cNvPr>
          <p:cNvGraphicFramePr>
            <a:graphicFrameLocks noGrp="1"/>
          </p:cNvGraphicFramePr>
          <p:nvPr/>
        </p:nvGraphicFramePr>
        <p:xfrm>
          <a:off x="8134185" y="2079703"/>
          <a:ext cx="3581710" cy="1066800"/>
        </p:xfrm>
        <a:graphic>
          <a:graphicData uri="http://schemas.openxmlformats.org/drawingml/2006/table">
            <a:tbl>
              <a:tblPr firstRow="1" bandRow="1">
                <a:tableStyleId>{93296810-A885-4BE3-A3E7-6D5BEEA58F35}</a:tableStyleId>
              </a:tblPr>
              <a:tblGrid>
                <a:gridCol w="807928">
                  <a:extLst>
                    <a:ext uri="{9D8B030D-6E8A-4147-A177-3AD203B41FA5}">
                      <a16:colId xmlns:a16="http://schemas.microsoft.com/office/drawing/2014/main" val="3563958230"/>
                    </a:ext>
                  </a:extLst>
                </a:gridCol>
                <a:gridCol w="1336082">
                  <a:extLst>
                    <a:ext uri="{9D8B030D-6E8A-4147-A177-3AD203B41FA5}">
                      <a16:colId xmlns:a16="http://schemas.microsoft.com/office/drawing/2014/main" val="2944894585"/>
                    </a:ext>
                  </a:extLst>
                </a:gridCol>
                <a:gridCol w="1437700">
                  <a:extLst>
                    <a:ext uri="{9D8B030D-6E8A-4147-A177-3AD203B41FA5}">
                      <a16:colId xmlns:a16="http://schemas.microsoft.com/office/drawing/2014/main" val="3970978931"/>
                    </a:ext>
                  </a:extLst>
                </a:gridCol>
              </a:tblGrid>
              <a:tr h="0">
                <a:tc>
                  <a:txBody>
                    <a:bodyPr/>
                    <a:lstStyle/>
                    <a:p>
                      <a:endParaRPr lang="en-US" sz="1400" dirty="0">
                        <a:solidFill>
                          <a:schemeClr val="bg1"/>
                        </a:solidFill>
                      </a:endParaRPr>
                    </a:p>
                  </a:txBody>
                  <a:tcPr marL="0" marR="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tc>
                  <a:txBody>
                    <a:bodyPr/>
                    <a:lstStyle/>
                    <a:p>
                      <a:pPr algn="ctr"/>
                      <a:r>
                        <a:rPr lang="en-US" sz="1400" dirty="0">
                          <a:solidFill>
                            <a:schemeClr val="bg1"/>
                          </a:solidFill>
                        </a:rPr>
                        <a:t>No. Events/</a:t>
                      </a:r>
                    </a:p>
                    <a:p>
                      <a:pPr algn="ctr"/>
                      <a:r>
                        <a:rPr lang="en-US" sz="1400" dirty="0">
                          <a:solidFill>
                            <a:schemeClr val="bg1"/>
                          </a:solidFill>
                        </a:rPr>
                        <a:t>No. Patients</a:t>
                      </a:r>
                    </a:p>
                  </a:txBody>
                  <a:tcPr marL="0" marR="0" marT="0" marB="0">
                    <a:lnT w="3175" cap="flat" cmpd="sng" algn="ctr">
                      <a:solidFill>
                        <a:schemeClr val="tx1"/>
                      </a:solidFill>
                      <a:prstDash val="solid"/>
                      <a:round/>
                      <a:headEnd type="none" w="med" len="med"/>
                      <a:tailEnd type="none" w="med" len="med"/>
                    </a:lnT>
                    <a:noFill/>
                  </a:tcPr>
                </a:tc>
                <a:tc>
                  <a:txBody>
                    <a:bodyPr/>
                    <a:lstStyle/>
                    <a:p>
                      <a:pPr algn="ctr"/>
                      <a:r>
                        <a:rPr lang="en-US" sz="1400" dirty="0">
                          <a:solidFill>
                            <a:schemeClr val="bg1"/>
                          </a:solidFill>
                        </a:rPr>
                        <a:t>Median DFS, Mo (95% CI)</a:t>
                      </a:r>
                    </a:p>
                  </a:txBody>
                  <a:tcPr marL="0" marR="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3945314"/>
                  </a:ext>
                </a:extLst>
              </a:tr>
              <a:tr h="0">
                <a:tc>
                  <a:txBody>
                    <a:bodyPr/>
                    <a:lstStyle/>
                    <a:p>
                      <a:r>
                        <a:rPr lang="en-US" sz="1400" b="1" dirty="0">
                          <a:solidFill>
                            <a:schemeClr val="accent1"/>
                          </a:solidFill>
                        </a:rPr>
                        <a:t>Nivolumab</a:t>
                      </a:r>
                    </a:p>
                  </a:txBody>
                  <a:tcPr marL="0" marR="0" marT="0" marB="0">
                    <a:lnL w="3175" cap="flat" cmpd="sng" algn="ctr">
                      <a:solidFill>
                        <a:schemeClr val="tx1"/>
                      </a:solidFill>
                      <a:prstDash val="solid"/>
                      <a:round/>
                      <a:headEnd type="none" w="med" len="med"/>
                      <a:tailEnd type="none" w="med" len="med"/>
                    </a:lnL>
                    <a:noFill/>
                  </a:tcPr>
                </a:tc>
                <a:tc>
                  <a:txBody>
                    <a:bodyPr/>
                    <a:lstStyle/>
                    <a:p>
                      <a:pPr algn="ctr"/>
                      <a:r>
                        <a:rPr lang="en-US" sz="1400" dirty="0">
                          <a:solidFill>
                            <a:schemeClr val="bg1"/>
                          </a:solidFill>
                        </a:rPr>
                        <a:t>56/140</a:t>
                      </a:r>
                    </a:p>
                  </a:txBody>
                  <a:tcPr marL="0" marR="0" marT="0" marB="0">
                    <a:noFill/>
                  </a:tcPr>
                </a:tc>
                <a:tc>
                  <a:txBody>
                    <a:bodyPr/>
                    <a:lstStyle/>
                    <a:p>
                      <a:pPr algn="ctr"/>
                      <a:r>
                        <a:rPr lang="en-US" sz="1400" dirty="0">
                          <a:solidFill>
                            <a:schemeClr val="bg1"/>
                          </a:solidFill>
                        </a:rPr>
                        <a:t>NR (22.1-NE)</a:t>
                      </a:r>
                    </a:p>
                  </a:txBody>
                  <a:tcPr marL="0" marR="0" marT="0" marB="0">
                    <a:lnR w="31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27042319"/>
                  </a:ext>
                </a:extLst>
              </a:tr>
              <a:tr h="0">
                <a:tc>
                  <a:txBody>
                    <a:bodyPr/>
                    <a:lstStyle/>
                    <a:p>
                      <a:r>
                        <a:rPr lang="en-US" sz="1400" b="1" dirty="0">
                          <a:solidFill>
                            <a:schemeClr val="accent3"/>
                          </a:solidFill>
                        </a:rPr>
                        <a:t>Placebo</a:t>
                      </a:r>
                    </a:p>
                  </a:txBody>
                  <a:tcPr marL="0" marR="0" marT="0" marB="0">
                    <a:lnL w="3175" cap="flat" cmpd="sng" algn="ctr">
                      <a:solidFill>
                        <a:schemeClr val="tx1"/>
                      </a:solidFill>
                      <a:prstDash val="solid"/>
                      <a:round/>
                      <a:headEnd type="none" w="med" len="med"/>
                      <a:tailEnd type="none" w="med" len="med"/>
                    </a:lnL>
                    <a:noFill/>
                  </a:tcPr>
                </a:tc>
                <a:tc>
                  <a:txBody>
                    <a:bodyPr/>
                    <a:lstStyle/>
                    <a:p>
                      <a:pPr algn="ctr"/>
                      <a:r>
                        <a:rPr lang="en-US" sz="1400" dirty="0">
                          <a:solidFill>
                            <a:schemeClr val="bg1"/>
                          </a:solidFill>
                        </a:rPr>
                        <a:t>85/142</a:t>
                      </a:r>
                    </a:p>
                  </a:txBody>
                  <a:tcPr marL="0" marR="0" marT="0" marB="0">
                    <a:noFill/>
                  </a:tcPr>
                </a:tc>
                <a:tc>
                  <a:txBody>
                    <a:bodyPr/>
                    <a:lstStyle/>
                    <a:p>
                      <a:pPr algn="ctr"/>
                      <a:r>
                        <a:rPr lang="en-US" sz="1400" dirty="0">
                          <a:solidFill>
                            <a:schemeClr val="bg1"/>
                          </a:solidFill>
                        </a:rPr>
                        <a:t>8.4 (5.6-20.0)</a:t>
                      </a:r>
                    </a:p>
                  </a:txBody>
                  <a:tcPr marL="0" marR="0" marT="0" marB="0">
                    <a:lnR w="31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4029338"/>
                  </a:ext>
                </a:extLst>
              </a:tr>
              <a:tr h="0">
                <a:tc>
                  <a:txBody>
                    <a:bodyPr/>
                    <a:lstStyle/>
                    <a:p>
                      <a:endParaRPr lang="en-US" sz="1400" dirty="0">
                        <a:solidFill>
                          <a:schemeClr val="bg1"/>
                        </a:solidFill>
                      </a:endParaRPr>
                    </a:p>
                  </a:txBody>
                  <a:tcPr marL="0" marR="0"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noFill/>
                  </a:tcPr>
                </a:tc>
                <a:tc gridSpan="2">
                  <a:txBody>
                    <a:bodyPr/>
                    <a:lstStyle/>
                    <a:p>
                      <a:pPr algn="ctr"/>
                      <a:r>
                        <a:rPr lang="en-US" sz="1400" b="1" dirty="0">
                          <a:solidFill>
                            <a:schemeClr val="bg1"/>
                          </a:solidFill>
                        </a:rPr>
                        <a:t>HR: 0.53 (95% CI: 0.53-0.75)</a:t>
                      </a:r>
                    </a:p>
                  </a:txBody>
                  <a:tcPr marL="0" marR="0"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hMerge="1">
                  <a:txBody>
                    <a:bodyPr/>
                    <a:lstStyle/>
                    <a:p>
                      <a:pPr algn="ctr"/>
                      <a:endParaRPr lang="en-US" sz="1600" dirty="0"/>
                    </a:p>
                  </a:txBody>
                  <a:tcPr marL="0" marR="0" marT="0" marB="0"/>
                </a:tc>
                <a:extLst>
                  <a:ext uri="{0D108BD9-81ED-4DB2-BD59-A6C34878D82A}">
                    <a16:rowId xmlns:a16="http://schemas.microsoft.com/office/drawing/2014/main" val="2581802405"/>
                  </a:ext>
                </a:extLst>
              </a:tr>
            </a:tbl>
          </a:graphicData>
        </a:graphic>
      </p:graphicFrame>
      <p:graphicFrame>
        <p:nvGraphicFramePr>
          <p:cNvPr id="25" name="Table 25">
            <a:extLst>
              <a:ext uri="{FF2B5EF4-FFF2-40B4-BE49-F238E27FC236}">
                <a16:creationId xmlns:a16="http://schemas.microsoft.com/office/drawing/2014/main" id="{76064B64-A118-C69D-14E7-569415869384}"/>
              </a:ext>
            </a:extLst>
          </p:cNvPr>
          <p:cNvGraphicFramePr>
            <a:graphicFrameLocks noGrp="1"/>
          </p:cNvGraphicFramePr>
          <p:nvPr/>
        </p:nvGraphicFramePr>
        <p:xfrm>
          <a:off x="2223461" y="2079703"/>
          <a:ext cx="3581710" cy="1066800"/>
        </p:xfrm>
        <a:graphic>
          <a:graphicData uri="http://schemas.openxmlformats.org/drawingml/2006/table">
            <a:tbl>
              <a:tblPr firstRow="1" bandRow="1">
                <a:tableStyleId>{93296810-A885-4BE3-A3E7-6D5BEEA58F35}</a:tableStyleId>
              </a:tblPr>
              <a:tblGrid>
                <a:gridCol w="807928">
                  <a:extLst>
                    <a:ext uri="{9D8B030D-6E8A-4147-A177-3AD203B41FA5}">
                      <a16:colId xmlns:a16="http://schemas.microsoft.com/office/drawing/2014/main" val="3563958230"/>
                    </a:ext>
                  </a:extLst>
                </a:gridCol>
                <a:gridCol w="1336082">
                  <a:extLst>
                    <a:ext uri="{9D8B030D-6E8A-4147-A177-3AD203B41FA5}">
                      <a16:colId xmlns:a16="http://schemas.microsoft.com/office/drawing/2014/main" val="2944894585"/>
                    </a:ext>
                  </a:extLst>
                </a:gridCol>
                <a:gridCol w="1437700">
                  <a:extLst>
                    <a:ext uri="{9D8B030D-6E8A-4147-A177-3AD203B41FA5}">
                      <a16:colId xmlns:a16="http://schemas.microsoft.com/office/drawing/2014/main" val="3970978931"/>
                    </a:ext>
                  </a:extLst>
                </a:gridCol>
              </a:tblGrid>
              <a:tr h="0">
                <a:tc>
                  <a:txBody>
                    <a:bodyPr/>
                    <a:lstStyle/>
                    <a:p>
                      <a:endParaRPr lang="en-US" sz="1400" dirty="0">
                        <a:solidFill>
                          <a:schemeClr val="bg1"/>
                        </a:solidFill>
                      </a:endParaRPr>
                    </a:p>
                  </a:txBody>
                  <a:tcPr marL="0" marR="0" marT="0" marB="0">
                    <a:lnL w="3175"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noFill/>
                  </a:tcPr>
                </a:tc>
                <a:tc>
                  <a:txBody>
                    <a:bodyPr/>
                    <a:lstStyle/>
                    <a:p>
                      <a:pPr algn="ctr"/>
                      <a:r>
                        <a:rPr lang="en-US" sz="1400" dirty="0">
                          <a:solidFill>
                            <a:schemeClr val="bg1"/>
                          </a:solidFill>
                        </a:rPr>
                        <a:t>No. Events/</a:t>
                      </a:r>
                    </a:p>
                    <a:p>
                      <a:pPr algn="ctr"/>
                      <a:r>
                        <a:rPr lang="en-US" sz="1400" dirty="0">
                          <a:solidFill>
                            <a:schemeClr val="bg1"/>
                          </a:solidFill>
                        </a:rPr>
                        <a:t>No. Patients</a:t>
                      </a:r>
                    </a:p>
                  </a:txBody>
                  <a:tcPr marL="0" marR="0" marT="0" marB="0">
                    <a:lnT w="3175" cap="flat" cmpd="sng" algn="ctr">
                      <a:solidFill>
                        <a:schemeClr val="tx1"/>
                      </a:solidFill>
                      <a:prstDash val="solid"/>
                      <a:round/>
                      <a:headEnd type="none" w="med" len="med"/>
                      <a:tailEnd type="none" w="med" len="med"/>
                    </a:lnT>
                    <a:noFill/>
                  </a:tcPr>
                </a:tc>
                <a:tc>
                  <a:txBody>
                    <a:bodyPr/>
                    <a:lstStyle/>
                    <a:p>
                      <a:pPr algn="ctr"/>
                      <a:r>
                        <a:rPr lang="en-US" sz="1400" dirty="0">
                          <a:solidFill>
                            <a:schemeClr val="bg1"/>
                          </a:solidFill>
                        </a:rPr>
                        <a:t>Median DFS, Mo (95% CI)</a:t>
                      </a:r>
                    </a:p>
                  </a:txBody>
                  <a:tcPr marL="0" marR="0" marT="0" marB="0">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3945314"/>
                  </a:ext>
                </a:extLst>
              </a:tr>
              <a:tr h="0">
                <a:tc>
                  <a:txBody>
                    <a:bodyPr/>
                    <a:lstStyle/>
                    <a:p>
                      <a:r>
                        <a:rPr lang="en-US" sz="1400" b="1" dirty="0">
                          <a:solidFill>
                            <a:schemeClr val="accent1"/>
                          </a:solidFill>
                        </a:rPr>
                        <a:t>Nivolumab</a:t>
                      </a:r>
                    </a:p>
                  </a:txBody>
                  <a:tcPr marL="0" marR="0" marT="0" marB="0">
                    <a:lnL w="3175" cap="flat" cmpd="sng" algn="ctr">
                      <a:solidFill>
                        <a:schemeClr val="tx1"/>
                      </a:solidFill>
                      <a:prstDash val="solid"/>
                      <a:round/>
                      <a:headEnd type="none" w="med" len="med"/>
                      <a:tailEnd type="none" w="med" len="med"/>
                    </a:lnL>
                    <a:noFill/>
                  </a:tcPr>
                </a:tc>
                <a:tc>
                  <a:txBody>
                    <a:bodyPr/>
                    <a:lstStyle/>
                    <a:p>
                      <a:pPr algn="ctr"/>
                      <a:r>
                        <a:rPr lang="en-US" sz="1400" dirty="0">
                          <a:solidFill>
                            <a:schemeClr val="bg1"/>
                          </a:solidFill>
                        </a:rPr>
                        <a:t>175/353</a:t>
                      </a:r>
                    </a:p>
                  </a:txBody>
                  <a:tcPr marL="0" marR="0" marT="0" marB="0">
                    <a:noFill/>
                  </a:tcPr>
                </a:tc>
                <a:tc>
                  <a:txBody>
                    <a:bodyPr/>
                    <a:lstStyle/>
                    <a:p>
                      <a:pPr algn="ctr"/>
                      <a:r>
                        <a:rPr lang="en-US" sz="1400" dirty="0">
                          <a:solidFill>
                            <a:schemeClr val="bg1"/>
                          </a:solidFill>
                        </a:rPr>
                        <a:t>22.0 (17.7-36.9)</a:t>
                      </a:r>
                    </a:p>
                  </a:txBody>
                  <a:tcPr marL="0" marR="0" marT="0" marB="0">
                    <a:lnR w="31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27042319"/>
                  </a:ext>
                </a:extLst>
              </a:tr>
              <a:tr h="0">
                <a:tc>
                  <a:txBody>
                    <a:bodyPr/>
                    <a:lstStyle/>
                    <a:p>
                      <a:r>
                        <a:rPr lang="en-US" sz="1400" b="1" dirty="0">
                          <a:solidFill>
                            <a:schemeClr val="accent3"/>
                          </a:solidFill>
                        </a:rPr>
                        <a:t>Placebo</a:t>
                      </a:r>
                    </a:p>
                  </a:txBody>
                  <a:tcPr marL="0" marR="0" marT="0" marB="0">
                    <a:lnL w="3175" cap="flat" cmpd="sng" algn="ctr">
                      <a:solidFill>
                        <a:schemeClr val="tx1"/>
                      </a:solidFill>
                      <a:prstDash val="solid"/>
                      <a:round/>
                      <a:headEnd type="none" w="med" len="med"/>
                      <a:tailEnd type="none" w="med" len="med"/>
                    </a:lnL>
                    <a:noFill/>
                  </a:tcPr>
                </a:tc>
                <a:tc>
                  <a:txBody>
                    <a:bodyPr/>
                    <a:lstStyle/>
                    <a:p>
                      <a:pPr algn="ctr"/>
                      <a:r>
                        <a:rPr lang="en-US" sz="1400" dirty="0">
                          <a:solidFill>
                            <a:schemeClr val="bg1"/>
                          </a:solidFill>
                        </a:rPr>
                        <a:t>213/356</a:t>
                      </a:r>
                    </a:p>
                  </a:txBody>
                  <a:tcPr marL="0" marR="0" marT="0" marB="0">
                    <a:noFill/>
                  </a:tcPr>
                </a:tc>
                <a:tc>
                  <a:txBody>
                    <a:bodyPr/>
                    <a:lstStyle/>
                    <a:p>
                      <a:pPr algn="ctr"/>
                      <a:r>
                        <a:rPr lang="en-US" sz="1400" dirty="0">
                          <a:solidFill>
                            <a:schemeClr val="bg1"/>
                          </a:solidFill>
                        </a:rPr>
                        <a:t>10.9 (8.3-14.0)</a:t>
                      </a:r>
                    </a:p>
                  </a:txBody>
                  <a:tcPr marL="0" marR="0" marT="0" marB="0">
                    <a:lnR w="3175"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834029338"/>
                  </a:ext>
                </a:extLst>
              </a:tr>
              <a:tr h="0">
                <a:tc>
                  <a:txBody>
                    <a:bodyPr/>
                    <a:lstStyle/>
                    <a:p>
                      <a:endParaRPr lang="en-US" sz="1400" dirty="0">
                        <a:solidFill>
                          <a:schemeClr val="bg1"/>
                        </a:solidFill>
                      </a:endParaRPr>
                    </a:p>
                  </a:txBody>
                  <a:tcPr marL="0" marR="0" marT="0" marB="0">
                    <a:lnL w="3175" cap="flat" cmpd="sng" algn="ctr">
                      <a:solidFill>
                        <a:schemeClr val="tx1"/>
                      </a:solidFill>
                      <a:prstDash val="solid"/>
                      <a:round/>
                      <a:headEnd type="none" w="med" len="med"/>
                      <a:tailEnd type="none" w="med" len="med"/>
                    </a:lnL>
                    <a:lnB w="3175" cap="flat" cmpd="sng" algn="ctr">
                      <a:solidFill>
                        <a:schemeClr val="tx1"/>
                      </a:solidFill>
                      <a:prstDash val="solid"/>
                      <a:round/>
                      <a:headEnd type="none" w="med" len="med"/>
                      <a:tailEnd type="none" w="med" len="med"/>
                    </a:lnB>
                    <a:noFill/>
                  </a:tcPr>
                </a:tc>
                <a:tc gridSpan="2">
                  <a:txBody>
                    <a:bodyPr/>
                    <a:lstStyle/>
                    <a:p>
                      <a:pPr algn="ctr"/>
                      <a:r>
                        <a:rPr lang="en-US" sz="1400" b="1" dirty="0">
                          <a:solidFill>
                            <a:schemeClr val="bg1"/>
                          </a:solidFill>
                        </a:rPr>
                        <a:t>HR: 0.70 (95% CI: 0.57-0.85)</a:t>
                      </a:r>
                    </a:p>
                  </a:txBody>
                  <a:tcPr marL="0" marR="0" marT="0" marB="0">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noFill/>
                  </a:tcPr>
                </a:tc>
                <a:tc hMerge="1">
                  <a:txBody>
                    <a:bodyPr/>
                    <a:lstStyle/>
                    <a:p>
                      <a:pPr algn="ctr"/>
                      <a:endParaRPr lang="en-US" sz="1600" dirty="0"/>
                    </a:p>
                  </a:txBody>
                  <a:tcPr marL="0" marR="0" marT="0" marB="0"/>
                </a:tc>
                <a:extLst>
                  <a:ext uri="{0D108BD9-81ED-4DB2-BD59-A6C34878D82A}">
                    <a16:rowId xmlns:a16="http://schemas.microsoft.com/office/drawing/2014/main" val="2581802405"/>
                  </a:ext>
                </a:extLst>
              </a:tr>
            </a:tbl>
          </a:graphicData>
        </a:graphic>
      </p:graphicFrame>
      <p:sp>
        <p:nvSpPr>
          <p:cNvPr id="4" name="Title 3"/>
          <p:cNvSpPr>
            <a:spLocks noGrp="1"/>
          </p:cNvSpPr>
          <p:nvPr>
            <p:ph type="title"/>
          </p:nvPr>
        </p:nvSpPr>
        <p:spPr/>
        <p:txBody>
          <a:bodyPr/>
          <a:lstStyle/>
          <a:p>
            <a:r>
              <a:rPr lang="en-US" dirty="0"/>
              <a:t>CheckMate 274: Disease-Free Survival</a:t>
            </a:r>
          </a:p>
        </p:txBody>
      </p:sp>
      <p:sp>
        <p:nvSpPr>
          <p:cNvPr id="10" name="Text Box 15">
            <a:extLst>
              <a:ext uri="{FF2B5EF4-FFF2-40B4-BE49-F238E27FC236}">
                <a16:creationId xmlns:a16="http://schemas.microsoft.com/office/drawing/2014/main" id="{CD492A6D-A0BF-6452-BAB2-A0675AB545A3}"/>
              </a:ext>
            </a:extLst>
          </p:cNvPr>
          <p:cNvSpPr txBox="1">
            <a:spLocks noChangeArrowheads="1"/>
          </p:cNvSpPr>
          <p:nvPr/>
        </p:nvSpPr>
        <p:spPr bwMode="auto">
          <a:xfrm>
            <a:off x="412751" y="6388915"/>
            <a:ext cx="2126503" cy="276999"/>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Galsky. SUO 2021. Abstr 175.</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416" name="Group 415">
            <a:extLst>
              <a:ext uri="{FF2B5EF4-FFF2-40B4-BE49-F238E27FC236}">
                <a16:creationId xmlns:a16="http://schemas.microsoft.com/office/drawing/2014/main" id="{0FB52796-F1D5-B744-9DB4-42EBC505D09C}"/>
              </a:ext>
            </a:extLst>
          </p:cNvPr>
          <p:cNvGrpSpPr/>
          <p:nvPr/>
        </p:nvGrpSpPr>
        <p:grpSpPr>
          <a:xfrm>
            <a:off x="148269" y="1418614"/>
            <a:ext cx="5774016" cy="4389233"/>
            <a:chOff x="307293" y="1637272"/>
            <a:chExt cx="5774016" cy="4389233"/>
          </a:xfrm>
        </p:grpSpPr>
        <p:sp>
          <p:nvSpPr>
            <p:cNvPr id="404" name="Freeform 403">
              <a:extLst>
                <a:ext uri="{FF2B5EF4-FFF2-40B4-BE49-F238E27FC236}">
                  <a16:creationId xmlns:a16="http://schemas.microsoft.com/office/drawing/2014/main" id="{70547593-9B72-7401-0859-802CAF843F90}"/>
                </a:ext>
              </a:extLst>
            </p:cNvPr>
            <p:cNvSpPr/>
            <p:nvPr/>
          </p:nvSpPr>
          <p:spPr bwMode="auto">
            <a:xfrm>
              <a:off x="1309036" y="2858703"/>
              <a:ext cx="4312118" cy="1453415"/>
            </a:xfrm>
            <a:custGeom>
              <a:avLst/>
              <a:gdLst>
                <a:gd name="connsiteX0" fmla="*/ 0 w 4312118"/>
                <a:gd name="connsiteY0" fmla="*/ 0 h 1453415"/>
                <a:gd name="connsiteX1" fmla="*/ 91440 w 4312118"/>
                <a:gd name="connsiteY1" fmla="*/ 0 h 1453415"/>
                <a:gd name="connsiteX2" fmla="*/ 91440 w 4312118"/>
                <a:gd name="connsiteY2" fmla="*/ 91440 h 1453415"/>
                <a:gd name="connsiteX3" fmla="*/ 154004 w 4312118"/>
                <a:gd name="connsiteY3" fmla="*/ 91440 h 1453415"/>
                <a:gd name="connsiteX4" fmla="*/ 154004 w 4312118"/>
                <a:gd name="connsiteY4" fmla="*/ 202131 h 1453415"/>
                <a:gd name="connsiteX5" fmla="*/ 221381 w 4312118"/>
                <a:gd name="connsiteY5" fmla="*/ 202131 h 1453415"/>
                <a:gd name="connsiteX6" fmla="*/ 221381 w 4312118"/>
                <a:gd name="connsiteY6" fmla="*/ 534202 h 1453415"/>
                <a:gd name="connsiteX7" fmla="*/ 269507 w 4312118"/>
                <a:gd name="connsiteY7" fmla="*/ 534202 h 1453415"/>
                <a:gd name="connsiteX8" fmla="*/ 269507 w 4312118"/>
                <a:gd name="connsiteY8" fmla="*/ 611204 h 1453415"/>
                <a:gd name="connsiteX9" fmla="*/ 399448 w 4312118"/>
                <a:gd name="connsiteY9" fmla="*/ 611204 h 1453415"/>
                <a:gd name="connsiteX10" fmla="*/ 399448 w 4312118"/>
                <a:gd name="connsiteY10" fmla="*/ 678581 h 1453415"/>
                <a:gd name="connsiteX11" fmla="*/ 399448 w 4312118"/>
                <a:gd name="connsiteY11" fmla="*/ 678581 h 1453415"/>
                <a:gd name="connsiteX12" fmla="*/ 447575 w 4312118"/>
                <a:gd name="connsiteY12" fmla="*/ 678581 h 1453415"/>
                <a:gd name="connsiteX13" fmla="*/ 447575 w 4312118"/>
                <a:gd name="connsiteY13" fmla="*/ 842211 h 1453415"/>
                <a:gd name="connsiteX14" fmla="*/ 616017 w 4312118"/>
                <a:gd name="connsiteY14" fmla="*/ 842211 h 1453415"/>
                <a:gd name="connsiteX15" fmla="*/ 616017 w 4312118"/>
                <a:gd name="connsiteY15" fmla="*/ 904775 h 1453415"/>
                <a:gd name="connsiteX16" fmla="*/ 659330 w 4312118"/>
                <a:gd name="connsiteY16" fmla="*/ 904775 h 1453415"/>
                <a:gd name="connsiteX17" fmla="*/ 659330 w 4312118"/>
                <a:gd name="connsiteY17" fmla="*/ 996215 h 1453415"/>
                <a:gd name="connsiteX18" fmla="*/ 770021 w 4312118"/>
                <a:gd name="connsiteY18" fmla="*/ 996215 h 1453415"/>
                <a:gd name="connsiteX19" fmla="*/ 770021 w 4312118"/>
                <a:gd name="connsiteY19" fmla="*/ 1044341 h 1453415"/>
                <a:gd name="connsiteX20" fmla="*/ 861461 w 4312118"/>
                <a:gd name="connsiteY20" fmla="*/ 1044341 h 1453415"/>
                <a:gd name="connsiteX21" fmla="*/ 938463 w 4312118"/>
                <a:gd name="connsiteY21" fmla="*/ 1106905 h 1453415"/>
                <a:gd name="connsiteX22" fmla="*/ 1078029 w 4312118"/>
                <a:gd name="connsiteY22" fmla="*/ 1106905 h 1453415"/>
                <a:gd name="connsiteX23" fmla="*/ 1111718 w 4312118"/>
                <a:gd name="connsiteY23" fmla="*/ 1150219 h 1453415"/>
                <a:gd name="connsiteX24" fmla="*/ 1313848 w 4312118"/>
                <a:gd name="connsiteY24" fmla="*/ 1150219 h 1453415"/>
                <a:gd name="connsiteX25" fmla="*/ 1328286 w 4312118"/>
                <a:gd name="connsiteY25" fmla="*/ 1188720 h 1453415"/>
                <a:gd name="connsiteX26" fmla="*/ 1525604 w 4312118"/>
                <a:gd name="connsiteY26" fmla="*/ 1188720 h 1453415"/>
                <a:gd name="connsiteX27" fmla="*/ 1756610 w 4312118"/>
                <a:gd name="connsiteY27" fmla="*/ 1265722 h 1453415"/>
                <a:gd name="connsiteX28" fmla="*/ 2030930 w 4312118"/>
                <a:gd name="connsiteY28" fmla="*/ 1265722 h 1453415"/>
                <a:gd name="connsiteX29" fmla="*/ 2054993 w 4312118"/>
                <a:gd name="connsiteY29" fmla="*/ 1289785 h 1453415"/>
                <a:gd name="connsiteX30" fmla="*/ 2334126 w 4312118"/>
                <a:gd name="connsiteY30" fmla="*/ 1289785 h 1453415"/>
                <a:gd name="connsiteX31" fmla="*/ 2338939 w 4312118"/>
                <a:gd name="connsiteY31" fmla="*/ 1347537 h 1453415"/>
                <a:gd name="connsiteX32" fmla="*/ 2781701 w 4312118"/>
                <a:gd name="connsiteY32" fmla="*/ 1347537 h 1453415"/>
                <a:gd name="connsiteX33" fmla="*/ 2781701 w 4312118"/>
                <a:gd name="connsiteY33" fmla="*/ 1347537 h 1453415"/>
                <a:gd name="connsiteX34" fmla="*/ 2916455 w 4312118"/>
                <a:gd name="connsiteY34" fmla="*/ 1366788 h 1453415"/>
                <a:gd name="connsiteX35" fmla="*/ 3869356 w 4312118"/>
                <a:gd name="connsiteY35" fmla="*/ 1366788 h 1453415"/>
                <a:gd name="connsiteX36" fmla="*/ 3869356 w 4312118"/>
                <a:gd name="connsiteY36" fmla="*/ 1453415 h 1453415"/>
                <a:gd name="connsiteX37" fmla="*/ 4312118 w 4312118"/>
                <a:gd name="connsiteY37" fmla="*/ 1453415 h 145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12118" h="1453415">
                  <a:moveTo>
                    <a:pt x="0" y="0"/>
                  </a:moveTo>
                  <a:lnTo>
                    <a:pt x="91440" y="0"/>
                  </a:lnTo>
                  <a:lnTo>
                    <a:pt x="91440" y="91440"/>
                  </a:lnTo>
                  <a:lnTo>
                    <a:pt x="154004" y="91440"/>
                  </a:lnTo>
                  <a:lnTo>
                    <a:pt x="154004" y="202131"/>
                  </a:lnTo>
                  <a:lnTo>
                    <a:pt x="221381" y="202131"/>
                  </a:lnTo>
                  <a:lnTo>
                    <a:pt x="221381" y="534202"/>
                  </a:lnTo>
                  <a:lnTo>
                    <a:pt x="269507" y="534202"/>
                  </a:lnTo>
                  <a:lnTo>
                    <a:pt x="269507" y="611204"/>
                  </a:lnTo>
                  <a:lnTo>
                    <a:pt x="399448" y="611204"/>
                  </a:lnTo>
                  <a:lnTo>
                    <a:pt x="399448" y="678581"/>
                  </a:lnTo>
                  <a:lnTo>
                    <a:pt x="399448" y="678581"/>
                  </a:lnTo>
                  <a:lnTo>
                    <a:pt x="447575" y="678581"/>
                  </a:lnTo>
                  <a:lnTo>
                    <a:pt x="447575" y="842211"/>
                  </a:lnTo>
                  <a:lnTo>
                    <a:pt x="616017" y="842211"/>
                  </a:lnTo>
                  <a:lnTo>
                    <a:pt x="616017" y="904775"/>
                  </a:lnTo>
                  <a:lnTo>
                    <a:pt x="659330" y="904775"/>
                  </a:lnTo>
                  <a:lnTo>
                    <a:pt x="659330" y="996215"/>
                  </a:lnTo>
                  <a:lnTo>
                    <a:pt x="770021" y="996215"/>
                  </a:lnTo>
                  <a:lnTo>
                    <a:pt x="770021" y="1044341"/>
                  </a:lnTo>
                  <a:lnTo>
                    <a:pt x="861461" y="1044341"/>
                  </a:lnTo>
                  <a:lnTo>
                    <a:pt x="938463" y="1106905"/>
                  </a:lnTo>
                  <a:lnTo>
                    <a:pt x="1078029" y="1106905"/>
                  </a:lnTo>
                  <a:lnTo>
                    <a:pt x="1111718" y="1150219"/>
                  </a:lnTo>
                  <a:lnTo>
                    <a:pt x="1313848" y="1150219"/>
                  </a:lnTo>
                  <a:lnTo>
                    <a:pt x="1328286" y="1188720"/>
                  </a:lnTo>
                  <a:lnTo>
                    <a:pt x="1525604" y="1188720"/>
                  </a:lnTo>
                  <a:lnTo>
                    <a:pt x="1756610" y="1265722"/>
                  </a:lnTo>
                  <a:lnTo>
                    <a:pt x="2030930" y="1265722"/>
                  </a:lnTo>
                  <a:lnTo>
                    <a:pt x="2054993" y="1289785"/>
                  </a:lnTo>
                  <a:lnTo>
                    <a:pt x="2334126" y="1289785"/>
                  </a:lnTo>
                  <a:lnTo>
                    <a:pt x="2338939" y="1347537"/>
                  </a:lnTo>
                  <a:lnTo>
                    <a:pt x="2781701" y="1347537"/>
                  </a:lnTo>
                  <a:lnTo>
                    <a:pt x="2781701" y="1347537"/>
                  </a:lnTo>
                  <a:lnTo>
                    <a:pt x="2916455" y="1366788"/>
                  </a:lnTo>
                  <a:lnTo>
                    <a:pt x="3869356" y="1366788"/>
                  </a:lnTo>
                  <a:lnTo>
                    <a:pt x="3869356" y="1453415"/>
                  </a:lnTo>
                  <a:lnTo>
                    <a:pt x="4312118" y="1453415"/>
                  </a:lnTo>
                </a:path>
              </a:pathLst>
            </a:custGeom>
            <a:noFill/>
            <a:ln w="28575">
              <a:solidFill>
                <a:srgbClr val="E1471D"/>
              </a:solidFill>
              <a:miter lim="800000"/>
              <a:headEnd/>
              <a:tailEnd/>
            </a:ln>
          </p:spPr>
          <p:txBody>
            <a:bodyPr rtlCol="0" anchor="ctr"/>
            <a:lstStyle/>
            <a:p>
              <a:pPr algn="ctr"/>
              <a:endParaRPr lang="en-US"/>
            </a:p>
          </p:txBody>
        </p:sp>
        <p:cxnSp>
          <p:nvCxnSpPr>
            <p:cNvPr id="199" name="Straight Connector 198">
              <a:extLst>
                <a:ext uri="{FF2B5EF4-FFF2-40B4-BE49-F238E27FC236}">
                  <a16:creationId xmlns:a16="http://schemas.microsoft.com/office/drawing/2014/main" id="{AA383BFB-B6A0-5B09-370E-AC1EDF9E10E4}"/>
                </a:ext>
              </a:extLst>
            </p:cNvPr>
            <p:cNvCxnSpPr/>
            <p:nvPr/>
          </p:nvCxnSpPr>
          <p:spPr bwMode="auto">
            <a:xfrm>
              <a:off x="1776638" y="3365161"/>
              <a:ext cx="0" cy="1589156"/>
            </a:xfrm>
            <a:prstGeom prst="line">
              <a:avLst/>
            </a:prstGeom>
            <a:noFill/>
            <a:ln w="28575" cap="flat" cmpd="sng" algn="ctr">
              <a:solidFill>
                <a:schemeClr val="tx1">
                  <a:lumMod val="50000"/>
                </a:schemeClr>
              </a:solidFill>
              <a:prstDash val="sysDash"/>
              <a:round/>
              <a:headEnd type="none" w="med" len="med"/>
              <a:tailEnd type="none" w="med" len="med"/>
            </a:ln>
            <a:effectLst/>
          </p:spPr>
        </p:cxnSp>
        <p:sp>
          <p:nvSpPr>
            <p:cNvPr id="16" name="TextBox 15">
              <a:extLst>
                <a:ext uri="{FF2B5EF4-FFF2-40B4-BE49-F238E27FC236}">
                  <a16:creationId xmlns:a16="http://schemas.microsoft.com/office/drawing/2014/main" id="{BAED5D71-EFA1-64F1-744D-9FC4B5E5FBBF}"/>
                </a:ext>
              </a:extLst>
            </p:cNvPr>
            <p:cNvSpPr txBox="1"/>
            <p:nvPr/>
          </p:nvSpPr>
          <p:spPr bwMode="auto">
            <a:xfrm>
              <a:off x="2524364" y="1637272"/>
              <a:ext cx="2245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DFS in ITT</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(Coprimary Endpoint)</a:t>
              </a:r>
            </a:p>
          </p:txBody>
        </p:sp>
        <p:sp>
          <p:nvSpPr>
            <p:cNvPr id="18" name="TextBox 17">
              <a:extLst>
                <a:ext uri="{FF2B5EF4-FFF2-40B4-BE49-F238E27FC236}">
                  <a16:creationId xmlns:a16="http://schemas.microsoft.com/office/drawing/2014/main" id="{4B53E859-1A99-F97B-63D6-1D6D2CAF502E}"/>
                </a:ext>
              </a:extLst>
            </p:cNvPr>
            <p:cNvSpPr txBox="1"/>
            <p:nvPr/>
          </p:nvSpPr>
          <p:spPr bwMode="auto">
            <a:xfrm>
              <a:off x="3355370" y="5186573"/>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23" name="TextBox 22">
              <a:extLst>
                <a:ext uri="{FF2B5EF4-FFF2-40B4-BE49-F238E27FC236}">
                  <a16:creationId xmlns:a16="http://schemas.microsoft.com/office/drawing/2014/main" id="{411A1F75-D057-C990-AAD9-BEA2B2ACCA2C}"/>
                </a:ext>
              </a:extLst>
            </p:cNvPr>
            <p:cNvSpPr txBox="1"/>
            <p:nvPr/>
          </p:nvSpPr>
          <p:spPr bwMode="auto">
            <a:xfrm rot="16200000">
              <a:off x="-92979" y="3722139"/>
              <a:ext cx="1703928" cy="338554"/>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DFS</a:t>
              </a:r>
            </a:p>
          </p:txBody>
        </p:sp>
        <p:sp>
          <p:nvSpPr>
            <p:cNvPr id="5" name="TextBox 4">
              <a:extLst>
                <a:ext uri="{FF2B5EF4-FFF2-40B4-BE49-F238E27FC236}">
                  <a16:creationId xmlns:a16="http://schemas.microsoft.com/office/drawing/2014/main" id="{4BD53A60-DCA7-B170-C312-E5A59FA11322}"/>
                </a:ext>
              </a:extLst>
            </p:cNvPr>
            <p:cNvSpPr txBox="1"/>
            <p:nvPr/>
          </p:nvSpPr>
          <p:spPr bwMode="auto">
            <a:xfrm>
              <a:off x="359955" y="5558342"/>
              <a:ext cx="882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Nivolumab</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6" name="TextBox 5">
              <a:extLst>
                <a:ext uri="{FF2B5EF4-FFF2-40B4-BE49-F238E27FC236}">
                  <a16:creationId xmlns:a16="http://schemas.microsoft.com/office/drawing/2014/main" id="{1975437F-1279-0C9D-4FF4-B88495008962}"/>
                </a:ext>
              </a:extLst>
            </p:cNvPr>
            <p:cNvSpPr txBox="1"/>
            <p:nvPr/>
          </p:nvSpPr>
          <p:spPr bwMode="auto">
            <a:xfrm>
              <a:off x="1103570"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353</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356</a:t>
              </a:r>
            </a:p>
          </p:txBody>
        </p:sp>
        <p:sp>
          <p:nvSpPr>
            <p:cNvPr id="7" name="TextBox 6">
              <a:extLst>
                <a:ext uri="{FF2B5EF4-FFF2-40B4-BE49-F238E27FC236}">
                  <a16:creationId xmlns:a16="http://schemas.microsoft.com/office/drawing/2014/main" id="{EC38A64F-32FE-B006-B8A3-0201AA58FEF6}"/>
                </a:ext>
              </a:extLst>
            </p:cNvPr>
            <p:cNvSpPr txBox="1"/>
            <p:nvPr/>
          </p:nvSpPr>
          <p:spPr bwMode="auto">
            <a:xfrm>
              <a:off x="1351950"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296</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248</a:t>
              </a:r>
            </a:p>
          </p:txBody>
        </p:sp>
        <p:sp>
          <p:nvSpPr>
            <p:cNvPr id="8" name="TextBox 7">
              <a:extLst>
                <a:ext uri="{FF2B5EF4-FFF2-40B4-BE49-F238E27FC236}">
                  <a16:creationId xmlns:a16="http://schemas.microsoft.com/office/drawing/2014/main" id="{4B56BE11-5190-4B3B-5E8C-83DAAF41A487}"/>
                </a:ext>
              </a:extLst>
            </p:cNvPr>
            <p:cNvSpPr txBox="1"/>
            <p:nvPr/>
          </p:nvSpPr>
          <p:spPr bwMode="auto">
            <a:xfrm>
              <a:off x="1590099"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251</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206</a:t>
              </a:r>
            </a:p>
          </p:txBody>
        </p:sp>
        <p:sp>
          <p:nvSpPr>
            <p:cNvPr id="12" name="TextBox 11">
              <a:extLst>
                <a:ext uri="{FF2B5EF4-FFF2-40B4-BE49-F238E27FC236}">
                  <a16:creationId xmlns:a16="http://schemas.microsoft.com/office/drawing/2014/main" id="{FFC8047D-7343-3756-D3D6-97C1049CD22A}"/>
                </a:ext>
              </a:extLst>
            </p:cNvPr>
            <p:cNvSpPr txBox="1"/>
            <p:nvPr/>
          </p:nvSpPr>
          <p:spPr bwMode="auto">
            <a:xfrm>
              <a:off x="1829754"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226</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171</a:t>
              </a:r>
            </a:p>
          </p:txBody>
        </p:sp>
        <p:sp>
          <p:nvSpPr>
            <p:cNvPr id="13" name="TextBox 12">
              <a:extLst>
                <a:ext uri="{FF2B5EF4-FFF2-40B4-BE49-F238E27FC236}">
                  <a16:creationId xmlns:a16="http://schemas.microsoft.com/office/drawing/2014/main" id="{6D60F73B-A826-95F4-1A9D-29380536B81C}"/>
                </a:ext>
              </a:extLst>
            </p:cNvPr>
            <p:cNvSpPr txBox="1"/>
            <p:nvPr/>
          </p:nvSpPr>
          <p:spPr bwMode="auto">
            <a:xfrm>
              <a:off x="2066236"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198</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146</a:t>
              </a:r>
            </a:p>
          </p:txBody>
        </p:sp>
        <p:sp>
          <p:nvSpPr>
            <p:cNvPr id="14" name="TextBox 13">
              <a:extLst>
                <a:ext uri="{FF2B5EF4-FFF2-40B4-BE49-F238E27FC236}">
                  <a16:creationId xmlns:a16="http://schemas.microsoft.com/office/drawing/2014/main" id="{F7C0D35F-604A-0EA8-BA86-D5D3B953BB1F}"/>
                </a:ext>
              </a:extLst>
            </p:cNvPr>
            <p:cNvSpPr txBox="1"/>
            <p:nvPr/>
          </p:nvSpPr>
          <p:spPr bwMode="auto">
            <a:xfrm>
              <a:off x="2304793"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174</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131</a:t>
              </a:r>
            </a:p>
          </p:txBody>
        </p:sp>
        <p:sp>
          <p:nvSpPr>
            <p:cNvPr id="15" name="TextBox 14">
              <a:extLst>
                <a:ext uri="{FF2B5EF4-FFF2-40B4-BE49-F238E27FC236}">
                  <a16:creationId xmlns:a16="http://schemas.microsoft.com/office/drawing/2014/main" id="{43990AEB-2E5B-49BC-7C48-DA32A9FF93D9}"/>
                </a:ext>
              </a:extLst>
            </p:cNvPr>
            <p:cNvSpPr txBox="1"/>
            <p:nvPr/>
          </p:nvSpPr>
          <p:spPr bwMode="auto">
            <a:xfrm>
              <a:off x="2544178"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145</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121</a:t>
              </a:r>
            </a:p>
          </p:txBody>
        </p:sp>
        <p:sp>
          <p:nvSpPr>
            <p:cNvPr id="30" name="TextBox 29">
              <a:extLst>
                <a:ext uri="{FF2B5EF4-FFF2-40B4-BE49-F238E27FC236}">
                  <a16:creationId xmlns:a16="http://schemas.microsoft.com/office/drawing/2014/main" id="{20946407-87C0-1A5C-4838-9AEA40ABFC76}"/>
                </a:ext>
              </a:extLst>
            </p:cNvPr>
            <p:cNvSpPr txBox="1"/>
            <p:nvPr/>
          </p:nvSpPr>
          <p:spPr bwMode="auto">
            <a:xfrm>
              <a:off x="2781894"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124</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108</a:t>
              </a:r>
            </a:p>
          </p:txBody>
        </p:sp>
        <p:sp>
          <p:nvSpPr>
            <p:cNvPr id="31" name="TextBox 30">
              <a:extLst>
                <a:ext uri="{FF2B5EF4-FFF2-40B4-BE49-F238E27FC236}">
                  <a16:creationId xmlns:a16="http://schemas.microsoft.com/office/drawing/2014/main" id="{EA3C7346-1BDD-554C-35D9-431E9E282C90}"/>
                </a:ext>
              </a:extLst>
            </p:cNvPr>
            <p:cNvSpPr txBox="1"/>
            <p:nvPr/>
          </p:nvSpPr>
          <p:spPr bwMode="auto">
            <a:xfrm>
              <a:off x="3020236" y="5564840"/>
              <a:ext cx="381835"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spc="-100" dirty="0">
                  <a:solidFill>
                    <a:srgbClr val="015873"/>
                  </a:solidFill>
                  <a:latin typeface="Calibri" panose="020F0502020204030204" pitchFamily="34" charset="0"/>
                </a:rPr>
                <a:t>103</a:t>
              </a:r>
              <a:br>
                <a:rPr lang="en-US" sz="1200" b="0" spc="-100" dirty="0">
                  <a:solidFill>
                    <a:srgbClr val="015873"/>
                  </a:solidFill>
                  <a:latin typeface="Calibri" panose="020F0502020204030204" pitchFamily="34" charset="0"/>
                </a:rPr>
              </a:br>
              <a:r>
                <a:rPr lang="en-US" sz="1200" b="0" spc="-100" dirty="0">
                  <a:solidFill>
                    <a:srgbClr val="E1471D"/>
                  </a:solidFill>
                  <a:latin typeface="Calibri" panose="020F0502020204030204" pitchFamily="34" charset="0"/>
                </a:rPr>
                <a:t>93</a:t>
              </a:r>
            </a:p>
          </p:txBody>
        </p:sp>
        <p:sp>
          <p:nvSpPr>
            <p:cNvPr id="32" name="TextBox 31">
              <a:extLst>
                <a:ext uri="{FF2B5EF4-FFF2-40B4-BE49-F238E27FC236}">
                  <a16:creationId xmlns:a16="http://schemas.microsoft.com/office/drawing/2014/main" id="{D0BEB0A2-4BCC-0AED-20E8-7728B8121CD0}"/>
                </a:ext>
              </a:extLst>
            </p:cNvPr>
            <p:cNvSpPr txBox="1"/>
            <p:nvPr/>
          </p:nvSpPr>
          <p:spPr bwMode="auto">
            <a:xfrm>
              <a:off x="3274654"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83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81</a:t>
              </a:r>
            </a:p>
          </p:txBody>
        </p:sp>
        <p:sp>
          <p:nvSpPr>
            <p:cNvPr id="33" name="TextBox 32">
              <a:extLst>
                <a:ext uri="{FF2B5EF4-FFF2-40B4-BE49-F238E27FC236}">
                  <a16:creationId xmlns:a16="http://schemas.microsoft.com/office/drawing/2014/main" id="{F684004F-2640-0BF9-1517-8ED51B3A5EB9}"/>
                </a:ext>
              </a:extLst>
            </p:cNvPr>
            <p:cNvSpPr txBox="1"/>
            <p:nvPr/>
          </p:nvSpPr>
          <p:spPr bwMode="auto">
            <a:xfrm>
              <a:off x="3521612"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72</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67</a:t>
              </a:r>
            </a:p>
          </p:txBody>
        </p:sp>
        <p:sp>
          <p:nvSpPr>
            <p:cNvPr id="34" name="TextBox 33">
              <a:extLst>
                <a:ext uri="{FF2B5EF4-FFF2-40B4-BE49-F238E27FC236}">
                  <a16:creationId xmlns:a16="http://schemas.microsoft.com/office/drawing/2014/main" id="{930A0AFF-A9D6-9777-9A3B-1764F90F12AE}"/>
                </a:ext>
              </a:extLst>
            </p:cNvPr>
            <p:cNvSpPr txBox="1"/>
            <p:nvPr/>
          </p:nvSpPr>
          <p:spPr bwMode="auto">
            <a:xfrm>
              <a:off x="3755620"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66</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63</a:t>
              </a:r>
            </a:p>
          </p:txBody>
        </p:sp>
        <p:sp>
          <p:nvSpPr>
            <p:cNvPr id="35" name="TextBox 34">
              <a:extLst>
                <a:ext uri="{FF2B5EF4-FFF2-40B4-BE49-F238E27FC236}">
                  <a16:creationId xmlns:a16="http://schemas.microsoft.com/office/drawing/2014/main" id="{059F5104-5542-0309-709D-03E8A53B168E}"/>
                </a:ext>
              </a:extLst>
            </p:cNvPr>
            <p:cNvSpPr txBox="1"/>
            <p:nvPr/>
          </p:nvSpPr>
          <p:spPr bwMode="auto">
            <a:xfrm>
              <a:off x="3998784"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54</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53</a:t>
              </a:r>
            </a:p>
          </p:txBody>
        </p:sp>
        <p:sp>
          <p:nvSpPr>
            <p:cNvPr id="36" name="TextBox 35">
              <a:extLst>
                <a:ext uri="{FF2B5EF4-FFF2-40B4-BE49-F238E27FC236}">
                  <a16:creationId xmlns:a16="http://schemas.microsoft.com/office/drawing/2014/main" id="{F6C57436-03A7-E535-7C5D-7439896938DD}"/>
                </a:ext>
              </a:extLst>
            </p:cNvPr>
            <p:cNvSpPr txBox="1"/>
            <p:nvPr/>
          </p:nvSpPr>
          <p:spPr bwMode="auto">
            <a:xfrm>
              <a:off x="4236926"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37</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37</a:t>
              </a:r>
            </a:p>
          </p:txBody>
        </p:sp>
        <p:sp>
          <p:nvSpPr>
            <p:cNvPr id="37" name="TextBox 36">
              <a:extLst>
                <a:ext uri="{FF2B5EF4-FFF2-40B4-BE49-F238E27FC236}">
                  <a16:creationId xmlns:a16="http://schemas.microsoft.com/office/drawing/2014/main" id="{E2CBB88B-A319-6A86-DC9C-16AB333E5E35}"/>
                </a:ext>
              </a:extLst>
            </p:cNvPr>
            <p:cNvSpPr txBox="1"/>
            <p:nvPr/>
          </p:nvSpPr>
          <p:spPr bwMode="auto">
            <a:xfrm>
              <a:off x="4474845"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31</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32</a:t>
              </a:r>
            </a:p>
          </p:txBody>
        </p:sp>
        <p:sp>
          <p:nvSpPr>
            <p:cNvPr id="38" name="TextBox 37">
              <a:extLst>
                <a:ext uri="{FF2B5EF4-FFF2-40B4-BE49-F238E27FC236}">
                  <a16:creationId xmlns:a16="http://schemas.microsoft.com/office/drawing/2014/main" id="{EE8DA1AC-A394-2B53-E838-C0E80F125582}"/>
                </a:ext>
              </a:extLst>
            </p:cNvPr>
            <p:cNvSpPr txBox="1"/>
            <p:nvPr/>
          </p:nvSpPr>
          <p:spPr bwMode="auto">
            <a:xfrm>
              <a:off x="4714922" y="556484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16</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17</a:t>
              </a:r>
            </a:p>
          </p:txBody>
        </p:sp>
        <p:sp>
          <p:nvSpPr>
            <p:cNvPr id="39" name="TextBox 38">
              <a:extLst>
                <a:ext uri="{FF2B5EF4-FFF2-40B4-BE49-F238E27FC236}">
                  <a16:creationId xmlns:a16="http://schemas.microsoft.com/office/drawing/2014/main" id="{CE701D43-B930-43C3-54A5-85395B546735}"/>
                </a:ext>
              </a:extLst>
            </p:cNvPr>
            <p:cNvSpPr txBox="1"/>
            <p:nvPr/>
          </p:nvSpPr>
          <p:spPr bwMode="auto">
            <a:xfrm>
              <a:off x="4992706" y="556484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7</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9</a:t>
              </a:r>
            </a:p>
          </p:txBody>
        </p:sp>
        <p:sp>
          <p:nvSpPr>
            <p:cNvPr id="40" name="TextBox 39">
              <a:extLst>
                <a:ext uri="{FF2B5EF4-FFF2-40B4-BE49-F238E27FC236}">
                  <a16:creationId xmlns:a16="http://schemas.microsoft.com/office/drawing/2014/main" id="{DE0F2627-55F5-DA6D-CA1E-29F1819D7718}"/>
                </a:ext>
              </a:extLst>
            </p:cNvPr>
            <p:cNvSpPr txBox="1"/>
            <p:nvPr/>
          </p:nvSpPr>
          <p:spPr bwMode="auto">
            <a:xfrm>
              <a:off x="5229888" y="556484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5</a:t>
              </a:r>
            </a:p>
          </p:txBody>
        </p:sp>
        <p:sp>
          <p:nvSpPr>
            <p:cNvPr id="41" name="TextBox 40">
              <a:extLst>
                <a:ext uri="{FF2B5EF4-FFF2-40B4-BE49-F238E27FC236}">
                  <a16:creationId xmlns:a16="http://schemas.microsoft.com/office/drawing/2014/main" id="{CF30047C-1323-A4DF-2DCD-D7A3C7846EC2}"/>
                </a:ext>
              </a:extLst>
            </p:cNvPr>
            <p:cNvSpPr txBox="1"/>
            <p:nvPr/>
          </p:nvSpPr>
          <p:spPr bwMode="auto">
            <a:xfrm>
              <a:off x="5478371" y="556484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a:t>
              </a:r>
            </a:p>
          </p:txBody>
        </p:sp>
        <p:sp>
          <p:nvSpPr>
            <p:cNvPr id="42" name="TextBox 41">
              <a:extLst>
                <a:ext uri="{FF2B5EF4-FFF2-40B4-BE49-F238E27FC236}">
                  <a16:creationId xmlns:a16="http://schemas.microsoft.com/office/drawing/2014/main" id="{341ACC4D-53CC-C724-E6AF-3D318826FD29}"/>
                </a:ext>
              </a:extLst>
            </p:cNvPr>
            <p:cNvSpPr txBox="1"/>
            <p:nvPr/>
          </p:nvSpPr>
          <p:spPr bwMode="auto">
            <a:xfrm>
              <a:off x="5712912" y="556484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0</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0</a:t>
              </a:r>
            </a:p>
          </p:txBody>
        </p:sp>
        <p:sp>
          <p:nvSpPr>
            <p:cNvPr id="47" name="Freeform 46">
              <a:extLst>
                <a:ext uri="{FF2B5EF4-FFF2-40B4-BE49-F238E27FC236}">
                  <a16:creationId xmlns:a16="http://schemas.microsoft.com/office/drawing/2014/main" id="{75E0F728-518E-01C6-4D98-523E42A110EE}"/>
                </a:ext>
              </a:extLst>
            </p:cNvPr>
            <p:cNvSpPr/>
            <p:nvPr/>
          </p:nvSpPr>
          <p:spPr bwMode="auto">
            <a:xfrm>
              <a:off x="1296537" y="2784929"/>
              <a:ext cx="4626591" cy="2174544"/>
            </a:xfrm>
            <a:custGeom>
              <a:avLst/>
              <a:gdLst>
                <a:gd name="connsiteX0" fmla="*/ 0 w 4626591"/>
                <a:gd name="connsiteY0" fmla="*/ 0 h 2174544"/>
                <a:gd name="connsiteX1" fmla="*/ 0 w 4626591"/>
                <a:gd name="connsiteY1" fmla="*/ 2174544 h 2174544"/>
                <a:gd name="connsiteX2" fmla="*/ 4626591 w 4626591"/>
                <a:gd name="connsiteY2" fmla="*/ 2174544 h 2174544"/>
              </a:gdLst>
              <a:ahLst/>
              <a:cxnLst>
                <a:cxn ang="0">
                  <a:pos x="connsiteX0" y="connsiteY0"/>
                </a:cxn>
                <a:cxn ang="0">
                  <a:pos x="connsiteX1" y="connsiteY1"/>
                </a:cxn>
                <a:cxn ang="0">
                  <a:pos x="connsiteX2" y="connsiteY2"/>
                </a:cxn>
              </a:cxnLst>
              <a:rect l="l" t="t" r="r" b="b"/>
              <a:pathLst>
                <a:path w="4626591" h="2174544">
                  <a:moveTo>
                    <a:pt x="0" y="0"/>
                  </a:moveTo>
                  <a:lnTo>
                    <a:pt x="0" y="2174544"/>
                  </a:lnTo>
                  <a:lnTo>
                    <a:pt x="4626591" y="2174544"/>
                  </a:lnTo>
                </a:path>
              </a:pathLst>
            </a:custGeom>
            <a:noFill/>
            <a:ln w="28575">
              <a:solidFill>
                <a:schemeClr val="bg1"/>
              </a:solidFill>
              <a:miter lim="800000"/>
              <a:headEnd/>
              <a:tailEnd/>
            </a:ln>
          </p:spPr>
          <p:txBody>
            <a:bodyPr rtlCol="0" anchor="ctr"/>
            <a:lstStyle/>
            <a:p>
              <a:pPr algn="ctr"/>
              <a:endParaRPr lang="en-US"/>
            </a:p>
          </p:txBody>
        </p:sp>
        <p:grpSp>
          <p:nvGrpSpPr>
            <p:cNvPr id="20" name="Group 19">
              <a:extLst>
                <a:ext uri="{FF2B5EF4-FFF2-40B4-BE49-F238E27FC236}">
                  <a16:creationId xmlns:a16="http://schemas.microsoft.com/office/drawing/2014/main" id="{5A6E321E-7D32-05D1-2621-AF5185C94BD1}"/>
                </a:ext>
              </a:extLst>
            </p:cNvPr>
            <p:cNvGrpSpPr/>
            <p:nvPr/>
          </p:nvGrpSpPr>
          <p:grpSpPr>
            <a:xfrm>
              <a:off x="1221074" y="2831761"/>
              <a:ext cx="85719" cy="2121408"/>
              <a:chOff x="2387110" y="2705197"/>
              <a:chExt cx="85719" cy="2600325"/>
            </a:xfrm>
            <a:noFill/>
          </p:grpSpPr>
          <p:cxnSp>
            <p:nvCxnSpPr>
              <p:cNvPr id="43" name="Straight Connector 42">
                <a:extLst>
                  <a:ext uri="{FF2B5EF4-FFF2-40B4-BE49-F238E27FC236}">
                    <a16:creationId xmlns:a16="http://schemas.microsoft.com/office/drawing/2014/main" id="{CA280AE6-58BC-FA29-5D93-A0BED3A59033}"/>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BAC32642-061B-0946-490A-E42B77A730A6}"/>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BC9AE00C-BB3E-3C93-1324-2C805DD39FB3}"/>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F1069BB0-48B6-2731-4069-8FA3EBD9D9B1}"/>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719CDDD7-9428-EB13-BD65-AA6E770F89EA}"/>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77A18E44-5792-2C08-9B69-A23844BD36F0}"/>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4DD31747-D654-8F39-6B3C-308A96257552}"/>
                </a:ext>
              </a:extLst>
            </p:cNvPr>
            <p:cNvGrpSpPr/>
            <p:nvPr/>
          </p:nvGrpSpPr>
          <p:grpSpPr>
            <a:xfrm>
              <a:off x="576818" y="2676604"/>
              <a:ext cx="679196" cy="2377440"/>
              <a:chOff x="6450896" y="2538443"/>
              <a:chExt cx="679196" cy="2680498"/>
            </a:xfrm>
          </p:grpSpPr>
          <p:sp>
            <p:nvSpPr>
              <p:cNvPr id="51" name="TextBox 50">
                <a:extLst>
                  <a:ext uri="{FF2B5EF4-FFF2-40B4-BE49-F238E27FC236}">
                    <a16:creationId xmlns:a16="http://schemas.microsoft.com/office/drawing/2014/main" id="{29D9ABF0-E32D-01F1-4BA0-AD949DF878BC}"/>
                  </a:ext>
                </a:extLst>
              </p:cNvPr>
              <p:cNvSpPr txBox="1"/>
              <p:nvPr/>
            </p:nvSpPr>
            <p:spPr bwMode="auto">
              <a:xfrm>
                <a:off x="6759358" y="4911164"/>
                <a:ext cx="370733"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52" name="TextBox 51">
                <a:extLst>
                  <a:ext uri="{FF2B5EF4-FFF2-40B4-BE49-F238E27FC236}">
                    <a16:creationId xmlns:a16="http://schemas.microsoft.com/office/drawing/2014/main" id="{E2AF15A7-B0D1-0A1D-2F48-91B3F52DBB1C}"/>
                  </a:ext>
                </a:extLst>
              </p:cNvPr>
              <p:cNvSpPr txBox="1"/>
              <p:nvPr/>
            </p:nvSpPr>
            <p:spPr bwMode="auto">
              <a:xfrm>
                <a:off x="6659590" y="4436619"/>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53" name="TextBox 52">
                <a:extLst>
                  <a:ext uri="{FF2B5EF4-FFF2-40B4-BE49-F238E27FC236}">
                    <a16:creationId xmlns:a16="http://schemas.microsoft.com/office/drawing/2014/main" id="{E002F82D-10FD-FB2C-88AD-9AE56A9E0308}"/>
                  </a:ext>
                </a:extLst>
              </p:cNvPr>
              <p:cNvSpPr txBox="1"/>
              <p:nvPr/>
            </p:nvSpPr>
            <p:spPr bwMode="auto">
              <a:xfrm>
                <a:off x="6659590" y="3962075"/>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54" name="TextBox 53">
                <a:extLst>
                  <a:ext uri="{FF2B5EF4-FFF2-40B4-BE49-F238E27FC236}">
                    <a16:creationId xmlns:a16="http://schemas.microsoft.com/office/drawing/2014/main" id="{BD29FB4A-2542-CBAA-A5AB-6B7FF16E6D72}"/>
                  </a:ext>
                </a:extLst>
              </p:cNvPr>
              <p:cNvSpPr txBox="1"/>
              <p:nvPr/>
            </p:nvSpPr>
            <p:spPr bwMode="auto">
              <a:xfrm>
                <a:off x="6659590" y="3487531"/>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55" name="TextBox 54">
                <a:extLst>
                  <a:ext uri="{FF2B5EF4-FFF2-40B4-BE49-F238E27FC236}">
                    <a16:creationId xmlns:a16="http://schemas.microsoft.com/office/drawing/2014/main" id="{CC93E5B6-B0D2-21FC-8C2E-3387C970DA39}"/>
                  </a:ext>
                </a:extLst>
              </p:cNvPr>
              <p:cNvSpPr txBox="1"/>
              <p:nvPr/>
            </p:nvSpPr>
            <p:spPr bwMode="auto">
              <a:xfrm>
                <a:off x="6659590" y="3012987"/>
                <a:ext cx="470502"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56" name="TextBox 55">
                <a:extLst>
                  <a:ext uri="{FF2B5EF4-FFF2-40B4-BE49-F238E27FC236}">
                    <a16:creationId xmlns:a16="http://schemas.microsoft.com/office/drawing/2014/main" id="{EB4411A3-A343-AFC3-5B98-446D5CC4100E}"/>
                  </a:ext>
                </a:extLst>
              </p:cNvPr>
              <p:cNvSpPr txBox="1"/>
              <p:nvPr/>
            </p:nvSpPr>
            <p:spPr bwMode="auto">
              <a:xfrm>
                <a:off x="6450896" y="2538443"/>
                <a:ext cx="679196" cy="307777"/>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grpSp>
        <p:sp>
          <p:nvSpPr>
            <p:cNvPr id="57" name="TextBox 56">
              <a:extLst>
                <a:ext uri="{FF2B5EF4-FFF2-40B4-BE49-F238E27FC236}">
                  <a16:creationId xmlns:a16="http://schemas.microsoft.com/office/drawing/2014/main" id="{C6F82C43-594F-A4C4-0D91-027A316468C6}"/>
                </a:ext>
              </a:extLst>
            </p:cNvPr>
            <p:cNvSpPr txBox="1"/>
            <p:nvPr/>
          </p:nvSpPr>
          <p:spPr bwMode="auto">
            <a:xfrm>
              <a:off x="1162881" y="501814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58" name="TextBox 57">
              <a:extLst>
                <a:ext uri="{FF2B5EF4-FFF2-40B4-BE49-F238E27FC236}">
                  <a16:creationId xmlns:a16="http://schemas.microsoft.com/office/drawing/2014/main" id="{9467CCDE-0A73-CC17-79A8-6E132029E46B}"/>
                </a:ext>
              </a:extLst>
            </p:cNvPr>
            <p:cNvSpPr txBox="1"/>
            <p:nvPr/>
          </p:nvSpPr>
          <p:spPr bwMode="auto">
            <a:xfrm>
              <a:off x="1411260" y="501814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a:t>
              </a:r>
            </a:p>
          </p:txBody>
        </p:sp>
        <p:sp>
          <p:nvSpPr>
            <p:cNvPr id="59" name="TextBox 58">
              <a:extLst>
                <a:ext uri="{FF2B5EF4-FFF2-40B4-BE49-F238E27FC236}">
                  <a16:creationId xmlns:a16="http://schemas.microsoft.com/office/drawing/2014/main" id="{88BB2B78-625A-ADF0-937D-320C2688435B}"/>
                </a:ext>
              </a:extLst>
            </p:cNvPr>
            <p:cNvSpPr txBox="1"/>
            <p:nvPr/>
          </p:nvSpPr>
          <p:spPr bwMode="auto">
            <a:xfrm>
              <a:off x="1649410" y="501814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p>
          </p:txBody>
        </p:sp>
        <p:sp>
          <p:nvSpPr>
            <p:cNvPr id="60" name="TextBox 59">
              <a:extLst>
                <a:ext uri="{FF2B5EF4-FFF2-40B4-BE49-F238E27FC236}">
                  <a16:creationId xmlns:a16="http://schemas.microsoft.com/office/drawing/2014/main" id="{EE0E1ED0-4202-2972-0E5C-2E91807D2756}"/>
                </a:ext>
              </a:extLst>
            </p:cNvPr>
            <p:cNvSpPr txBox="1"/>
            <p:nvPr/>
          </p:nvSpPr>
          <p:spPr bwMode="auto">
            <a:xfrm>
              <a:off x="1889065" y="501814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9</a:t>
              </a:r>
            </a:p>
          </p:txBody>
        </p:sp>
        <p:sp>
          <p:nvSpPr>
            <p:cNvPr id="61" name="TextBox 60">
              <a:extLst>
                <a:ext uri="{FF2B5EF4-FFF2-40B4-BE49-F238E27FC236}">
                  <a16:creationId xmlns:a16="http://schemas.microsoft.com/office/drawing/2014/main" id="{63306F08-3CBE-6AC3-294B-EC87DE2C73B3}"/>
                </a:ext>
              </a:extLst>
            </p:cNvPr>
            <p:cNvSpPr txBox="1"/>
            <p:nvPr/>
          </p:nvSpPr>
          <p:spPr bwMode="auto">
            <a:xfrm>
              <a:off x="2086274"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62" name="TextBox 61">
              <a:extLst>
                <a:ext uri="{FF2B5EF4-FFF2-40B4-BE49-F238E27FC236}">
                  <a16:creationId xmlns:a16="http://schemas.microsoft.com/office/drawing/2014/main" id="{38E4EF12-1777-71F7-DDC0-2446CE3BFA65}"/>
                </a:ext>
              </a:extLst>
            </p:cNvPr>
            <p:cNvSpPr txBox="1"/>
            <p:nvPr/>
          </p:nvSpPr>
          <p:spPr bwMode="auto">
            <a:xfrm>
              <a:off x="2324831"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a:t>
              </a:r>
            </a:p>
          </p:txBody>
        </p:sp>
        <p:sp>
          <p:nvSpPr>
            <p:cNvPr id="63" name="TextBox 62">
              <a:extLst>
                <a:ext uri="{FF2B5EF4-FFF2-40B4-BE49-F238E27FC236}">
                  <a16:creationId xmlns:a16="http://schemas.microsoft.com/office/drawing/2014/main" id="{B3F81E96-B0DB-C608-1B13-557B28F57288}"/>
                </a:ext>
              </a:extLst>
            </p:cNvPr>
            <p:cNvSpPr txBox="1"/>
            <p:nvPr/>
          </p:nvSpPr>
          <p:spPr bwMode="auto">
            <a:xfrm>
              <a:off x="2564216"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p>
          </p:txBody>
        </p:sp>
        <p:sp>
          <p:nvSpPr>
            <p:cNvPr id="64" name="TextBox 63">
              <a:extLst>
                <a:ext uri="{FF2B5EF4-FFF2-40B4-BE49-F238E27FC236}">
                  <a16:creationId xmlns:a16="http://schemas.microsoft.com/office/drawing/2014/main" id="{282F4B0B-9662-6AA6-13E9-FCCFB76A315E}"/>
                </a:ext>
              </a:extLst>
            </p:cNvPr>
            <p:cNvSpPr txBox="1"/>
            <p:nvPr/>
          </p:nvSpPr>
          <p:spPr bwMode="auto">
            <a:xfrm>
              <a:off x="2801932"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p>
          </p:txBody>
        </p:sp>
        <p:sp>
          <p:nvSpPr>
            <p:cNvPr id="65" name="TextBox 64">
              <a:extLst>
                <a:ext uri="{FF2B5EF4-FFF2-40B4-BE49-F238E27FC236}">
                  <a16:creationId xmlns:a16="http://schemas.microsoft.com/office/drawing/2014/main" id="{696DE369-C7DE-EE90-F86A-FF0531FCFEEF}"/>
                </a:ext>
              </a:extLst>
            </p:cNvPr>
            <p:cNvSpPr txBox="1"/>
            <p:nvPr/>
          </p:nvSpPr>
          <p:spPr bwMode="auto">
            <a:xfrm>
              <a:off x="3040273"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66" name="TextBox 65">
              <a:extLst>
                <a:ext uri="{FF2B5EF4-FFF2-40B4-BE49-F238E27FC236}">
                  <a16:creationId xmlns:a16="http://schemas.microsoft.com/office/drawing/2014/main" id="{62690B8B-44F4-9C17-17D5-E3DAF8C7FF46}"/>
                </a:ext>
              </a:extLst>
            </p:cNvPr>
            <p:cNvSpPr txBox="1"/>
            <p:nvPr/>
          </p:nvSpPr>
          <p:spPr bwMode="auto">
            <a:xfrm>
              <a:off x="3274654"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27</a:t>
              </a:r>
            </a:p>
          </p:txBody>
        </p:sp>
        <p:sp>
          <p:nvSpPr>
            <p:cNvPr id="67" name="TextBox 66">
              <a:extLst>
                <a:ext uri="{FF2B5EF4-FFF2-40B4-BE49-F238E27FC236}">
                  <a16:creationId xmlns:a16="http://schemas.microsoft.com/office/drawing/2014/main" id="{45E9F306-1B59-86A1-1D0D-0D52FFC1D2F4}"/>
                </a:ext>
              </a:extLst>
            </p:cNvPr>
            <p:cNvSpPr txBox="1"/>
            <p:nvPr/>
          </p:nvSpPr>
          <p:spPr bwMode="auto">
            <a:xfrm>
              <a:off x="3521612"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30</a:t>
              </a:r>
            </a:p>
          </p:txBody>
        </p:sp>
        <p:sp>
          <p:nvSpPr>
            <p:cNvPr id="68" name="TextBox 67">
              <a:extLst>
                <a:ext uri="{FF2B5EF4-FFF2-40B4-BE49-F238E27FC236}">
                  <a16:creationId xmlns:a16="http://schemas.microsoft.com/office/drawing/2014/main" id="{11B8ACA9-CDFA-42FA-D448-B6944906DF3B}"/>
                </a:ext>
              </a:extLst>
            </p:cNvPr>
            <p:cNvSpPr txBox="1"/>
            <p:nvPr/>
          </p:nvSpPr>
          <p:spPr bwMode="auto">
            <a:xfrm>
              <a:off x="3755620"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33</a:t>
              </a:r>
            </a:p>
          </p:txBody>
        </p:sp>
        <p:sp>
          <p:nvSpPr>
            <p:cNvPr id="69" name="TextBox 68">
              <a:extLst>
                <a:ext uri="{FF2B5EF4-FFF2-40B4-BE49-F238E27FC236}">
                  <a16:creationId xmlns:a16="http://schemas.microsoft.com/office/drawing/2014/main" id="{9D8FA81B-2C4B-2FE2-CB09-9821D96E4B8E}"/>
                </a:ext>
              </a:extLst>
            </p:cNvPr>
            <p:cNvSpPr txBox="1"/>
            <p:nvPr/>
          </p:nvSpPr>
          <p:spPr bwMode="auto">
            <a:xfrm>
              <a:off x="3998784"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36</a:t>
              </a:r>
            </a:p>
          </p:txBody>
        </p:sp>
        <p:sp>
          <p:nvSpPr>
            <p:cNvPr id="70" name="TextBox 69">
              <a:extLst>
                <a:ext uri="{FF2B5EF4-FFF2-40B4-BE49-F238E27FC236}">
                  <a16:creationId xmlns:a16="http://schemas.microsoft.com/office/drawing/2014/main" id="{40BE6700-4CDE-2D1C-FE70-BABDD79E89DC}"/>
                </a:ext>
              </a:extLst>
            </p:cNvPr>
            <p:cNvSpPr txBox="1"/>
            <p:nvPr/>
          </p:nvSpPr>
          <p:spPr bwMode="auto">
            <a:xfrm>
              <a:off x="4236926"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39</a:t>
              </a:r>
            </a:p>
          </p:txBody>
        </p:sp>
        <p:sp>
          <p:nvSpPr>
            <p:cNvPr id="71" name="TextBox 70">
              <a:extLst>
                <a:ext uri="{FF2B5EF4-FFF2-40B4-BE49-F238E27FC236}">
                  <a16:creationId xmlns:a16="http://schemas.microsoft.com/office/drawing/2014/main" id="{8BE7D124-433B-1DE5-7ECD-C8B402B44000}"/>
                </a:ext>
              </a:extLst>
            </p:cNvPr>
            <p:cNvSpPr txBox="1"/>
            <p:nvPr/>
          </p:nvSpPr>
          <p:spPr bwMode="auto">
            <a:xfrm>
              <a:off x="4474845"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42</a:t>
              </a:r>
            </a:p>
          </p:txBody>
        </p:sp>
        <p:sp>
          <p:nvSpPr>
            <p:cNvPr id="72" name="TextBox 71">
              <a:extLst>
                <a:ext uri="{FF2B5EF4-FFF2-40B4-BE49-F238E27FC236}">
                  <a16:creationId xmlns:a16="http://schemas.microsoft.com/office/drawing/2014/main" id="{C91D566D-8CFC-6901-C1C4-19B706244C95}"/>
                </a:ext>
              </a:extLst>
            </p:cNvPr>
            <p:cNvSpPr txBox="1"/>
            <p:nvPr/>
          </p:nvSpPr>
          <p:spPr bwMode="auto">
            <a:xfrm>
              <a:off x="4714922"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45</a:t>
              </a:r>
            </a:p>
          </p:txBody>
        </p:sp>
        <p:sp>
          <p:nvSpPr>
            <p:cNvPr id="73" name="TextBox 72">
              <a:extLst>
                <a:ext uri="{FF2B5EF4-FFF2-40B4-BE49-F238E27FC236}">
                  <a16:creationId xmlns:a16="http://schemas.microsoft.com/office/drawing/2014/main" id="{99B4339B-A98F-C2B6-F194-837E35999DFB}"/>
                </a:ext>
              </a:extLst>
            </p:cNvPr>
            <p:cNvSpPr txBox="1"/>
            <p:nvPr/>
          </p:nvSpPr>
          <p:spPr bwMode="auto">
            <a:xfrm>
              <a:off x="4953432"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48</a:t>
              </a:r>
            </a:p>
          </p:txBody>
        </p:sp>
        <p:sp>
          <p:nvSpPr>
            <p:cNvPr id="74" name="TextBox 73">
              <a:extLst>
                <a:ext uri="{FF2B5EF4-FFF2-40B4-BE49-F238E27FC236}">
                  <a16:creationId xmlns:a16="http://schemas.microsoft.com/office/drawing/2014/main" id="{8E152EA6-ABED-72D9-B7E4-AE3FCEECBA43}"/>
                </a:ext>
              </a:extLst>
            </p:cNvPr>
            <p:cNvSpPr txBox="1"/>
            <p:nvPr/>
          </p:nvSpPr>
          <p:spPr bwMode="auto">
            <a:xfrm>
              <a:off x="5190614"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51</a:t>
              </a:r>
            </a:p>
          </p:txBody>
        </p:sp>
        <p:sp>
          <p:nvSpPr>
            <p:cNvPr id="75" name="TextBox 74">
              <a:extLst>
                <a:ext uri="{FF2B5EF4-FFF2-40B4-BE49-F238E27FC236}">
                  <a16:creationId xmlns:a16="http://schemas.microsoft.com/office/drawing/2014/main" id="{B02B9189-0ACB-A5EF-8A41-89FD1827BE46}"/>
                </a:ext>
              </a:extLst>
            </p:cNvPr>
            <p:cNvSpPr txBox="1"/>
            <p:nvPr/>
          </p:nvSpPr>
          <p:spPr bwMode="auto">
            <a:xfrm>
              <a:off x="5439097"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54</a:t>
              </a:r>
            </a:p>
          </p:txBody>
        </p:sp>
        <p:sp>
          <p:nvSpPr>
            <p:cNvPr id="76" name="TextBox 75">
              <a:extLst>
                <a:ext uri="{FF2B5EF4-FFF2-40B4-BE49-F238E27FC236}">
                  <a16:creationId xmlns:a16="http://schemas.microsoft.com/office/drawing/2014/main" id="{F1727634-2639-159B-C97C-F04B9C4F310A}"/>
                </a:ext>
              </a:extLst>
            </p:cNvPr>
            <p:cNvSpPr txBox="1"/>
            <p:nvPr/>
          </p:nvSpPr>
          <p:spPr bwMode="auto">
            <a:xfrm>
              <a:off x="5673638" y="501814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57</a:t>
              </a:r>
            </a:p>
          </p:txBody>
        </p:sp>
        <p:grpSp>
          <p:nvGrpSpPr>
            <p:cNvPr id="107" name="Group 106">
              <a:extLst>
                <a:ext uri="{FF2B5EF4-FFF2-40B4-BE49-F238E27FC236}">
                  <a16:creationId xmlns:a16="http://schemas.microsoft.com/office/drawing/2014/main" id="{97771044-F12A-FC54-6FA5-E41100ED46B6}"/>
                </a:ext>
              </a:extLst>
            </p:cNvPr>
            <p:cNvGrpSpPr/>
            <p:nvPr/>
          </p:nvGrpSpPr>
          <p:grpSpPr>
            <a:xfrm>
              <a:off x="1298919" y="4946974"/>
              <a:ext cx="4538338" cy="85719"/>
              <a:chOff x="1298919" y="4939676"/>
              <a:chExt cx="4538338" cy="85719"/>
            </a:xfrm>
          </p:grpSpPr>
          <p:cxnSp>
            <p:nvCxnSpPr>
              <p:cNvPr id="78" name="Straight Connector 77">
                <a:extLst>
                  <a:ext uri="{FF2B5EF4-FFF2-40B4-BE49-F238E27FC236}">
                    <a16:creationId xmlns:a16="http://schemas.microsoft.com/office/drawing/2014/main" id="{087D2BF6-0314-6EA9-C39E-123D4CE144B9}"/>
                  </a:ext>
                </a:extLst>
              </p:cNvPr>
              <p:cNvCxnSpPr>
                <a:cxnSpLocks/>
              </p:cNvCxnSpPr>
              <p:nvPr/>
            </p:nvCxnSpPr>
            <p:spPr bwMode="auto">
              <a:xfrm rot="16200000">
                <a:off x="12560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483E9797-F743-0568-839B-20FF2DF8425F}"/>
                  </a:ext>
                </a:extLst>
              </p:cNvPr>
              <p:cNvCxnSpPr>
                <a:cxnSpLocks/>
              </p:cNvCxnSpPr>
              <p:nvPr/>
            </p:nvCxnSpPr>
            <p:spPr bwMode="auto">
              <a:xfrm rot="16200000">
                <a:off x="14949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4551EF70-663D-AA93-C3ED-D034564F5E30}"/>
                  </a:ext>
                </a:extLst>
              </p:cNvPr>
              <p:cNvCxnSpPr>
                <a:cxnSpLocks/>
              </p:cNvCxnSpPr>
              <p:nvPr/>
            </p:nvCxnSpPr>
            <p:spPr bwMode="auto">
              <a:xfrm rot="16200000">
                <a:off x="17337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46701306-400E-2D7F-277E-4136DEF0FFC0}"/>
                  </a:ext>
                </a:extLst>
              </p:cNvPr>
              <p:cNvCxnSpPr>
                <a:cxnSpLocks/>
              </p:cNvCxnSpPr>
              <p:nvPr/>
            </p:nvCxnSpPr>
            <p:spPr bwMode="auto">
              <a:xfrm rot="16200000">
                <a:off x="19726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EBA39C36-E51F-CEA7-F85E-D8777BC92DD8}"/>
                  </a:ext>
                </a:extLst>
              </p:cNvPr>
              <p:cNvCxnSpPr>
                <a:cxnSpLocks/>
              </p:cNvCxnSpPr>
              <p:nvPr/>
            </p:nvCxnSpPr>
            <p:spPr bwMode="auto">
              <a:xfrm rot="16200000">
                <a:off x="221149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6B8487A4-5822-B047-9D0C-CF8A6F015EFC}"/>
                  </a:ext>
                </a:extLst>
              </p:cNvPr>
              <p:cNvCxnSpPr>
                <a:cxnSpLocks/>
              </p:cNvCxnSpPr>
              <p:nvPr/>
            </p:nvCxnSpPr>
            <p:spPr bwMode="auto">
              <a:xfrm rot="16200000">
                <a:off x="24503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5755E5A5-1471-5218-E8FF-B85FD08E57E7}"/>
                  </a:ext>
                </a:extLst>
              </p:cNvPr>
              <p:cNvCxnSpPr>
                <a:cxnSpLocks/>
              </p:cNvCxnSpPr>
              <p:nvPr/>
            </p:nvCxnSpPr>
            <p:spPr bwMode="auto">
              <a:xfrm rot="16200000">
                <a:off x="26892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AE65BA6A-A298-0BE0-3D89-B0AB6224FA10}"/>
                  </a:ext>
                </a:extLst>
              </p:cNvPr>
              <p:cNvCxnSpPr>
                <a:cxnSpLocks/>
              </p:cNvCxnSpPr>
              <p:nvPr/>
            </p:nvCxnSpPr>
            <p:spPr bwMode="auto">
              <a:xfrm rot="16200000">
                <a:off x="29280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2A401CD9-B1CC-CE5D-89A9-D5961E57C723}"/>
                  </a:ext>
                </a:extLst>
              </p:cNvPr>
              <p:cNvCxnSpPr>
                <a:cxnSpLocks/>
              </p:cNvCxnSpPr>
              <p:nvPr/>
            </p:nvCxnSpPr>
            <p:spPr bwMode="auto">
              <a:xfrm rot="16200000">
                <a:off x="31669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76C69C7E-2061-76A3-78A5-9678D22D2EC9}"/>
                  </a:ext>
                </a:extLst>
              </p:cNvPr>
              <p:cNvCxnSpPr>
                <a:cxnSpLocks/>
              </p:cNvCxnSpPr>
              <p:nvPr/>
            </p:nvCxnSpPr>
            <p:spPr bwMode="auto">
              <a:xfrm rot="16200000">
                <a:off x="340579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8C837336-3E0C-EE3B-FA75-419939C4404C}"/>
                  </a:ext>
                </a:extLst>
              </p:cNvPr>
              <p:cNvCxnSpPr>
                <a:cxnSpLocks/>
              </p:cNvCxnSpPr>
              <p:nvPr/>
            </p:nvCxnSpPr>
            <p:spPr bwMode="auto">
              <a:xfrm rot="16200000">
                <a:off x="36446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FB36A2CE-ADEF-9344-1959-A5717C0B593B}"/>
                  </a:ext>
                </a:extLst>
              </p:cNvPr>
              <p:cNvCxnSpPr>
                <a:cxnSpLocks/>
              </p:cNvCxnSpPr>
              <p:nvPr/>
            </p:nvCxnSpPr>
            <p:spPr bwMode="auto">
              <a:xfrm rot="16200000">
                <a:off x="38835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0D433A87-9D6A-A16A-5F5B-E6361A1AD9F4}"/>
                  </a:ext>
                </a:extLst>
              </p:cNvPr>
              <p:cNvCxnSpPr>
                <a:cxnSpLocks/>
              </p:cNvCxnSpPr>
              <p:nvPr/>
            </p:nvCxnSpPr>
            <p:spPr bwMode="auto">
              <a:xfrm rot="16200000">
                <a:off x="41223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C63DFBF5-81B8-7731-F8D9-33FD9011CF16}"/>
                  </a:ext>
                </a:extLst>
              </p:cNvPr>
              <p:cNvCxnSpPr>
                <a:cxnSpLocks/>
              </p:cNvCxnSpPr>
              <p:nvPr/>
            </p:nvCxnSpPr>
            <p:spPr bwMode="auto">
              <a:xfrm rot="16200000">
                <a:off x="43612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578237DA-4036-7A84-938B-7F3C61046B5F}"/>
                  </a:ext>
                </a:extLst>
              </p:cNvPr>
              <p:cNvCxnSpPr>
                <a:cxnSpLocks/>
              </p:cNvCxnSpPr>
              <p:nvPr/>
            </p:nvCxnSpPr>
            <p:spPr bwMode="auto">
              <a:xfrm rot="16200000">
                <a:off x="460009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559830E-7593-ECB4-F035-BC728936B99C}"/>
                  </a:ext>
                </a:extLst>
              </p:cNvPr>
              <p:cNvCxnSpPr>
                <a:cxnSpLocks/>
              </p:cNvCxnSpPr>
              <p:nvPr/>
            </p:nvCxnSpPr>
            <p:spPr bwMode="auto">
              <a:xfrm rot="16200000">
                <a:off x="48389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E5C408A3-97A1-FF38-3F82-780E2C6F5043}"/>
                  </a:ext>
                </a:extLst>
              </p:cNvPr>
              <p:cNvCxnSpPr>
                <a:cxnSpLocks/>
              </p:cNvCxnSpPr>
              <p:nvPr/>
            </p:nvCxnSpPr>
            <p:spPr bwMode="auto">
              <a:xfrm rot="16200000">
                <a:off x="50778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6A11D53-958B-472F-28B9-E2E48688AC31}"/>
                  </a:ext>
                </a:extLst>
              </p:cNvPr>
              <p:cNvCxnSpPr>
                <a:cxnSpLocks/>
              </p:cNvCxnSpPr>
              <p:nvPr/>
            </p:nvCxnSpPr>
            <p:spPr bwMode="auto">
              <a:xfrm rot="16200000">
                <a:off x="53166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1F9B65C1-0DDE-3107-2D0C-0DCDA3FECA71}"/>
                  </a:ext>
                </a:extLst>
              </p:cNvPr>
              <p:cNvCxnSpPr>
                <a:cxnSpLocks/>
              </p:cNvCxnSpPr>
              <p:nvPr/>
            </p:nvCxnSpPr>
            <p:spPr bwMode="auto">
              <a:xfrm rot="16200000">
                <a:off x="55555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B70A0B39-245A-8EDB-2611-754FAE9C6DEB}"/>
                  </a:ext>
                </a:extLst>
              </p:cNvPr>
              <p:cNvCxnSpPr>
                <a:cxnSpLocks/>
              </p:cNvCxnSpPr>
              <p:nvPr/>
            </p:nvCxnSpPr>
            <p:spPr bwMode="auto">
              <a:xfrm rot="16200000">
                <a:off x="5794397" y="4982536"/>
                <a:ext cx="85719" cy="0"/>
              </a:xfrm>
              <a:prstGeom prst="line">
                <a:avLst/>
              </a:prstGeom>
              <a:noFill/>
              <a:ln w="28575" cap="flat" cmpd="sng" algn="ctr">
                <a:solidFill>
                  <a:schemeClr val="bg1"/>
                </a:solidFill>
                <a:prstDash val="solid"/>
                <a:round/>
                <a:headEnd type="none" w="med" len="med"/>
                <a:tailEnd type="none" w="med" len="med"/>
              </a:ln>
              <a:effectLst/>
            </p:spPr>
          </p:cxnSp>
        </p:grpSp>
        <p:sp>
          <p:nvSpPr>
            <p:cNvPr id="192" name="TextBox 191">
              <a:extLst>
                <a:ext uri="{FF2B5EF4-FFF2-40B4-BE49-F238E27FC236}">
                  <a16:creationId xmlns:a16="http://schemas.microsoft.com/office/drawing/2014/main" id="{C2F1673C-E589-8A36-CEF3-AD22C99C32EC}"/>
                </a:ext>
              </a:extLst>
            </p:cNvPr>
            <p:cNvSpPr txBox="1"/>
            <p:nvPr/>
          </p:nvSpPr>
          <p:spPr bwMode="auto">
            <a:xfrm>
              <a:off x="307293" y="5365603"/>
              <a:ext cx="139351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t>
              </a:r>
              <a:r>
                <a:rPr lang="en-US" sz="1200" b="1" dirty="0">
                  <a:solidFill>
                    <a:srgbClr val="000000"/>
                  </a:solidFill>
                  <a:latin typeface="Calibri" panose="020F0502020204030204" pitchFamily="34" charset="0"/>
                  <a:cs typeface="Arial" panose="020B0604020202020204" pitchFamily="34" charset="0"/>
                </a:rPr>
                <a:t>r</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isk</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a:t>
              </a:r>
            </a:p>
          </p:txBody>
        </p:sp>
        <p:sp>
          <p:nvSpPr>
            <p:cNvPr id="194" name="TextBox 193">
              <a:extLst>
                <a:ext uri="{FF2B5EF4-FFF2-40B4-BE49-F238E27FC236}">
                  <a16:creationId xmlns:a16="http://schemas.microsoft.com/office/drawing/2014/main" id="{18F78C9E-C6AE-0A18-7875-F1BCD0996ED3}"/>
                </a:ext>
              </a:extLst>
            </p:cNvPr>
            <p:cNvSpPr txBox="1"/>
            <p:nvPr/>
          </p:nvSpPr>
          <p:spPr bwMode="auto">
            <a:xfrm>
              <a:off x="1707341" y="3116499"/>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015873"/>
                  </a:solidFill>
                  <a:latin typeface="Calibri" panose="020F0502020204030204" pitchFamily="34" charset="0"/>
                </a:rPr>
                <a:t>75</a:t>
              </a:r>
              <a:r>
                <a:rPr lang="en-US" sz="1200" b="0" dirty="0">
                  <a:solidFill>
                    <a:srgbClr val="015873"/>
                  </a:solidFill>
                  <a:latin typeface="Calibri" panose="020F0502020204030204" pitchFamily="34" charset="0"/>
                </a:rPr>
                <a:t>.0%</a:t>
              </a:r>
            </a:p>
          </p:txBody>
        </p:sp>
        <p:sp>
          <p:nvSpPr>
            <p:cNvPr id="195" name="TextBox 194">
              <a:extLst>
                <a:ext uri="{FF2B5EF4-FFF2-40B4-BE49-F238E27FC236}">
                  <a16:creationId xmlns:a16="http://schemas.microsoft.com/office/drawing/2014/main" id="{739F8EE3-37D1-7CEE-B0E4-962BDF649F31}"/>
                </a:ext>
              </a:extLst>
            </p:cNvPr>
            <p:cNvSpPr txBox="1"/>
            <p:nvPr/>
          </p:nvSpPr>
          <p:spPr bwMode="auto">
            <a:xfrm>
              <a:off x="2185040" y="3368889"/>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015873"/>
                  </a:solidFill>
                  <a:latin typeface="Calibri" panose="020F0502020204030204" pitchFamily="34" charset="0"/>
                </a:rPr>
                <a:t>63.5</a:t>
              </a:r>
              <a:r>
                <a:rPr lang="en-US" sz="1200" b="0" dirty="0">
                  <a:solidFill>
                    <a:srgbClr val="015873"/>
                  </a:solidFill>
                  <a:latin typeface="Calibri" panose="020F0502020204030204" pitchFamily="34" charset="0"/>
                </a:rPr>
                <a:t>%</a:t>
              </a:r>
            </a:p>
          </p:txBody>
        </p:sp>
        <p:sp>
          <p:nvSpPr>
            <p:cNvPr id="196" name="TextBox 195">
              <a:extLst>
                <a:ext uri="{FF2B5EF4-FFF2-40B4-BE49-F238E27FC236}">
                  <a16:creationId xmlns:a16="http://schemas.microsoft.com/office/drawing/2014/main" id="{6FCC7C9C-D5ED-B21C-6E1C-A1116957A37D}"/>
                </a:ext>
              </a:extLst>
            </p:cNvPr>
            <p:cNvSpPr txBox="1"/>
            <p:nvPr/>
          </p:nvSpPr>
          <p:spPr bwMode="auto">
            <a:xfrm>
              <a:off x="1709744" y="3860940"/>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E1471D"/>
                  </a:solidFill>
                  <a:latin typeface="Calibri" panose="020F0502020204030204" pitchFamily="34" charset="0"/>
                </a:rPr>
                <a:t>60.5</a:t>
              </a:r>
              <a:r>
                <a:rPr lang="en-US" sz="1200" b="0" dirty="0">
                  <a:solidFill>
                    <a:srgbClr val="E1471D"/>
                  </a:solidFill>
                  <a:latin typeface="Calibri" panose="020F0502020204030204" pitchFamily="34" charset="0"/>
                </a:rPr>
                <a:t>%</a:t>
              </a:r>
            </a:p>
          </p:txBody>
        </p:sp>
        <p:sp>
          <p:nvSpPr>
            <p:cNvPr id="197" name="TextBox 196">
              <a:extLst>
                <a:ext uri="{FF2B5EF4-FFF2-40B4-BE49-F238E27FC236}">
                  <a16:creationId xmlns:a16="http://schemas.microsoft.com/office/drawing/2014/main" id="{3BE07555-176F-8BEE-7EFB-1964BB30CAA8}"/>
                </a:ext>
              </a:extLst>
            </p:cNvPr>
            <p:cNvSpPr txBox="1"/>
            <p:nvPr/>
          </p:nvSpPr>
          <p:spPr bwMode="auto">
            <a:xfrm>
              <a:off x="2199484" y="4005873"/>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E1471D"/>
                  </a:solidFill>
                  <a:latin typeface="Calibri" panose="020F0502020204030204" pitchFamily="34" charset="0"/>
                </a:rPr>
                <a:t>46.9</a:t>
              </a:r>
              <a:r>
                <a:rPr lang="en-US" sz="1200" b="0" dirty="0">
                  <a:solidFill>
                    <a:srgbClr val="E1471D"/>
                  </a:solidFill>
                  <a:latin typeface="Calibri" panose="020F0502020204030204" pitchFamily="34" charset="0"/>
                </a:rPr>
                <a:t>%</a:t>
              </a:r>
            </a:p>
          </p:txBody>
        </p:sp>
        <p:cxnSp>
          <p:nvCxnSpPr>
            <p:cNvPr id="200" name="Straight Connector 199">
              <a:extLst>
                <a:ext uri="{FF2B5EF4-FFF2-40B4-BE49-F238E27FC236}">
                  <a16:creationId xmlns:a16="http://schemas.microsoft.com/office/drawing/2014/main" id="{70AAE8E0-02A0-CC78-13D1-C18A56EB8234}"/>
                </a:ext>
              </a:extLst>
            </p:cNvPr>
            <p:cNvCxnSpPr/>
            <p:nvPr/>
          </p:nvCxnSpPr>
          <p:spPr bwMode="auto">
            <a:xfrm>
              <a:off x="2261781" y="3597417"/>
              <a:ext cx="0" cy="1371600"/>
            </a:xfrm>
            <a:prstGeom prst="line">
              <a:avLst/>
            </a:prstGeom>
            <a:noFill/>
            <a:ln w="28575" cap="flat" cmpd="sng" algn="ctr">
              <a:solidFill>
                <a:schemeClr val="tx1">
                  <a:lumMod val="50000"/>
                </a:schemeClr>
              </a:solidFill>
              <a:prstDash val="sysDash"/>
              <a:round/>
              <a:headEnd type="none" w="med" len="med"/>
              <a:tailEnd type="none" w="med" len="med"/>
            </a:ln>
            <a:effectLst/>
          </p:spPr>
        </p:cxnSp>
        <p:sp>
          <p:nvSpPr>
            <p:cNvPr id="203" name="TextBox 202">
              <a:extLst>
                <a:ext uri="{FF2B5EF4-FFF2-40B4-BE49-F238E27FC236}">
                  <a16:creationId xmlns:a16="http://schemas.microsoft.com/office/drawing/2014/main" id="{AB574908-29CC-1CD1-1F5B-18CCEB8A0B0B}"/>
                </a:ext>
              </a:extLst>
            </p:cNvPr>
            <p:cNvSpPr txBox="1"/>
            <p:nvPr/>
          </p:nvSpPr>
          <p:spPr bwMode="auto">
            <a:xfrm>
              <a:off x="5104823" y="3962858"/>
              <a:ext cx="976486" cy="307777"/>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400" dirty="0">
                  <a:solidFill>
                    <a:srgbClr val="015873"/>
                  </a:solidFill>
                  <a:latin typeface="Calibri" panose="020F0502020204030204" pitchFamily="34" charset="0"/>
                </a:rPr>
                <a:t>Nivolumab</a:t>
              </a:r>
              <a:endParaRPr lang="en-US" sz="1400" b="0" dirty="0">
                <a:solidFill>
                  <a:srgbClr val="015873"/>
                </a:solidFill>
                <a:latin typeface="Calibri" panose="020F0502020204030204" pitchFamily="34" charset="0"/>
              </a:endParaRPr>
            </a:p>
          </p:txBody>
        </p:sp>
        <p:sp>
          <p:nvSpPr>
            <p:cNvPr id="204" name="TextBox 203">
              <a:extLst>
                <a:ext uri="{FF2B5EF4-FFF2-40B4-BE49-F238E27FC236}">
                  <a16:creationId xmlns:a16="http://schemas.microsoft.com/office/drawing/2014/main" id="{E8930B10-21FA-54B5-528F-6DE5BFC4848F}"/>
                </a:ext>
              </a:extLst>
            </p:cNvPr>
            <p:cNvSpPr txBox="1"/>
            <p:nvPr/>
          </p:nvSpPr>
          <p:spPr bwMode="auto">
            <a:xfrm>
              <a:off x="4933135" y="4301027"/>
              <a:ext cx="760144" cy="307777"/>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400" dirty="0">
                  <a:solidFill>
                    <a:srgbClr val="E1471D"/>
                  </a:solidFill>
                  <a:latin typeface="Calibri" panose="020F0502020204030204" pitchFamily="34" charset="0"/>
                </a:rPr>
                <a:t>Placebo</a:t>
              </a:r>
              <a:endParaRPr lang="en-US" sz="1400" b="0" dirty="0">
                <a:solidFill>
                  <a:srgbClr val="E1471D"/>
                </a:solidFill>
                <a:latin typeface="Calibri" panose="020F0502020204030204" pitchFamily="34" charset="0"/>
              </a:endParaRPr>
            </a:p>
          </p:txBody>
        </p:sp>
        <p:grpSp>
          <p:nvGrpSpPr>
            <p:cNvPr id="245" name="Group 244">
              <a:extLst>
                <a:ext uri="{FF2B5EF4-FFF2-40B4-BE49-F238E27FC236}">
                  <a16:creationId xmlns:a16="http://schemas.microsoft.com/office/drawing/2014/main" id="{4C797C87-E5BD-D352-9AF2-BC7078A927E6}"/>
                </a:ext>
              </a:extLst>
            </p:cNvPr>
            <p:cNvGrpSpPr/>
            <p:nvPr/>
          </p:nvGrpSpPr>
          <p:grpSpPr>
            <a:xfrm>
              <a:off x="1286354" y="2820577"/>
              <a:ext cx="4359216" cy="1484728"/>
              <a:chOff x="1286354" y="2820577"/>
              <a:chExt cx="4359216" cy="1484728"/>
            </a:xfrm>
          </p:grpSpPr>
          <p:sp>
            <p:nvSpPr>
              <p:cNvPr id="244" name="Freeform 243">
                <a:extLst>
                  <a:ext uri="{FF2B5EF4-FFF2-40B4-BE49-F238E27FC236}">
                    <a16:creationId xmlns:a16="http://schemas.microsoft.com/office/drawing/2014/main" id="{850B9E80-0DA5-2A4F-A988-F5B9281193EC}"/>
                  </a:ext>
                </a:extLst>
              </p:cNvPr>
              <p:cNvSpPr/>
              <p:nvPr/>
            </p:nvSpPr>
            <p:spPr bwMode="auto">
              <a:xfrm>
                <a:off x="1320433" y="2848835"/>
                <a:ext cx="4301311" cy="1416164"/>
              </a:xfrm>
              <a:custGeom>
                <a:avLst/>
                <a:gdLst>
                  <a:gd name="connsiteX0" fmla="*/ 0 w 4301311"/>
                  <a:gd name="connsiteY0" fmla="*/ 0 h 1416164"/>
                  <a:gd name="connsiteX1" fmla="*/ 92431 w 4301311"/>
                  <a:gd name="connsiteY1" fmla="*/ 0 h 1416164"/>
                  <a:gd name="connsiteX2" fmla="*/ 92431 w 4301311"/>
                  <a:gd name="connsiteY2" fmla="*/ 46215 h 1416164"/>
                  <a:gd name="connsiteX3" fmla="*/ 174958 w 4301311"/>
                  <a:gd name="connsiteY3" fmla="*/ 46215 h 1416164"/>
                  <a:gd name="connsiteX4" fmla="*/ 174958 w 4301311"/>
                  <a:gd name="connsiteY4" fmla="*/ 118839 h 1416164"/>
                  <a:gd name="connsiteX5" fmla="*/ 214571 w 4301311"/>
                  <a:gd name="connsiteY5" fmla="*/ 118839 h 1416164"/>
                  <a:gd name="connsiteX6" fmla="*/ 214571 w 4301311"/>
                  <a:gd name="connsiteY6" fmla="*/ 297097 h 1416164"/>
                  <a:gd name="connsiteX7" fmla="*/ 267388 w 4301311"/>
                  <a:gd name="connsiteY7" fmla="*/ 297097 h 1416164"/>
                  <a:gd name="connsiteX8" fmla="*/ 267388 w 4301311"/>
                  <a:gd name="connsiteY8" fmla="*/ 333409 h 1416164"/>
                  <a:gd name="connsiteX9" fmla="*/ 396130 w 4301311"/>
                  <a:gd name="connsiteY9" fmla="*/ 333409 h 1416164"/>
                  <a:gd name="connsiteX10" fmla="*/ 396130 w 4301311"/>
                  <a:gd name="connsiteY10" fmla="*/ 363119 h 1416164"/>
                  <a:gd name="connsiteX11" fmla="*/ 396130 w 4301311"/>
                  <a:gd name="connsiteY11" fmla="*/ 448947 h 1416164"/>
                  <a:gd name="connsiteX12" fmla="*/ 445646 w 4301311"/>
                  <a:gd name="connsiteY12" fmla="*/ 448947 h 1416164"/>
                  <a:gd name="connsiteX13" fmla="*/ 445646 w 4301311"/>
                  <a:gd name="connsiteY13" fmla="*/ 538076 h 1416164"/>
                  <a:gd name="connsiteX14" fmla="*/ 590894 w 4301311"/>
                  <a:gd name="connsiteY14" fmla="*/ 538076 h 1416164"/>
                  <a:gd name="connsiteX15" fmla="*/ 590894 w 4301311"/>
                  <a:gd name="connsiteY15" fmla="*/ 574388 h 1416164"/>
                  <a:gd name="connsiteX16" fmla="*/ 643711 w 4301311"/>
                  <a:gd name="connsiteY16" fmla="*/ 574388 h 1416164"/>
                  <a:gd name="connsiteX17" fmla="*/ 643711 w 4301311"/>
                  <a:gd name="connsiteY17" fmla="*/ 650313 h 1416164"/>
                  <a:gd name="connsiteX18" fmla="*/ 643711 w 4301311"/>
                  <a:gd name="connsiteY18" fmla="*/ 650313 h 1416164"/>
                  <a:gd name="connsiteX19" fmla="*/ 752647 w 4301311"/>
                  <a:gd name="connsiteY19" fmla="*/ 650313 h 1416164"/>
                  <a:gd name="connsiteX20" fmla="*/ 752647 w 4301311"/>
                  <a:gd name="connsiteY20" fmla="*/ 693227 h 1416164"/>
                  <a:gd name="connsiteX21" fmla="*/ 854981 w 4301311"/>
                  <a:gd name="connsiteY21" fmla="*/ 693227 h 1416164"/>
                  <a:gd name="connsiteX22" fmla="*/ 894594 w 4301311"/>
                  <a:gd name="connsiteY22" fmla="*/ 732840 h 1416164"/>
                  <a:gd name="connsiteX23" fmla="*/ 894594 w 4301311"/>
                  <a:gd name="connsiteY23" fmla="*/ 762550 h 1416164"/>
                  <a:gd name="connsiteX24" fmla="*/ 987024 w 4301311"/>
                  <a:gd name="connsiteY24" fmla="*/ 762550 h 1416164"/>
                  <a:gd name="connsiteX25" fmla="*/ 987024 w 4301311"/>
                  <a:gd name="connsiteY25" fmla="*/ 795561 h 1416164"/>
                  <a:gd name="connsiteX26" fmla="*/ 1086057 w 4301311"/>
                  <a:gd name="connsiteY26" fmla="*/ 795561 h 1416164"/>
                  <a:gd name="connsiteX27" fmla="*/ 1086057 w 4301311"/>
                  <a:gd name="connsiteY27" fmla="*/ 848378 h 1416164"/>
                  <a:gd name="connsiteX28" fmla="*/ 1204896 w 4301311"/>
                  <a:gd name="connsiteY28" fmla="*/ 848378 h 1416164"/>
                  <a:gd name="connsiteX29" fmla="*/ 1204896 w 4301311"/>
                  <a:gd name="connsiteY29" fmla="*/ 881389 h 1416164"/>
                  <a:gd name="connsiteX30" fmla="*/ 1294025 w 4301311"/>
                  <a:gd name="connsiteY30" fmla="*/ 881389 h 1416164"/>
                  <a:gd name="connsiteX31" fmla="*/ 1294025 w 4301311"/>
                  <a:gd name="connsiteY31" fmla="*/ 930905 h 1416164"/>
                  <a:gd name="connsiteX32" fmla="*/ 1459079 w 4301311"/>
                  <a:gd name="connsiteY32" fmla="*/ 930905 h 1416164"/>
                  <a:gd name="connsiteX33" fmla="*/ 1459079 w 4301311"/>
                  <a:gd name="connsiteY33" fmla="*/ 930905 h 1416164"/>
                  <a:gd name="connsiteX34" fmla="*/ 1535004 w 4301311"/>
                  <a:gd name="connsiteY34" fmla="*/ 1006830 h 1416164"/>
                  <a:gd name="connsiteX35" fmla="*/ 1653843 w 4301311"/>
                  <a:gd name="connsiteY35" fmla="*/ 1006830 h 1416164"/>
                  <a:gd name="connsiteX36" fmla="*/ 1789187 w 4301311"/>
                  <a:gd name="connsiteY36" fmla="*/ 1079454 h 1416164"/>
                  <a:gd name="connsiteX37" fmla="*/ 1911327 w 4301311"/>
                  <a:gd name="connsiteY37" fmla="*/ 1079454 h 1416164"/>
                  <a:gd name="connsiteX38" fmla="*/ 2106091 w 4301311"/>
                  <a:gd name="connsiteY38" fmla="*/ 1132271 h 1416164"/>
                  <a:gd name="connsiteX39" fmla="*/ 2281049 w 4301311"/>
                  <a:gd name="connsiteY39" fmla="*/ 1132271 h 1416164"/>
                  <a:gd name="connsiteX40" fmla="*/ 2281049 w 4301311"/>
                  <a:gd name="connsiteY40" fmla="*/ 1165282 h 1416164"/>
                  <a:gd name="connsiteX41" fmla="*/ 2888448 w 4301311"/>
                  <a:gd name="connsiteY41" fmla="*/ 1165282 h 1416164"/>
                  <a:gd name="connsiteX42" fmla="*/ 2954470 w 4301311"/>
                  <a:gd name="connsiteY42" fmla="*/ 1198293 h 1416164"/>
                  <a:gd name="connsiteX43" fmla="*/ 3192148 w 4301311"/>
                  <a:gd name="connsiteY43" fmla="*/ 1198293 h 1416164"/>
                  <a:gd name="connsiteX44" fmla="*/ 3291180 w 4301311"/>
                  <a:gd name="connsiteY44" fmla="*/ 1251110 h 1416164"/>
                  <a:gd name="connsiteX45" fmla="*/ 3819353 w 4301311"/>
                  <a:gd name="connsiteY45" fmla="*/ 1251110 h 1416164"/>
                  <a:gd name="connsiteX46" fmla="*/ 3819353 w 4301311"/>
                  <a:gd name="connsiteY46" fmla="*/ 1416164 h 1416164"/>
                  <a:gd name="connsiteX47" fmla="*/ 4301311 w 4301311"/>
                  <a:gd name="connsiteY47" fmla="*/ 1416164 h 141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301311" h="1416164">
                    <a:moveTo>
                      <a:pt x="0" y="0"/>
                    </a:moveTo>
                    <a:lnTo>
                      <a:pt x="92431" y="0"/>
                    </a:lnTo>
                    <a:lnTo>
                      <a:pt x="92431" y="46215"/>
                    </a:lnTo>
                    <a:lnTo>
                      <a:pt x="174958" y="46215"/>
                    </a:lnTo>
                    <a:lnTo>
                      <a:pt x="174958" y="118839"/>
                    </a:lnTo>
                    <a:lnTo>
                      <a:pt x="214571" y="118839"/>
                    </a:lnTo>
                    <a:lnTo>
                      <a:pt x="214571" y="297097"/>
                    </a:lnTo>
                    <a:lnTo>
                      <a:pt x="267388" y="297097"/>
                    </a:lnTo>
                    <a:lnTo>
                      <a:pt x="267388" y="333409"/>
                    </a:lnTo>
                    <a:lnTo>
                      <a:pt x="396130" y="333409"/>
                    </a:lnTo>
                    <a:lnTo>
                      <a:pt x="396130" y="363119"/>
                    </a:lnTo>
                    <a:lnTo>
                      <a:pt x="396130" y="448947"/>
                    </a:lnTo>
                    <a:lnTo>
                      <a:pt x="445646" y="448947"/>
                    </a:lnTo>
                    <a:lnTo>
                      <a:pt x="445646" y="538076"/>
                    </a:lnTo>
                    <a:lnTo>
                      <a:pt x="590894" y="538076"/>
                    </a:lnTo>
                    <a:lnTo>
                      <a:pt x="590894" y="574388"/>
                    </a:lnTo>
                    <a:lnTo>
                      <a:pt x="643711" y="574388"/>
                    </a:lnTo>
                    <a:lnTo>
                      <a:pt x="643711" y="650313"/>
                    </a:lnTo>
                    <a:lnTo>
                      <a:pt x="643711" y="650313"/>
                    </a:lnTo>
                    <a:lnTo>
                      <a:pt x="752647" y="650313"/>
                    </a:lnTo>
                    <a:lnTo>
                      <a:pt x="752647" y="693227"/>
                    </a:lnTo>
                    <a:lnTo>
                      <a:pt x="854981" y="693227"/>
                    </a:lnTo>
                    <a:lnTo>
                      <a:pt x="894594" y="732840"/>
                    </a:lnTo>
                    <a:lnTo>
                      <a:pt x="894594" y="762550"/>
                    </a:lnTo>
                    <a:lnTo>
                      <a:pt x="987024" y="762550"/>
                    </a:lnTo>
                    <a:lnTo>
                      <a:pt x="987024" y="795561"/>
                    </a:lnTo>
                    <a:lnTo>
                      <a:pt x="1086057" y="795561"/>
                    </a:lnTo>
                    <a:lnTo>
                      <a:pt x="1086057" y="848378"/>
                    </a:lnTo>
                    <a:lnTo>
                      <a:pt x="1204896" y="848378"/>
                    </a:lnTo>
                    <a:lnTo>
                      <a:pt x="1204896" y="881389"/>
                    </a:lnTo>
                    <a:lnTo>
                      <a:pt x="1294025" y="881389"/>
                    </a:lnTo>
                    <a:lnTo>
                      <a:pt x="1294025" y="930905"/>
                    </a:lnTo>
                    <a:lnTo>
                      <a:pt x="1459079" y="930905"/>
                    </a:lnTo>
                    <a:lnTo>
                      <a:pt x="1459079" y="930905"/>
                    </a:lnTo>
                    <a:lnTo>
                      <a:pt x="1535004" y="1006830"/>
                    </a:lnTo>
                    <a:lnTo>
                      <a:pt x="1653843" y="1006830"/>
                    </a:lnTo>
                    <a:lnTo>
                      <a:pt x="1789187" y="1079454"/>
                    </a:lnTo>
                    <a:lnTo>
                      <a:pt x="1911327" y="1079454"/>
                    </a:lnTo>
                    <a:lnTo>
                      <a:pt x="2106091" y="1132271"/>
                    </a:lnTo>
                    <a:lnTo>
                      <a:pt x="2281049" y="1132271"/>
                    </a:lnTo>
                    <a:lnTo>
                      <a:pt x="2281049" y="1165282"/>
                    </a:lnTo>
                    <a:lnTo>
                      <a:pt x="2888448" y="1165282"/>
                    </a:lnTo>
                    <a:lnTo>
                      <a:pt x="2954470" y="1198293"/>
                    </a:lnTo>
                    <a:lnTo>
                      <a:pt x="3192148" y="1198293"/>
                    </a:lnTo>
                    <a:lnTo>
                      <a:pt x="3291180" y="1251110"/>
                    </a:lnTo>
                    <a:lnTo>
                      <a:pt x="3819353" y="1251110"/>
                    </a:lnTo>
                    <a:lnTo>
                      <a:pt x="3819353" y="1416164"/>
                    </a:lnTo>
                    <a:lnTo>
                      <a:pt x="4301311" y="1416164"/>
                    </a:lnTo>
                  </a:path>
                </a:pathLst>
              </a:custGeom>
              <a:noFill/>
              <a:ln w="28575">
                <a:solidFill>
                  <a:srgbClr val="015873"/>
                </a:solidFill>
                <a:miter lim="800000"/>
                <a:headEnd/>
                <a:tailEnd/>
              </a:ln>
            </p:spPr>
            <p:txBody>
              <a:bodyPr rtlCol="0" anchor="ctr"/>
              <a:lstStyle/>
              <a:p>
                <a:pPr algn="ctr"/>
                <a:endParaRPr lang="en-US"/>
              </a:p>
            </p:txBody>
          </p:sp>
          <p:grpSp>
            <p:nvGrpSpPr>
              <p:cNvPr id="243" name="Group 242">
                <a:extLst>
                  <a:ext uri="{FF2B5EF4-FFF2-40B4-BE49-F238E27FC236}">
                    <a16:creationId xmlns:a16="http://schemas.microsoft.com/office/drawing/2014/main" id="{19C9ADD1-EB52-E3C1-3831-B60339456EE1}"/>
                  </a:ext>
                </a:extLst>
              </p:cNvPr>
              <p:cNvGrpSpPr/>
              <p:nvPr/>
            </p:nvGrpSpPr>
            <p:grpSpPr>
              <a:xfrm>
                <a:off x="1286354" y="2820577"/>
                <a:ext cx="4359216" cy="1484728"/>
                <a:chOff x="1286354" y="2820577"/>
                <a:chExt cx="4359216" cy="1484728"/>
              </a:xfrm>
            </p:grpSpPr>
            <p:sp>
              <p:nvSpPr>
                <p:cNvPr id="2" name="Oval 1">
                  <a:extLst>
                    <a:ext uri="{FF2B5EF4-FFF2-40B4-BE49-F238E27FC236}">
                      <a16:creationId xmlns:a16="http://schemas.microsoft.com/office/drawing/2014/main" id="{A1304F19-D0CD-876F-C570-70A04F0EAB1E}"/>
                    </a:ext>
                  </a:extLst>
                </p:cNvPr>
                <p:cNvSpPr/>
                <p:nvPr/>
              </p:nvSpPr>
              <p:spPr bwMode="auto">
                <a:xfrm>
                  <a:off x="1939930" y="346470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 name="Oval 2">
                  <a:extLst>
                    <a:ext uri="{FF2B5EF4-FFF2-40B4-BE49-F238E27FC236}">
                      <a16:creationId xmlns:a16="http://schemas.microsoft.com/office/drawing/2014/main" id="{F8F77F22-2C0B-CBD0-4B1C-9B2514F60E2A}"/>
                    </a:ext>
                  </a:extLst>
                </p:cNvPr>
                <p:cNvSpPr/>
                <p:nvPr/>
              </p:nvSpPr>
              <p:spPr bwMode="auto">
                <a:xfrm>
                  <a:off x="1492741" y="306549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 name="Oval 18">
                  <a:extLst>
                    <a:ext uri="{FF2B5EF4-FFF2-40B4-BE49-F238E27FC236}">
                      <a16:creationId xmlns:a16="http://schemas.microsoft.com/office/drawing/2014/main" id="{A8396EC0-BF7B-E7DE-8DA0-4F5C29A3995C}"/>
                    </a:ext>
                  </a:extLst>
                </p:cNvPr>
                <p:cNvSpPr/>
                <p:nvPr/>
              </p:nvSpPr>
              <p:spPr bwMode="auto">
                <a:xfrm>
                  <a:off x="1286354" y="282057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 name="Oval 20">
                  <a:extLst>
                    <a:ext uri="{FF2B5EF4-FFF2-40B4-BE49-F238E27FC236}">
                      <a16:creationId xmlns:a16="http://schemas.microsoft.com/office/drawing/2014/main" id="{9AAA067C-4ACC-E6C3-518B-9E9F87652CC7}"/>
                    </a:ext>
                  </a:extLst>
                </p:cNvPr>
                <p:cNvSpPr/>
                <p:nvPr/>
              </p:nvSpPr>
              <p:spPr bwMode="auto">
                <a:xfrm>
                  <a:off x="2147053" y="3522411"/>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7" name="Oval 76">
                  <a:extLst>
                    <a:ext uri="{FF2B5EF4-FFF2-40B4-BE49-F238E27FC236}">
                      <a16:creationId xmlns:a16="http://schemas.microsoft.com/office/drawing/2014/main" id="{7F853FB1-1A09-78E5-392B-9B098B85C3F9}"/>
                    </a:ext>
                  </a:extLst>
                </p:cNvPr>
                <p:cNvSpPr/>
                <p:nvPr/>
              </p:nvSpPr>
              <p:spPr bwMode="auto">
                <a:xfrm>
                  <a:off x="2177511" y="356390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4" name="Oval 83">
                  <a:extLst>
                    <a:ext uri="{FF2B5EF4-FFF2-40B4-BE49-F238E27FC236}">
                      <a16:creationId xmlns:a16="http://schemas.microsoft.com/office/drawing/2014/main" id="{E6BA1F87-D05D-871D-9926-8E4AC1143765}"/>
                    </a:ext>
                  </a:extLst>
                </p:cNvPr>
                <p:cNvSpPr/>
                <p:nvPr/>
              </p:nvSpPr>
              <p:spPr bwMode="auto">
                <a:xfrm>
                  <a:off x="2039485" y="349600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5" name="Oval 84">
                  <a:extLst>
                    <a:ext uri="{FF2B5EF4-FFF2-40B4-BE49-F238E27FC236}">
                      <a16:creationId xmlns:a16="http://schemas.microsoft.com/office/drawing/2014/main" id="{00AAC358-EB52-E3FE-E0B3-9342EF00FCF1}"/>
                    </a:ext>
                  </a:extLst>
                </p:cNvPr>
                <p:cNvSpPr/>
                <p:nvPr/>
              </p:nvSpPr>
              <p:spPr bwMode="auto">
                <a:xfrm>
                  <a:off x="5432477" y="424129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6" name="Oval 85">
                  <a:extLst>
                    <a:ext uri="{FF2B5EF4-FFF2-40B4-BE49-F238E27FC236}">
                      <a16:creationId xmlns:a16="http://schemas.microsoft.com/office/drawing/2014/main" id="{1658581E-0973-037C-1F77-FEDAC3666C5F}"/>
                    </a:ext>
                  </a:extLst>
                </p:cNvPr>
                <p:cNvSpPr/>
                <p:nvPr/>
              </p:nvSpPr>
              <p:spPr bwMode="auto">
                <a:xfrm>
                  <a:off x="4337130" y="4004825"/>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7" name="Oval 86">
                  <a:extLst>
                    <a:ext uri="{FF2B5EF4-FFF2-40B4-BE49-F238E27FC236}">
                      <a16:creationId xmlns:a16="http://schemas.microsoft.com/office/drawing/2014/main" id="{7A2531CB-8625-1894-DB6D-3C362D4E26E2}"/>
                    </a:ext>
                  </a:extLst>
                </p:cNvPr>
                <p:cNvSpPr/>
                <p:nvPr/>
              </p:nvSpPr>
              <p:spPr bwMode="auto">
                <a:xfrm>
                  <a:off x="5581562" y="423863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8" name="Oval 87">
                  <a:extLst>
                    <a:ext uri="{FF2B5EF4-FFF2-40B4-BE49-F238E27FC236}">
                      <a16:creationId xmlns:a16="http://schemas.microsoft.com/office/drawing/2014/main" id="{41AB0E1C-BC74-8D8D-CBAB-577CB130E03C}"/>
                    </a:ext>
                  </a:extLst>
                </p:cNvPr>
                <p:cNvSpPr/>
                <p:nvPr/>
              </p:nvSpPr>
              <p:spPr bwMode="auto">
                <a:xfrm>
                  <a:off x="5486835" y="424051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89" name="Oval 88">
                  <a:extLst>
                    <a:ext uri="{FF2B5EF4-FFF2-40B4-BE49-F238E27FC236}">
                      <a16:creationId xmlns:a16="http://schemas.microsoft.com/office/drawing/2014/main" id="{001855C1-9B23-D8C6-24DA-312F4615DA71}"/>
                    </a:ext>
                  </a:extLst>
                </p:cNvPr>
                <p:cNvSpPr/>
                <p:nvPr/>
              </p:nvSpPr>
              <p:spPr bwMode="auto">
                <a:xfrm>
                  <a:off x="5155656" y="423596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4" name="Oval 103">
                  <a:extLst>
                    <a:ext uri="{FF2B5EF4-FFF2-40B4-BE49-F238E27FC236}">
                      <a16:creationId xmlns:a16="http://schemas.microsoft.com/office/drawing/2014/main" id="{34F2CEDD-8F6E-E4F7-F26F-A8B02C1A90A3}"/>
                    </a:ext>
                  </a:extLst>
                </p:cNvPr>
                <p:cNvSpPr/>
                <p:nvPr/>
              </p:nvSpPr>
              <p:spPr bwMode="auto">
                <a:xfrm>
                  <a:off x="3344610" y="393795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5" name="Oval 104">
                  <a:extLst>
                    <a:ext uri="{FF2B5EF4-FFF2-40B4-BE49-F238E27FC236}">
                      <a16:creationId xmlns:a16="http://schemas.microsoft.com/office/drawing/2014/main" id="{33BE961F-CC77-37AC-9B4B-1D88257D8EDC}"/>
                    </a:ext>
                  </a:extLst>
                </p:cNvPr>
                <p:cNvSpPr/>
                <p:nvPr/>
              </p:nvSpPr>
              <p:spPr bwMode="auto">
                <a:xfrm>
                  <a:off x="3061439" y="388528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6" name="Oval 105">
                  <a:extLst>
                    <a:ext uri="{FF2B5EF4-FFF2-40B4-BE49-F238E27FC236}">
                      <a16:creationId xmlns:a16="http://schemas.microsoft.com/office/drawing/2014/main" id="{B1E46552-0D11-E951-1375-43FDC5BEB1A6}"/>
                    </a:ext>
                  </a:extLst>
                </p:cNvPr>
                <p:cNvSpPr/>
                <p:nvPr/>
              </p:nvSpPr>
              <p:spPr bwMode="auto">
                <a:xfrm>
                  <a:off x="3569625" y="396266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09" name="Oval 108">
                  <a:extLst>
                    <a:ext uri="{FF2B5EF4-FFF2-40B4-BE49-F238E27FC236}">
                      <a16:creationId xmlns:a16="http://schemas.microsoft.com/office/drawing/2014/main" id="{C806D887-8756-A2CE-FB37-BD0FA9441B40}"/>
                    </a:ext>
                  </a:extLst>
                </p:cNvPr>
                <p:cNvSpPr/>
                <p:nvPr/>
              </p:nvSpPr>
              <p:spPr bwMode="auto">
                <a:xfrm>
                  <a:off x="3798674" y="397797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0" name="Oval 109">
                  <a:extLst>
                    <a:ext uri="{FF2B5EF4-FFF2-40B4-BE49-F238E27FC236}">
                      <a16:creationId xmlns:a16="http://schemas.microsoft.com/office/drawing/2014/main" id="{C45A87E8-690E-A495-1E79-DA591640F0D8}"/>
                    </a:ext>
                  </a:extLst>
                </p:cNvPr>
                <p:cNvSpPr/>
                <p:nvPr/>
              </p:nvSpPr>
              <p:spPr bwMode="auto">
                <a:xfrm>
                  <a:off x="4168776" y="399227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13" name="Oval 112">
                  <a:extLst>
                    <a:ext uri="{FF2B5EF4-FFF2-40B4-BE49-F238E27FC236}">
                      <a16:creationId xmlns:a16="http://schemas.microsoft.com/office/drawing/2014/main" id="{8BF51564-2C7D-D738-B3B0-52DBC277F095}"/>
                    </a:ext>
                  </a:extLst>
                </p:cNvPr>
                <p:cNvSpPr/>
                <p:nvPr/>
              </p:nvSpPr>
              <p:spPr bwMode="auto">
                <a:xfrm>
                  <a:off x="3390736" y="394062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0" name="Oval 189">
                  <a:extLst>
                    <a:ext uri="{FF2B5EF4-FFF2-40B4-BE49-F238E27FC236}">
                      <a16:creationId xmlns:a16="http://schemas.microsoft.com/office/drawing/2014/main" id="{525E6F5C-8555-DB48-ABFC-9C084377FEA4}"/>
                    </a:ext>
                  </a:extLst>
                </p:cNvPr>
                <p:cNvSpPr/>
                <p:nvPr/>
              </p:nvSpPr>
              <p:spPr bwMode="auto">
                <a:xfrm>
                  <a:off x="3240328" y="390334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98" name="Oval 197">
                  <a:extLst>
                    <a:ext uri="{FF2B5EF4-FFF2-40B4-BE49-F238E27FC236}">
                      <a16:creationId xmlns:a16="http://schemas.microsoft.com/office/drawing/2014/main" id="{4D21F664-F4C9-6AF1-8DCE-8D82CBD0D29C}"/>
                    </a:ext>
                  </a:extLst>
                </p:cNvPr>
                <p:cNvSpPr/>
                <p:nvPr/>
              </p:nvSpPr>
              <p:spPr bwMode="auto">
                <a:xfrm>
                  <a:off x="2357504" y="361037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1" name="Oval 210">
                  <a:extLst>
                    <a:ext uri="{FF2B5EF4-FFF2-40B4-BE49-F238E27FC236}">
                      <a16:creationId xmlns:a16="http://schemas.microsoft.com/office/drawing/2014/main" id="{FD5846AF-A207-2DFD-D2F6-60EE37066AFD}"/>
                    </a:ext>
                  </a:extLst>
                </p:cNvPr>
                <p:cNvSpPr/>
                <p:nvPr/>
              </p:nvSpPr>
              <p:spPr bwMode="auto">
                <a:xfrm>
                  <a:off x="3942082" y="398396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2" name="Oval 211">
                  <a:extLst>
                    <a:ext uri="{FF2B5EF4-FFF2-40B4-BE49-F238E27FC236}">
                      <a16:creationId xmlns:a16="http://schemas.microsoft.com/office/drawing/2014/main" id="{D1BD1BBE-38E9-3FFE-777B-4EEB473B7B73}"/>
                    </a:ext>
                  </a:extLst>
                </p:cNvPr>
                <p:cNvSpPr/>
                <p:nvPr/>
              </p:nvSpPr>
              <p:spPr bwMode="auto">
                <a:xfrm>
                  <a:off x="3873487" y="397612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3" name="Oval 212">
                  <a:extLst>
                    <a:ext uri="{FF2B5EF4-FFF2-40B4-BE49-F238E27FC236}">
                      <a16:creationId xmlns:a16="http://schemas.microsoft.com/office/drawing/2014/main" id="{2838D4F9-A86F-AD06-54A5-B089F1B8AF65}"/>
                    </a:ext>
                  </a:extLst>
                </p:cNvPr>
                <p:cNvSpPr/>
                <p:nvPr/>
              </p:nvSpPr>
              <p:spPr bwMode="auto">
                <a:xfrm>
                  <a:off x="1687137" y="321039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4" name="Oval 213">
                  <a:extLst>
                    <a:ext uri="{FF2B5EF4-FFF2-40B4-BE49-F238E27FC236}">
                      <a16:creationId xmlns:a16="http://schemas.microsoft.com/office/drawing/2014/main" id="{96CAEAFB-3592-F13C-B878-761076CD866B}"/>
                    </a:ext>
                  </a:extLst>
                </p:cNvPr>
                <p:cNvSpPr/>
                <p:nvPr/>
              </p:nvSpPr>
              <p:spPr bwMode="auto">
                <a:xfrm>
                  <a:off x="3301754" y="391821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5" name="Oval 214">
                  <a:extLst>
                    <a:ext uri="{FF2B5EF4-FFF2-40B4-BE49-F238E27FC236}">
                      <a16:creationId xmlns:a16="http://schemas.microsoft.com/office/drawing/2014/main" id="{27E85802-8A8F-F38A-7286-26ADFF2002FB}"/>
                    </a:ext>
                  </a:extLst>
                </p:cNvPr>
                <p:cNvSpPr/>
                <p:nvPr/>
              </p:nvSpPr>
              <p:spPr bwMode="auto">
                <a:xfrm>
                  <a:off x="1716368" y="326504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6" name="Oval 215">
                  <a:extLst>
                    <a:ext uri="{FF2B5EF4-FFF2-40B4-BE49-F238E27FC236}">
                      <a16:creationId xmlns:a16="http://schemas.microsoft.com/office/drawing/2014/main" id="{A7C7DA04-E561-DBF0-41E3-E036B59DCEAC}"/>
                    </a:ext>
                  </a:extLst>
                </p:cNvPr>
                <p:cNvSpPr/>
                <p:nvPr/>
              </p:nvSpPr>
              <p:spPr bwMode="auto">
                <a:xfrm>
                  <a:off x="4434711" y="401302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7" name="Oval 216">
                  <a:extLst>
                    <a:ext uri="{FF2B5EF4-FFF2-40B4-BE49-F238E27FC236}">
                      <a16:creationId xmlns:a16="http://schemas.microsoft.com/office/drawing/2014/main" id="{9EA7E27D-9CFC-6D84-9663-6CA347E7BB74}"/>
                    </a:ext>
                  </a:extLst>
                </p:cNvPr>
                <p:cNvSpPr/>
                <p:nvPr/>
              </p:nvSpPr>
              <p:spPr bwMode="auto">
                <a:xfrm>
                  <a:off x="1652360" y="3167611"/>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8" name="Oval 217">
                  <a:extLst>
                    <a:ext uri="{FF2B5EF4-FFF2-40B4-BE49-F238E27FC236}">
                      <a16:creationId xmlns:a16="http://schemas.microsoft.com/office/drawing/2014/main" id="{C4B5CFE7-59A2-411A-C22D-4DCBCF8A7A6F}"/>
                    </a:ext>
                  </a:extLst>
                </p:cNvPr>
                <p:cNvSpPr/>
                <p:nvPr/>
              </p:nvSpPr>
              <p:spPr bwMode="auto">
                <a:xfrm>
                  <a:off x="4232784" y="400812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19" name="Oval 218">
                  <a:extLst>
                    <a:ext uri="{FF2B5EF4-FFF2-40B4-BE49-F238E27FC236}">
                      <a16:creationId xmlns:a16="http://schemas.microsoft.com/office/drawing/2014/main" id="{223A1657-CFDD-A971-0068-9068A508DA5D}"/>
                    </a:ext>
                  </a:extLst>
                </p:cNvPr>
                <p:cNvSpPr/>
                <p:nvPr/>
              </p:nvSpPr>
              <p:spPr bwMode="auto">
                <a:xfrm>
                  <a:off x="3613298" y="396266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0" name="Oval 219">
                  <a:extLst>
                    <a:ext uri="{FF2B5EF4-FFF2-40B4-BE49-F238E27FC236}">
                      <a16:creationId xmlns:a16="http://schemas.microsoft.com/office/drawing/2014/main" id="{4869F70E-8642-4440-F33C-468F672E0964}"/>
                    </a:ext>
                  </a:extLst>
                </p:cNvPr>
                <p:cNvSpPr/>
                <p:nvPr/>
              </p:nvSpPr>
              <p:spPr bwMode="auto">
                <a:xfrm>
                  <a:off x="4574830" y="407043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1" name="Oval 220">
                  <a:extLst>
                    <a:ext uri="{FF2B5EF4-FFF2-40B4-BE49-F238E27FC236}">
                      <a16:creationId xmlns:a16="http://schemas.microsoft.com/office/drawing/2014/main" id="{3DC173E5-D3C0-C8A1-B216-5401D26E09E2}"/>
                    </a:ext>
                  </a:extLst>
                </p:cNvPr>
                <p:cNvSpPr/>
                <p:nvPr/>
              </p:nvSpPr>
              <p:spPr bwMode="auto">
                <a:xfrm>
                  <a:off x="4488875" y="402427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2" name="Oval 221">
                  <a:extLst>
                    <a:ext uri="{FF2B5EF4-FFF2-40B4-BE49-F238E27FC236}">
                      <a16:creationId xmlns:a16="http://schemas.microsoft.com/office/drawing/2014/main" id="{2BF23E7E-CEF1-E212-7A09-5C24B6040BD3}"/>
                    </a:ext>
                  </a:extLst>
                </p:cNvPr>
                <p:cNvSpPr/>
                <p:nvPr/>
              </p:nvSpPr>
              <p:spPr bwMode="auto">
                <a:xfrm>
                  <a:off x="2927372" y="383043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3" name="Oval 222">
                  <a:extLst>
                    <a:ext uri="{FF2B5EF4-FFF2-40B4-BE49-F238E27FC236}">
                      <a16:creationId xmlns:a16="http://schemas.microsoft.com/office/drawing/2014/main" id="{0F3F6CDF-89E9-D0E9-FFA1-204C6E23AFD4}"/>
                    </a:ext>
                  </a:extLst>
                </p:cNvPr>
                <p:cNvSpPr/>
                <p:nvPr/>
              </p:nvSpPr>
              <p:spPr bwMode="auto">
                <a:xfrm>
                  <a:off x="2988232" y="384424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4" name="Oval 223">
                  <a:extLst>
                    <a:ext uri="{FF2B5EF4-FFF2-40B4-BE49-F238E27FC236}">
                      <a16:creationId xmlns:a16="http://schemas.microsoft.com/office/drawing/2014/main" id="{C1AFD71E-B4B7-4726-A65B-C68F824E4376}"/>
                    </a:ext>
                  </a:extLst>
                </p:cNvPr>
                <p:cNvSpPr/>
                <p:nvPr/>
              </p:nvSpPr>
              <p:spPr bwMode="auto">
                <a:xfrm>
                  <a:off x="3671297" y="398102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5" name="Oval 224">
                  <a:extLst>
                    <a:ext uri="{FF2B5EF4-FFF2-40B4-BE49-F238E27FC236}">
                      <a16:creationId xmlns:a16="http://schemas.microsoft.com/office/drawing/2014/main" id="{B043069E-B194-D00C-AD23-58B7D0DD52AC}"/>
                    </a:ext>
                  </a:extLst>
                </p:cNvPr>
                <p:cNvSpPr/>
                <p:nvPr/>
              </p:nvSpPr>
              <p:spPr bwMode="auto">
                <a:xfrm>
                  <a:off x="3022951" y="386767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6" name="Oval 225">
                  <a:extLst>
                    <a:ext uri="{FF2B5EF4-FFF2-40B4-BE49-F238E27FC236}">
                      <a16:creationId xmlns:a16="http://schemas.microsoft.com/office/drawing/2014/main" id="{9195293D-A624-C41D-4FCF-B056B2AE8C34}"/>
                    </a:ext>
                  </a:extLst>
                </p:cNvPr>
                <p:cNvSpPr/>
                <p:nvPr/>
              </p:nvSpPr>
              <p:spPr bwMode="auto">
                <a:xfrm>
                  <a:off x="5020342" y="407134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7" name="Oval 226">
                  <a:extLst>
                    <a:ext uri="{FF2B5EF4-FFF2-40B4-BE49-F238E27FC236}">
                      <a16:creationId xmlns:a16="http://schemas.microsoft.com/office/drawing/2014/main" id="{A54A0289-55AA-C6FB-4391-61FBF6DE135E}"/>
                    </a:ext>
                  </a:extLst>
                </p:cNvPr>
                <p:cNvSpPr/>
                <p:nvPr/>
              </p:nvSpPr>
              <p:spPr bwMode="auto">
                <a:xfrm>
                  <a:off x="4670986" y="406883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8" name="Oval 227">
                  <a:extLst>
                    <a:ext uri="{FF2B5EF4-FFF2-40B4-BE49-F238E27FC236}">
                      <a16:creationId xmlns:a16="http://schemas.microsoft.com/office/drawing/2014/main" id="{6870AF3F-CC0A-0625-A324-ECF5A0BD63A9}"/>
                    </a:ext>
                  </a:extLst>
                </p:cNvPr>
                <p:cNvSpPr/>
                <p:nvPr/>
              </p:nvSpPr>
              <p:spPr bwMode="auto">
                <a:xfrm>
                  <a:off x="4629089" y="407259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29" name="Oval 228">
                  <a:extLst>
                    <a:ext uri="{FF2B5EF4-FFF2-40B4-BE49-F238E27FC236}">
                      <a16:creationId xmlns:a16="http://schemas.microsoft.com/office/drawing/2014/main" id="{4AE7EF33-7B74-0851-7A8D-9DA305D73EE8}"/>
                    </a:ext>
                  </a:extLst>
                </p:cNvPr>
                <p:cNvSpPr/>
                <p:nvPr/>
              </p:nvSpPr>
              <p:spPr bwMode="auto">
                <a:xfrm>
                  <a:off x="3184928" y="390509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0" name="Oval 229">
                  <a:extLst>
                    <a:ext uri="{FF2B5EF4-FFF2-40B4-BE49-F238E27FC236}">
                      <a16:creationId xmlns:a16="http://schemas.microsoft.com/office/drawing/2014/main" id="{87C008A8-87E5-C8B7-F550-5308E5879FF0}"/>
                    </a:ext>
                  </a:extLst>
                </p:cNvPr>
                <p:cNvSpPr/>
                <p:nvPr/>
              </p:nvSpPr>
              <p:spPr bwMode="auto">
                <a:xfrm>
                  <a:off x="4780847" y="406883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1" name="Oval 230">
                  <a:extLst>
                    <a:ext uri="{FF2B5EF4-FFF2-40B4-BE49-F238E27FC236}">
                      <a16:creationId xmlns:a16="http://schemas.microsoft.com/office/drawing/2014/main" id="{352E84EB-E4E6-8B95-8863-387A9DCF44CB}"/>
                    </a:ext>
                  </a:extLst>
                </p:cNvPr>
                <p:cNvSpPr/>
                <p:nvPr/>
              </p:nvSpPr>
              <p:spPr bwMode="auto">
                <a:xfrm>
                  <a:off x="5103277" y="406947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2" name="Oval 231">
                  <a:extLst>
                    <a:ext uri="{FF2B5EF4-FFF2-40B4-BE49-F238E27FC236}">
                      <a16:creationId xmlns:a16="http://schemas.microsoft.com/office/drawing/2014/main" id="{DAFF7FDC-C073-5CF8-157B-1465F81D51DB}"/>
                    </a:ext>
                  </a:extLst>
                </p:cNvPr>
                <p:cNvSpPr/>
                <p:nvPr/>
              </p:nvSpPr>
              <p:spPr bwMode="auto">
                <a:xfrm>
                  <a:off x="5061372" y="4067591"/>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3" name="Oval 232">
                  <a:extLst>
                    <a:ext uri="{FF2B5EF4-FFF2-40B4-BE49-F238E27FC236}">
                      <a16:creationId xmlns:a16="http://schemas.microsoft.com/office/drawing/2014/main" id="{75FB9BAB-60FF-9193-4990-960F0DC93F0D}"/>
                    </a:ext>
                  </a:extLst>
                </p:cNvPr>
                <p:cNvSpPr/>
                <p:nvPr/>
              </p:nvSpPr>
              <p:spPr bwMode="auto">
                <a:xfrm>
                  <a:off x="2748715" y="374681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4" name="Oval 233">
                  <a:extLst>
                    <a:ext uri="{FF2B5EF4-FFF2-40B4-BE49-F238E27FC236}">
                      <a16:creationId xmlns:a16="http://schemas.microsoft.com/office/drawing/2014/main" id="{9F459E3E-9DE2-C048-0641-E23FAA28AED8}"/>
                    </a:ext>
                  </a:extLst>
                </p:cNvPr>
                <p:cNvSpPr/>
                <p:nvPr/>
              </p:nvSpPr>
              <p:spPr bwMode="auto">
                <a:xfrm>
                  <a:off x="2534743" y="368370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5" name="Oval 234">
                  <a:extLst>
                    <a:ext uri="{FF2B5EF4-FFF2-40B4-BE49-F238E27FC236}">
                      <a16:creationId xmlns:a16="http://schemas.microsoft.com/office/drawing/2014/main" id="{BFAE8DA2-4DC5-3190-2B6A-A36196A53916}"/>
                    </a:ext>
                  </a:extLst>
                </p:cNvPr>
                <p:cNvSpPr/>
                <p:nvPr/>
              </p:nvSpPr>
              <p:spPr bwMode="auto">
                <a:xfrm>
                  <a:off x="2788306" y="377614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6" name="Oval 235">
                  <a:extLst>
                    <a:ext uri="{FF2B5EF4-FFF2-40B4-BE49-F238E27FC236}">
                      <a16:creationId xmlns:a16="http://schemas.microsoft.com/office/drawing/2014/main" id="{A6A186FF-74D2-9203-245C-761F6127EB82}"/>
                    </a:ext>
                  </a:extLst>
                </p:cNvPr>
                <p:cNvSpPr/>
                <p:nvPr/>
              </p:nvSpPr>
              <p:spPr bwMode="auto">
                <a:xfrm>
                  <a:off x="1753032" y="333847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7" name="Oval 236">
                  <a:extLst>
                    <a:ext uri="{FF2B5EF4-FFF2-40B4-BE49-F238E27FC236}">
                      <a16:creationId xmlns:a16="http://schemas.microsoft.com/office/drawing/2014/main" id="{FF249842-D93B-9680-1043-3CE2EF20C2C2}"/>
                    </a:ext>
                  </a:extLst>
                </p:cNvPr>
                <p:cNvSpPr/>
                <p:nvPr/>
              </p:nvSpPr>
              <p:spPr bwMode="auto">
                <a:xfrm>
                  <a:off x="2620698" y="373133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8" name="Oval 237">
                  <a:extLst>
                    <a:ext uri="{FF2B5EF4-FFF2-40B4-BE49-F238E27FC236}">
                      <a16:creationId xmlns:a16="http://schemas.microsoft.com/office/drawing/2014/main" id="{9110403E-434C-D0FD-352C-5ECB35E55921}"/>
                    </a:ext>
                  </a:extLst>
                </p:cNvPr>
                <p:cNvSpPr/>
                <p:nvPr/>
              </p:nvSpPr>
              <p:spPr bwMode="auto">
                <a:xfrm>
                  <a:off x="2391914" y="364309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39" name="Oval 238">
                  <a:extLst>
                    <a:ext uri="{FF2B5EF4-FFF2-40B4-BE49-F238E27FC236}">
                      <a16:creationId xmlns:a16="http://schemas.microsoft.com/office/drawing/2014/main" id="{8C746B60-656B-9231-2430-FAB3CDBBDEC9}"/>
                    </a:ext>
                  </a:extLst>
                </p:cNvPr>
                <p:cNvSpPr/>
                <p:nvPr/>
              </p:nvSpPr>
              <p:spPr bwMode="auto">
                <a:xfrm>
                  <a:off x="2479603" y="367881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0" name="Oval 239">
                  <a:extLst>
                    <a:ext uri="{FF2B5EF4-FFF2-40B4-BE49-F238E27FC236}">
                      <a16:creationId xmlns:a16="http://schemas.microsoft.com/office/drawing/2014/main" id="{C1B298B9-5377-85C2-7180-D0D1926724B3}"/>
                    </a:ext>
                  </a:extLst>
                </p:cNvPr>
                <p:cNvSpPr/>
                <p:nvPr/>
              </p:nvSpPr>
              <p:spPr bwMode="auto">
                <a:xfrm>
                  <a:off x="2827555" y="381567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1" name="Oval 240">
                  <a:extLst>
                    <a:ext uri="{FF2B5EF4-FFF2-40B4-BE49-F238E27FC236}">
                      <a16:creationId xmlns:a16="http://schemas.microsoft.com/office/drawing/2014/main" id="{D3BE92F9-4642-E70F-0784-BD827F627847}"/>
                    </a:ext>
                  </a:extLst>
                </p:cNvPr>
                <p:cNvSpPr/>
                <p:nvPr/>
              </p:nvSpPr>
              <p:spPr bwMode="auto">
                <a:xfrm>
                  <a:off x="2577670" y="372307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2" name="Oval 241">
                  <a:extLst>
                    <a:ext uri="{FF2B5EF4-FFF2-40B4-BE49-F238E27FC236}">
                      <a16:creationId xmlns:a16="http://schemas.microsoft.com/office/drawing/2014/main" id="{04089005-C49B-F19F-26D2-1AC695A6BEB7}"/>
                    </a:ext>
                  </a:extLst>
                </p:cNvPr>
                <p:cNvSpPr/>
                <p:nvPr/>
              </p:nvSpPr>
              <p:spPr bwMode="auto">
                <a:xfrm>
                  <a:off x="2660552" y="373836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nvGrpSpPr>
            <p:cNvPr id="403" name="Group 402">
              <a:extLst>
                <a:ext uri="{FF2B5EF4-FFF2-40B4-BE49-F238E27FC236}">
                  <a16:creationId xmlns:a16="http://schemas.microsoft.com/office/drawing/2014/main" id="{B45AF250-B79F-E564-30DE-1BE3BB2479B6}"/>
                </a:ext>
              </a:extLst>
            </p:cNvPr>
            <p:cNvGrpSpPr/>
            <p:nvPr/>
          </p:nvGrpSpPr>
          <p:grpSpPr>
            <a:xfrm>
              <a:off x="1395692" y="2923873"/>
              <a:ext cx="4246774" cy="1424728"/>
              <a:chOff x="1395692" y="2923873"/>
              <a:chExt cx="4246774" cy="1424728"/>
            </a:xfrm>
          </p:grpSpPr>
          <p:grpSp>
            <p:nvGrpSpPr>
              <p:cNvPr id="401" name="Group 400">
                <a:extLst>
                  <a:ext uri="{FF2B5EF4-FFF2-40B4-BE49-F238E27FC236}">
                    <a16:creationId xmlns:a16="http://schemas.microsoft.com/office/drawing/2014/main" id="{231C4E22-DC25-4926-3636-9E552535DF1F}"/>
                  </a:ext>
                </a:extLst>
              </p:cNvPr>
              <p:cNvGrpSpPr/>
              <p:nvPr/>
            </p:nvGrpSpPr>
            <p:grpSpPr>
              <a:xfrm>
                <a:off x="1395692" y="2923873"/>
                <a:ext cx="1256876" cy="1129930"/>
                <a:chOff x="1395692" y="2923873"/>
                <a:chExt cx="1256876" cy="1129930"/>
              </a:xfrm>
            </p:grpSpPr>
            <p:sp>
              <p:nvSpPr>
                <p:cNvPr id="246" name="Triangle 245">
                  <a:extLst>
                    <a:ext uri="{FF2B5EF4-FFF2-40B4-BE49-F238E27FC236}">
                      <a16:creationId xmlns:a16="http://schemas.microsoft.com/office/drawing/2014/main" id="{A46B9E0D-3A71-EE13-8EC4-049777D57FFA}"/>
                    </a:ext>
                  </a:extLst>
                </p:cNvPr>
                <p:cNvSpPr/>
                <p:nvPr/>
              </p:nvSpPr>
              <p:spPr bwMode="auto">
                <a:xfrm>
                  <a:off x="1395692" y="2923873"/>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7" name="Triangle 246">
                  <a:extLst>
                    <a:ext uri="{FF2B5EF4-FFF2-40B4-BE49-F238E27FC236}">
                      <a16:creationId xmlns:a16="http://schemas.microsoft.com/office/drawing/2014/main" id="{CE2DAAEF-9005-FA19-F7D4-895B57A56496}"/>
                    </a:ext>
                  </a:extLst>
                </p:cNvPr>
                <p:cNvSpPr/>
                <p:nvPr/>
              </p:nvSpPr>
              <p:spPr bwMode="auto">
                <a:xfrm>
                  <a:off x="1449784" y="298831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8" name="Triangle 247">
                  <a:extLst>
                    <a:ext uri="{FF2B5EF4-FFF2-40B4-BE49-F238E27FC236}">
                      <a16:creationId xmlns:a16="http://schemas.microsoft.com/office/drawing/2014/main" id="{C6C511FB-9335-A7D4-1E9B-AD90B21970B7}"/>
                    </a:ext>
                  </a:extLst>
                </p:cNvPr>
                <p:cNvSpPr/>
                <p:nvPr/>
              </p:nvSpPr>
              <p:spPr bwMode="auto">
                <a:xfrm>
                  <a:off x="1950180" y="3784560"/>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49" name="Triangle 248">
                  <a:extLst>
                    <a:ext uri="{FF2B5EF4-FFF2-40B4-BE49-F238E27FC236}">
                      <a16:creationId xmlns:a16="http://schemas.microsoft.com/office/drawing/2014/main" id="{238C6E59-755E-9AF5-E199-D3A7199AFA03}"/>
                    </a:ext>
                  </a:extLst>
                </p:cNvPr>
                <p:cNvSpPr/>
                <p:nvPr/>
              </p:nvSpPr>
              <p:spPr bwMode="auto">
                <a:xfrm>
                  <a:off x="2104689" y="3840581"/>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2" name="Triangle 351">
                  <a:extLst>
                    <a:ext uri="{FF2B5EF4-FFF2-40B4-BE49-F238E27FC236}">
                      <a16:creationId xmlns:a16="http://schemas.microsoft.com/office/drawing/2014/main" id="{B59C0A91-E722-BD23-9870-4A9368420997}"/>
                    </a:ext>
                  </a:extLst>
                </p:cNvPr>
                <p:cNvSpPr/>
                <p:nvPr/>
              </p:nvSpPr>
              <p:spPr bwMode="auto">
                <a:xfrm>
                  <a:off x="2197513" y="389872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3" name="Triangle 352">
                  <a:extLst>
                    <a:ext uri="{FF2B5EF4-FFF2-40B4-BE49-F238E27FC236}">
                      <a16:creationId xmlns:a16="http://schemas.microsoft.com/office/drawing/2014/main" id="{23BE4F63-DC9F-9C3C-75CC-6C3B424C5A8F}"/>
                    </a:ext>
                  </a:extLst>
                </p:cNvPr>
                <p:cNvSpPr/>
                <p:nvPr/>
              </p:nvSpPr>
              <p:spPr bwMode="auto">
                <a:xfrm>
                  <a:off x="1921532" y="3740788"/>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4" name="Triangle 353">
                  <a:extLst>
                    <a:ext uri="{FF2B5EF4-FFF2-40B4-BE49-F238E27FC236}">
                      <a16:creationId xmlns:a16="http://schemas.microsoft.com/office/drawing/2014/main" id="{1E55E440-D8F8-6AB4-D3AB-B01A5ADF693E}"/>
                    </a:ext>
                  </a:extLst>
                </p:cNvPr>
                <p:cNvSpPr/>
                <p:nvPr/>
              </p:nvSpPr>
              <p:spPr bwMode="auto">
                <a:xfrm>
                  <a:off x="2289349" y="3905378"/>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5" name="Triangle 354">
                  <a:extLst>
                    <a:ext uri="{FF2B5EF4-FFF2-40B4-BE49-F238E27FC236}">
                      <a16:creationId xmlns:a16="http://schemas.microsoft.com/office/drawing/2014/main" id="{FEE696B3-F9F6-DFFE-74FE-AE9AC6580D94}"/>
                    </a:ext>
                  </a:extLst>
                </p:cNvPr>
                <p:cNvSpPr/>
                <p:nvPr/>
              </p:nvSpPr>
              <p:spPr bwMode="auto">
                <a:xfrm>
                  <a:off x="2381641" y="3950492"/>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6" name="Triangle 355">
                  <a:extLst>
                    <a:ext uri="{FF2B5EF4-FFF2-40B4-BE49-F238E27FC236}">
                      <a16:creationId xmlns:a16="http://schemas.microsoft.com/office/drawing/2014/main" id="{62F7CA33-74A6-A99B-91D8-2A8A5CCF479E}"/>
                    </a:ext>
                  </a:extLst>
                </p:cNvPr>
                <p:cNvSpPr/>
                <p:nvPr/>
              </p:nvSpPr>
              <p:spPr bwMode="auto">
                <a:xfrm>
                  <a:off x="2341302" y="3923160"/>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9" name="Triangle 358">
                  <a:extLst>
                    <a:ext uri="{FF2B5EF4-FFF2-40B4-BE49-F238E27FC236}">
                      <a16:creationId xmlns:a16="http://schemas.microsoft.com/office/drawing/2014/main" id="{3FE6FB55-B265-291D-DFB1-8063BA610939}"/>
                    </a:ext>
                  </a:extLst>
                </p:cNvPr>
                <p:cNvSpPr/>
                <p:nvPr/>
              </p:nvSpPr>
              <p:spPr bwMode="auto">
                <a:xfrm>
                  <a:off x="2570272" y="3971507"/>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0" name="Triangle 369">
                  <a:extLst>
                    <a:ext uri="{FF2B5EF4-FFF2-40B4-BE49-F238E27FC236}">
                      <a16:creationId xmlns:a16="http://schemas.microsoft.com/office/drawing/2014/main" id="{09481349-A0BE-0CC9-7C3A-F8694D6690E2}"/>
                    </a:ext>
                  </a:extLst>
                </p:cNvPr>
                <p:cNvSpPr/>
                <p:nvPr/>
              </p:nvSpPr>
              <p:spPr bwMode="auto">
                <a:xfrm>
                  <a:off x="2143727" y="3877144"/>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nvGrpSpPr>
              <p:cNvPr id="402" name="Group 401">
                <a:extLst>
                  <a:ext uri="{FF2B5EF4-FFF2-40B4-BE49-F238E27FC236}">
                    <a16:creationId xmlns:a16="http://schemas.microsoft.com/office/drawing/2014/main" id="{767BFF89-7130-81E5-3EF0-D9E984355077}"/>
                  </a:ext>
                </a:extLst>
              </p:cNvPr>
              <p:cNvGrpSpPr/>
              <p:nvPr/>
            </p:nvGrpSpPr>
            <p:grpSpPr>
              <a:xfrm>
                <a:off x="2778914" y="3998824"/>
                <a:ext cx="2863552" cy="349777"/>
                <a:chOff x="2778914" y="3998824"/>
                <a:chExt cx="2863552" cy="349777"/>
              </a:xfrm>
            </p:grpSpPr>
            <p:sp>
              <p:nvSpPr>
                <p:cNvPr id="357" name="Triangle 356">
                  <a:extLst>
                    <a:ext uri="{FF2B5EF4-FFF2-40B4-BE49-F238E27FC236}">
                      <a16:creationId xmlns:a16="http://schemas.microsoft.com/office/drawing/2014/main" id="{813D2022-055B-28A8-AC54-64710E932CF0}"/>
                    </a:ext>
                  </a:extLst>
                </p:cNvPr>
                <p:cNvSpPr/>
                <p:nvPr/>
              </p:nvSpPr>
              <p:spPr bwMode="auto">
                <a:xfrm>
                  <a:off x="3041797" y="406614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8" name="Triangle 357">
                  <a:extLst>
                    <a:ext uri="{FF2B5EF4-FFF2-40B4-BE49-F238E27FC236}">
                      <a16:creationId xmlns:a16="http://schemas.microsoft.com/office/drawing/2014/main" id="{0C062706-FAFC-A145-41EA-05EBFFA702EF}"/>
                    </a:ext>
                  </a:extLst>
                </p:cNvPr>
                <p:cNvSpPr/>
                <p:nvPr/>
              </p:nvSpPr>
              <p:spPr bwMode="auto">
                <a:xfrm>
                  <a:off x="3003793" y="4053803"/>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0" name="Triangle 359">
                  <a:extLst>
                    <a:ext uri="{FF2B5EF4-FFF2-40B4-BE49-F238E27FC236}">
                      <a16:creationId xmlns:a16="http://schemas.microsoft.com/office/drawing/2014/main" id="{5BA6CCB8-F7FA-C049-A925-83E473DE0753}"/>
                    </a:ext>
                  </a:extLst>
                </p:cNvPr>
                <p:cNvSpPr/>
                <p:nvPr/>
              </p:nvSpPr>
              <p:spPr bwMode="auto">
                <a:xfrm>
                  <a:off x="2901642" y="4033418"/>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1" name="Triangle 360">
                  <a:extLst>
                    <a:ext uri="{FF2B5EF4-FFF2-40B4-BE49-F238E27FC236}">
                      <a16:creationId xmlns:a16="http://schemas.microsoft.com/office/drawing/2014/main" id="{333857BE-CE15-A0AD-9215-51E676268971}"/>
                    </a:ext>
                  </a:extLst>
                </p:cNvPr>
                <p:cNvSpPr/>
                <p:nvPr/>
              </p:nvSpPr>
              <p:spPr bwMode="auto">
                <a:xfrm>
                  <a:off x="2778914" y="3998824"/>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2" name="Triangle 361">
                  <a:extLst>
                    <a:ext uri="{FF2B5EF4-FFF2-40B4-BE49-F238E27FC236}">
                      <a16:creationId xmlns:a16="http://schemas.microsoft.com/office/drawing/2014/main" id="{3E69DCD9-52E5-F34E-B329-2408E42DEC0A}"/>
                    </a:ext>
                  </a:extLst>
                </p:cNvPr>
                <p:cNvSpPr/>
                <p:nvPr/>
              </p:nvSpPr>
              <p:spPr bwMode="auto">
                <a:xfrm>
                  <a:off x="3577140" y="4117652"/>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3" name="Triangle 362">
                  <a:extLst>
                    <a:ext uri="{FF2B5EF4-FFF2-40B4-BE49-F238E27FC236}">
                      <a16:creationId xmlns:a16="http://schemas.microsoft.com/office/drawing/2014/main" id="{D3A9E90B-4E79-7C44-4042-01DFC039241F}"/>
                    </a:ext>
                  </a:extLst>
                </p:cNvPr>
                <p:cNvSpPr/>
                <p:nvPr/>
              </p:nvSpPr>
              <p:spPr bwMode="auto">
                <a:xfrm>
                  <a:off x="3189620" y="4079764"/>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4" name="Triangle 363">
                  <a:extLst>
                    <a:ext uri="{FF2B5EF4-FFF2-40B4-BE49-F238E27FC236}">
                      <a16:creationId xmlns:a16="http://schemas.microsoft.com/office/drawing/2014/main" id="{97725E4A-766E-1409-BCA6-819D0C36E611}"/>
                    </a:ext>
                  </a:extLst>
                </p:cNvPr>
                <p:cNvSpPr/>
                <p:nvPr/>
              </p:nvSpPr>
              <p:spPr bwMode="auto">
                <a:xfrm>
                  <a:off x="3283267" y="4083888"/>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5" name="Triangle 364">
                  <a:extLst>
                    <a:ext uri="{FF2B5EF4-FFF2-40B4-BE49-F238E27FC236}">
                      <a16:creationId xmlns:a16="http://schemas.microsoft.com/office/drawing/2014/main" id="{00A3C234-A173-E297-0A0A-362C27A08C10}"/>
                    </a:ext>
                  </a:extLst>
                </p:cNvPr>
                <p:cNvSpPr/>
                <p:nvPr/>
              </p:nvSpPr>
              <p:spPr bwMode="auto">
                <a:xfrm>
                  <a:off x="2827515" y="402758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6" name="Triangle 365">
                  <a:extLst>
                    <a:ext uri="{FF2B5EF4-FFF2-40B4-BE49-F238E27FC236}">
                      <a16:creationId xmlns:a16="http://schemas.microsoft.com/office/drawing/2014/main" id="{83DBDCB5-6B72-41D9-2C8D-297740B5E3D7}"/>
                    </a:ext>
                  </a:extLst>
                </p:cNvPr>
                <p:cNvSpPr/>
                <p:nvPr/>
              </p:nvSpPr>
              <p:spPr bwMode="auto">
                <a:xfrm>
                  <a:off x="3331127" y="4106300"/>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7" name="Triangle 366">
                  <a:extLst>
                    <a:ext uri="{FF2B5EF4-FFF2-40B4-BE49-F238E27FC236}">
                      <a16:creationId xmlns:a16="http://schemas.microsoft.com/office/drawing/2014/main" id="{C2ADDC5F-7F31-2624-B34F-3D35DBE14822}"/>
                    </a:ext>
                  </a:extLst>
                </p:cNvPr>
                <p:cNvSpPr/>
                <p:nvPr/>
              </p:nvSpPr>
              <p:spPr bwMode="auto">
                <a:xfrm>
                  <a:off x="3658513" y="4145300"/>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8" name="Triangle 367">
                  <a:extLst>
                    <a:ext uri="{FF2B5EF4-FFF2-40B4-BE49-F238E27FC236}">
                      <a16:creationId xmlns:a16="http://schemas.microsoft.com/office/drawing/2014/main" id="{04C5F308-0AB0-8E06-2455-1D5F4F05F6FD}"/>
                    </a:ext>
                  </a:extLst>
                </p:cNvPr>
                <p:cNvSpPr/>
                <p:nvPr/>
              </p:nvSpPr>
              <p:spPr bwMode="auto">
                <a:xfrm>
                  <a:off x="3611970" y="4145301"/>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69" name="Triangle 368">
                  <a:extLst>
                    <a:ext uri="{FF2B5EF4-FFF2-40B4-BE49-F238E27FC236}">
                      <a16:creationId xmlns:a16="http://schemas.microsoft.com/office/drawing/2014/main" id="{C19FC97F-6F8E-9F7F-7093-F92798AD457A}"/>
                    </a:ext>
                  </a:extLst>
                </p:cNvPr>
                <p:cNvSpPr/>
                <p:nvPr/>
              </p:nvSpPr>
              <p:spPr bwMode="auto">
                <a:xfrm>
                  <a:off x="3831280" y="4142662"/>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1" name="Triangle 370">
                  <a:extLst>
                    <a:ext uri="{FF2B5EF4-FFF2-40B4-BE49-F238E27FC236}">
                      <a16:creationId xmlns:a16="http://schemas.microsoft.com/office/drawing/2014/main" id="{3288760D-759B-5CFA-9BE9-38BF0921A491}"/>
                    </a:ext>
                  </a:extLst>
                </p:cNvPr>
                <p:cNvSpPr/>
                <p:nvPr/>
              </p:nvSpPr>
              <p:spPr bwMode="auto">
                <a:xfrm>
                  <a:off x="3465118" y="4112031"/>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2" name="Triangle 371">
                  <a:extLst>
                    <a:ext uri="{FF2B5EF4-FFF2-40B4-BE49-F238E27FC236}">
                      <a16:creationId xmlns:a16="http://schemas.microsoft.com/office/drawing/2014/main" id="{1C29F676-708D-B8C6-105D-9603BC0881E8}"/>
                    </a:ext>
                  </a:extLst>
                </p:cNvPr>
                <p:cNvSpPr/>
                <p:nvPr/>
              </p:nvSpPr>
              <p:spPr bwMode="auto">
                <a:xfrm>
                  <a:off x="3877561" y="4144373"/>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3" name="Triangle 372">
                  <a:extLst>
                    <a:ext uri="{FF2B5EF4-FFF2-40B4-BE49-F238E27FC236}">
                      <a16:creationId xmlns:a16="http://schemas.microsoft.com/office/drawing/2014/main" id="{9004B516-A31F-0BA1-5259-F35302EE8378}"/>
                    </a:ext>
                  </a:extLst>
                </p:cNvPr>
                <p:cNvSpPr/>
                <p:nvPr/>
              </p:nvSpPr>
              <p:spPr bwMode="auto">
                <a:xfrm>
                  <a:off x="3913487" y="4144373"/>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4" name="Triangle 373">
                  <a:extLst>
                    <a:ext uri="{FF2B5EF4-FFF2-40B4-BE49-F238E27FC236}">
                      <a16:creationId xmlns:a16="http://schemas.microsoft.com/office/drawing/2014/main" id="{152688F2-C5DE-7BC2-0918-9E4D5D4E3937}"/>
                    </a:ext>
                  </a:extLst>
                </p:cNvPr>
                <p:cNvSpPr/>
                <p:nvPr/>
              </p:nvSpPr>
              <p:spPr bwMode="auto">
                <a:xfrm>
                  <a:off x="3975600" y="4153179"/>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5" name="Triangle 374">
                  <a:extLst>
                    <a:ext uri="{FF2B5EF4-FFF2-40B4-BE49-F238E27FC236}">
                      <a16:creationId xmlns:a16="http://schemas.microsoft.com/office/drawing/2014/main" id="{2DBF72A4-4953-5EE6-37A7-08BADF3C8859}"/>
                    </a:ext>
                  </a:extLst>
                </p:cNvPr>
                <p:cNvSpPr/>
                <p:nvPr/>
              </p:nvSpPr>
              <p:spPr bwMode="auto">
                <a:xfrm>
                  <a:off x="4125788" y="4166184"/>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6" name="Triangle 375">
                  <a:extLst>
                    <a:ext uri="{FF2B5EF4-FFF2-40B4-BE49-F238E27FC236}">
                      <a16:creationId xmlns:a16="http://schemas.microsoft.com/office/drawing/2014/main" id="{480B0B2A-B612-F5D7-59AE-30BF1589973F}"/>
                    </a:ext>
                  </a:extLst>
                </p:cNvPr>
                <p:cNvSpPr/>
                <p:nvPr/>
              </p:nvSpPr>
              <p:spPr bwMode="auto">
                <a:xfrm>
                  <a:off x="4191263" y="4166184"/>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7" name="Triangle 376">
                  <a:extLst>
                    <a:ext uri="{FF2B5EF4-FFF2-40B4-BE49-F238E27FC236}">
                      <a16:creationId xmlns:a16="http://schemas.microsoft.com/office/drawing/2014/main" id="{6D48F63A-49E3-2AEF-62A4-C5BFE7DD151C}"/>
                    </a:ext>
                  </a:extLst>
                </p:cNvPr>
                <p:cNvSpPr/>
                <p:nvPr/>
              </p:nvSpPr>
              <p:spPr bwMode="auto">
                <a:xfrm>
                  <a:off x="4156549" y="416364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8" name="Triangle 377">
                  <a:extLst>
                    <a:ext uri="{FF2B5EF4-FFF2-40B4-BE49-F238E27FC236}">
                      <a16:creationId xmlns:a16="http://schemas.microsoft.com/office/drawing/2014/main" id="{6DB488CD-56FA-C3AB-7F95-13006449C437}"/>
                    </a:ext>
                  </a:extLst>
                </p:cNvPr>
                <p:cNvSpPr/>
                <p:nvPr/>
              </p:nvSpPr>
              <p:spPr bwMode="auto">
                <a:xfrm>
                  <a:off x="4337157" y="4182733"/>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79" name="Triangle 378">
                  <a:extLst>
                    <a:ext uri="{FF2B5EF4-FFF2-40B4-BE49-F238E27FC236}">
                      <a16:creationId xmlns:a16="http://schemas.microsoft.com/office/drawing/2014/main" id="{CC129B44-724E-AB91-13B2-F71086D88FB2}"/>
                    </a:ext>
                  </a:extLst>
                </p:cNvPr>
                <p:cNvSpPr/>
                <p:nvPr/>
              </p:nvSpPr>
              <p:spPr bwMode="auto">
                <a:xfrm>
                  <a:off x="4219190" y="4163797"/>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0" name="Triangle 379">
                  <a:extLst>
                    <a:ext uri="{FF2B5EF4-FFF2-40B4-BE49-F238E27FC236}">
                      <a16:creationId xmlns:a16="http://schemas.microsoft.com/office/drawing/2014/main" id="{EBF97339-AD3C-AA67-F4A4-2BBDAFF0BB68}"/>
                    </a:ext>
                  </a:extLst>
                </p:cNvPr>
                <p:cNvSpPr/>
                <p:nvPr/>
              </p:nvSpPr>
              <p:spPr bwMode="auto">
                <a:xfrm>
                  <a:off x="5031209" y="4189278"/>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1" name="Triangle 380">
                  <a:extLst>
                    <a:ext uri="{FF2B5EF4-FFF2-40B4-BE49-F238E27FC236}">
                      <a16:creationId xmlns:a16="http://schemas.microsoft.com/office/drawing/2014/main" id="{4EBA64E2-807A-C70C-945B-DEDC4826A267}"/>
                    </a:ext>
                  </a:extLst>
                </p:cNvPr>
                <p:cNvSpPr/>
                <p:nvPr/>
              </p:nvSpPr>
              <p:spPr bwMode="auto">
                <a:xfrm>
                  <a:off x="4405310" y="4185671"/>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2" name="Triangle 381">
                  <a:extLst>
                    <a:ext uri="{FF2B5EF4-FFF2-40B4-BE49-F238E27FC236}">
                      <a16:creationId xmlns:a16="http://schemas.microsoft.com/office/drawing/2014/main" id="{25E6F460-40AA-3166-7E94-387A02182E10}"/>
                    </a:ext>
                  </a:extLst>
                </p:cNvPr>
                <p:cNvSpPr/>
                <p:nvPr/>
              </p:nvSpPr>
              <p:spPr bwMode="auto">
                <a:xfrm>
                  <a:off x="4481922" y="4183637"/>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3" name="Triangle 382">
                  <a:extLst>
                    <a:ext uri="{FF2B5EF4-FFF2-40B4-BE49-F238E27FC236}">
                      <a16:creationId xmlns:a16="http://schemas.microsoft.com/office/drawing/2014/main" id="{E6E9B8A3-A000-819E-E9FC-4FE06C28F636}"/>
                    </a:ext>
                  </a:extLst>
                </p:cNvPr>
                <p:cNvSpPr/>
                <p:nvPr/>
              </p:nvSpPr>
              <p:spPr bwMode="auto">
                <a:xfrm>
                  <a:off x="4526378" y="4177317"/>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4" name="Triangle 383">
                  <a:extLst>
                    <a:ext uri="{FF2B5EF4-FFF2-40B4-BE49-F238E27FC236}">
                      <a16:creationId xmlns:a16="http://schemas.microsoft.com/office/drawing/2014/main" id="{6EF242A1-0850-8835-D1BB-F18C47EC3EEF}"/>
                    </a:ext>
                  </a:extLst>
                </p:cNvPr>
                <p:cNvSpPr/>
                <p:nvPr/>
              </p:nvSpPr>
              <p:spPr bwMode="auto">
                <a:xfrm>
                  <a:off x="4759680" y="4181227"/>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5" name="Triangle 384">
                  <a:extLst>
                    <a:ext uri="{FF2B5EF4-FFF2-40B4-BE49-F238E27FC236}">
                      <a16:creationId xmlns:a16="http://schemas.microsoft.com/office/drawing/2014/main" id="{C9640066-9E89-FEA9-D358-EA79B32BC9A4}"/>
                    </a:ext>
                  </a:extLst>
                </p:cNvPr>
                <p:cNvSpPr/>
                <p:nvPr/>
              </p:nvSpPr>
              <p:spPr bwMode="auto">
                <a:xfrm>
                  <a:off x="5071354" y="4182733"/>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6" name="Triangle 385">
                  <a:extLst>
                    <a:ext uri="{FF2B5EF4-FFF2-40B4-BE49-F238E27FC236}">
                      <a16:creationId xmlns:a16="http://schemas.microsoft.com/office/drawing/2014/main" id="{C183D761-C485-4A68-4FD6-4EAED82113D8}"/>
                    </a:ext>
                  </a:extLst>
                </p:cNvPr>
                <p:cNvSpPr/>
                <p:nvPr/>
              </p:nvSpPr>
              <p:spPr bwMode="auto">
                <a:xfrm>
                  <a:off x="4617172" y="4177379"/>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7" name="Triangle 386">
                  <a:extLst>
                    <a:ext uri="{FF2B5EF4-FFF2-40B4-BE49-F238E27FC236}">
                      <a16:creationId xmlns:a16="http://schemas.microsoft.com/office/drawing/2014/main" id="{91B784DB-D0C0-340B-E5BC-44311B6D8C04}"/>
                    </a:ext>
                  </a:extLst>
                </p:cNvPr>
                <p:cNvSpPr/>
                <p:nvPr/>
              </p:nvSpPr>
              <p:spPr bwMode="auto">
                <a:xfrm>
                  <a:off x="4565972" y="4181227"/>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8" name="Triangle 387">
                  <a:extLst>
                    <a:ext uri="{FF2B5EF4-FFF2-40B4-BE49-F238E27FC236}">
                      <a16:creationId xmlns:a16="http://schemas.microsoft.com/office/drawing/2014/main" id="{61008FBC-3637-6A9E-8182-196028A4BA7C}"/>
                    </a:ext>
                  </a:extLst>
                </p:cNvPr>
                <p:cNvSpPr/>
                <p:nvPr/>
              </p:nvSpPr>
              <p:spPr bwMode="auto">
                <a:xfrm>
                  <a:off x="4654252" y="417784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89" name="Triangle 388">
                  <a:extLst>
                    <a:ext uri="{FF2B5EF4-FFF2-40B4-BE49-F238E27FC236}">
                      <a16:creationId xmlns:a16="http://schemas.microsoft.com/office/drawing/2014/main" id="{4ED85295-BE2E-F2D8-E805-E0FDA4605EE2}"/>
                    </a:ext>
                  </a:extLst>
                </p:cNvPr>
                <p:cNvSpPr/>
                <p:nvPr/>
              </p:nvSpPr>
              <p:spPr bwMode="auto">
                <a:xfrm>
                  <a:off x="4984493" y="4187834"/>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0" name="Triangle 389">
                  <a:extLst>
                    <a:ext uri="{FF2B5EF4-FFF2-40B4-BE49-F238E27FC236}">
                      <a16:creationId xmlns:a16="http://schemas.microsoft.com/office/drawing/2014/main" id="{1A98E3E1-0BA7-15FC-E466-7AAC86F64463}"/>
                    </a:ext>
                  </a:extLst>
                </p:cNvPr>
                <p:cNvSpPr/>
                <p:nvPr/>
              </p:nvSpPr>
              <p:spPr bwMode="auto">
                <a:xfrm>
                  <a:off x="4898854" y="4183759"/>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1" name="Triangle 390">
                  <a:extLst>
                    <a:ext uri="{FF2B5EF4-FFF2-40B4-BE49-F238E27FC236}">
                      <a16:creationId xmlns:a16="http://schemas.microsoft.com/office/drawing/2014/main" id="{5C3896F9-FC93-A3A5-B9ED-0F0C1B2ADB59}"/>
                    </a:ext>
                  </a:extLst>
                </p:cNvPr>
                <p:cNvSpPr/>
                <p:nvPr/>
              </p:nvSpPr>
              <p:spPr bwMode="auto">
                <a:xfrm>
                  <a:off x="5136608" y="4265249"/>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2" name="Triangle 391">
                  <a:extLst>
                    <a:ext uri="{FF2B5EF4-FFF2-40B4-BE49-F238E27FC236}">
                      <a16:creationId xmlns:a16="http://schemas.microsoft.com/office/drawing/2014/main" id="{6179ADF3-5379-0271-1E08-8A0A431ED3E5}"/>
                    </a:ext>
                  </a:extLst>
                </p:cNvPr>
                <p:cNvSpPr/>
                <p:nvPr/>
              </p:nvSpPr>
              <p:spPr bwMode="auto">
                <a:xfrm>
                  <a:off x="4794053" y="4180721"/>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3" name="Triangle 392">
                  <a:extLst>
                    <a:ext uri="{FF2B5EF4-FFF2-40B4-BE49-F238E27FC236}">
                      <a16:creationId xmlns:a16="http://schemas.microsoft.com/office/drawing/2014/main" id="{58A331C7-6901-F985-6DCC-2799DEFA31B1}"/>
                    </a:ext>
                  </a:extLst>
                </p:cNvPr>
                <p:cNvSpPr/>
                <p:nvPr/>
              </p:nvSpPr>
              <p:spPr bwMode="auto">
                <a:xfrm>
                  <a:off x="5263158" y="4260796"/>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4" name="Triangle 393">
                  <a:extLst>
                    <a:ext uri="{FF2B5EF4-FFF2-40B4-BE49-F238E27FC236}">
                      <a16:creationId xmlns:a16="http://schemas.microsoft.com/office/drawing/2014/main" id="{76028A57-3C46-173A-E65E-904888CF3384}"/>
                    </a:ext>
                  </a:extLst>
                </p:cNvPr>
                <p:cNvSpPr/>
                <p:nvPr/>
              </p:nvSpPr>
              <p:spPr bwMode="auto">
                <a:xfrm>
                  <a:off x="5210023" y="4266305"/>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5" name="Triangle 394">
                  <a:extLst>
                    <a:ext uri="{FF2B5EF4-FFF2-40B4-BE49-F238E27FC236}">
                      <a16:creationId xmlns:a16="http://schemas.microsoft.com/office/drawing/2014/main" id="{043D869C-D5EB-EA40-FBCE-858015E20354}"/>
                    </a:ext>
                  </a:extLst>
                </p:cNvPr>
                <p:cNvSpPr/>
                <p:nvPr/>
              </p:nvSpPr>
              <p:spPr bwMode="auto">
                <a:xfrm>
                  <a:off x="5502924" y="4265515"/>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6" name="Triangle 395">
                  <a:extLst>
                    <a:ext uri="{FF2B5EF4-FFF2-40B4-BE49-F238E27FC236}">
                      <a16:creationId xmlns:a16="http://schemas.microsoft.com/office/drawing/2014/main" id="{9EAFEA19-C2A2-7C2D-0188-DCC612C8D30E}"/>
                    </a:ext>
                  </a:extLst>
                </p:cNvPr>
                <p:cNvSpPr/>
                <p:nvPr/>
              </p:nvSpPr>
              <p:spPr bwMode="auto">
                <a:xfrm>
                  <a:off x="4705089" y="4178280"/>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98" name="Triangle 397">
                  <a:extLst>
                    <a:ext uri="{FF2B5EF4-FFF2-40B4-BE49-F238E27FC236}">
                      <a16:creationId xmlns:a16="http://schemas.microsoft.com/office/drawing/2014/main" id="{2039D4B9-A6BD-6E60-DA6C-F6A40B3840DB}"/>
                    </a:ext>
                  </a:extLst>
                </p:cNvPr>
                <p:cNvSpPr/>
                <p:nvPr/>
              </p:nvSpPr>
              <p:spPr bwMode="auto">
                <a:xfrm>
                  <a:off x="5361620" y="4264069"/>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400" name="Triangle 399">
                  <a:extLst>
                    <a:ext uri="{FF2B5EF4-FFF2-40B4-BE49-F238E27FC236}">
                      <a16:creationId xmlns:a16="http://schemas.microsoft.com/office/drawing/2014/main" id="{970B3A6F-E9E6-3341-BDC6-DCF190C0734A}"/>
                    </a:ext>
                  </a:extLst>
                </p:cNvPr>
                <p:cNvSpPr/>
                <p:nvPr/>
              </p:nvSpPr>
              <p:spPr bwMode="auto">
                <a:xfrm>
                  <a:off x="5560170" y="4265249"/>
                  <a:ext cx="82296"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sp>
        <p:nvSpPr>
          <p:cNvPr id="415" name="Freeform 414">
            <a:extLst>
              <a:ext uri="{FF2B5EF4-FFF2-40B4-BE49-F238E27FC236}">
                <a16:creationId xmlns:a16="http://schemas.microsoft.com/office/drawing/2014/main" id="{9AE27814-DB38-30CD-91C3-5791B1D579C0}"/>
              </a:ext>
            </a:extLst>
          </p:cNvPr>
          <p:cNvSpPr/>
          <p:nvPr/>
        </p:nvSpPr>
        <p:spPr bwMode="auto">
          <a:xfrm>
            <a:off x="7023025" y="2619433"/>
            <a:ext cx="4265763" cy="1453551"/>
          </a:xfrm>
          <a:custGeom>
            <a:avLst/>
            <a:gdLst>
              <a:gd name="connsiteX0" fmla="*/ 0 w 4265763"/>
              <a:gd name="connsiteY0" fmla="*/ 0 h 1453551"/>
              <a:gd name="connsiteX1" fmla="*/ 0 w 4265763"/>
              <a:gd name="connsiteY1" fmla="*/ 60384 h 1453551"/>
              <a:gd name="connsiteX2" fmla="*/ 51759 w 4265763"/>
              <a:gd name="connsiteY2" fmla="*/ 60384 h 1453551"/>
              <a:gd name="connsiteX3" fmla="*/ 51759 w 4265763"/>
              <a:gd name="connsiteY3" fmla="*/ 107830 h 1453551"/>
              <a:gd name="connsiteX4" fmla="*/ 107830 w 4265763"/>
              <a:gd name="connsiteY4" fmla="*/ 107830 h 1453551"/>
              <a:gd name="connsiteX5" fmla="*/ 107830 w 4265763"/>
              <a:gd name="connsiteY5" fmla="*/ 185467 h 1453551"/>
              <a:gd name="connsiteX6" fmla="*/ 155276 w 4265763"/>
              <a:gd name="connsiteY6" fmla="*/ 185467 h 1453551"/>
              <a:gd name="connsiteX7" fmla="*/ 155276 w 4265763"/>
              <a:gd name="connsiteY7" fmla="*/ 383875 h 1453551"/>
              <a:gd name="connsiteX8" fmla="*/ 194095 w 4265763"/>
              <a:gd name="connsiteY8" fmla="*/ 383875 h 1453551"/>
              <a:gd name="connsiteX9" fmla="*/ 194095 w 4265763"/>
              <a:gd name="connsiteY9" fmla="*/ 720305 h 1453551"/>
              <a:gd name="connsiteX10" fmla="*/ 284672 w 4265763"/>
              <a:gd name="connsiteY10" fmla="*/ 720305 h 1453551"/>
              <a:gd name="connsiteX11" fmla="*/ 284672 w 4265763"/>
              <a:gd name="connsiteY11" fmla="*/ 763437 h 1453551"/>
              <a:gd name="connsiteX12" fmla="*/ 349370 w 4265763"/>
              <a:gd name="connsiteY12" fmla="*/ 763437 h 1453551"/>
              <a:gd name="connsiteX13" fmla="*/ 349370 w 4265763"/>
              <a:gd name="connsiteY13" fmla="*/ 802256 h 1453551"/>
              <a:gd name="connsiteX14" fmla="*/ 409755 w 4265763"/>
              <a:gd name="connsiteY14" fmla="*/ 802256 h 1453551"/>
              <a:gd name="connsiteX15" fmla="*/ 409755 w 4265763"/>
              <a:gd name="connsiteY15" fmla="*/ 935966 h 1453551"/>
              <a:gd name="connsiteX16" fmla="*/ 573657 w 4265763"/>
              <a:gd name="connsiteY16" fmla="*/ 935966 h 1453551"/>
              <a:gd name="connsiteX17" fmla="*/ 573657 w 4265763"/>
              <a:gd name="connsiteY17" fmla="*/ 987724 h 1453551"/>
              <a:gd name="connsiteX18" fmla="*/ 625415 w 4265763"/>
              <a:gd name="connsiteY18" fmla="*/ 987724 h 1453551"/>
              <a:gd name="connsiteX19" fmla="*/ 625415 w 4265763"/>
              <a:gd name="connsiteY19" fmla="*/ 1061049 h 1453551"/>
              <a:gd name="connsiteX20" fmla="*/ 845389 w 4265763"/>
              <a:gd name="connsiteY20" fmla="*/ 1061049 h 1453551"/>
              <a:gd name="connsiteX21" fmla="*/ 845389 w 4265763"/>
              <a:gd name="connsiteY21" fmla="*/ 1117120 h 1453551"/>
              <a:gd name="connsiteX22" fmla="*/ 1069676 w 4265763"/>
              <a:gd name="connsiteY22" fmla="*/ 1117120 h 1453551"/>
              <a:gd name="connsiteX23" fmla="*/ 1069676 w 4265763"/>
              <a:gd name="connsiteY23" fmla="*/ 1168879 h 1453551"/>
              <a:gd name="connsiteX24" fmla="*/ 1315529 w 4265763"/>
              <a:gd name="connsiteY24" fmla="*/ 1168879 h 1453551"/>
              <a:gd name="connsiteX25" fmla="*/ 1315529 w 4265763"/>
              <a:gd name="connsiteY25" fmla="*/ 1224951 h 1453551"/>
              <a:gd name="connsiteX26" fmla="*/ 1565695 w 4265763"/>
              <a:gd name="connsiteY26" fmla="*/ 1224951 h 1453551"/>
              <a:gd name="connsiteX27" fmla="*/ 1565695 w 4265763"/>
              <a:gd name="connsiteY27" fmla="*/ 1263769 h 1453551"/>
              <a:gd name="connsiteX28" fmla="*/ 1651959 w 4265763"/>
              <a:gd name="connsiteY28" fmla="*/ 1263769 h 1453551"/>
              <a:gd name="connsiteX29" fmla="*/ 1651959 w 4265763"/>
              <a:gd name="connsiteY29" fmla="*/ 1263769 h 1453551"/>
              <a:gd name="connsiteX30" fmla="*/ 1733910 w 4265763"/>
              <a:gd name="connsiteY30" fmla="*/ 1263769 h 1453551"/>
              <a:gd name="connsiteX31" fmla="*/ 1733910 w 4265763"/>
              <a:gd name="connsiteY31" fmla="*/ 1319841 h 1453551"/>
              <a:gd name="connsiteX32" fmla="*/ 2014268 w 4265763"/>
              <a:gd name="connsiteY32" fmla="*/ 1319841 h 1453551"/>
              <a:gd name="connsiteX33" fmla="*/ 2014268 w 4265763"/>
              <a:gd name="connsiteY33" fmla="*/ 1358660 h 1453551"/>
              <a:gd name="connsiteX34" fmla="*/ 2298940 w 4265763"/>
              <a:gd name="connsiteY34" fmla="*/ 1358660 h 1453551"/>
              <a:gd name="connsiteX35" fmla="*/ 2298940 w 4265763"/>
              <a:gd name="connsiteY35" fmla="*/ 1401792 h 1453551"/>
              <a:gd name="connsiteX36" fmla="*/ 2971800 w 4265763"/>
              <a:gd name="connsiteY36" fmla="*/ 1401792 h 1453551"/>
              <a:gd name="connsiteX37" fmla="*/ 2971800 w 4265763"/>
              <a:gd name="connsiteY37" fmla="*/ 1453551 h 1453551"/>
              <a:gd name="connsiteX38" fmla="*/ 4265763 w 4265763"/>
              <a:gd name="connsiteY38" fmla="*/ 1453551 h 14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265763" h="1453551">
                <a:moveTo>
                  <a:pt x="0" y="0"/>
                </a:moveTo>
                <a:lnTo>
                  <a:pt x="0" y="60384"/>
                </a:lnTo>
                <a:lnTo>
                  <a:pt x="51759" y="60384"/>
                </a:lnTo>
                <a:lnTo>
                  <a:pt x="51759" y="107830"/>
                </a:lnTo>
                <a:lnTo>
                  <a:pt x="107830" y="107830"/>
                </a:lnTo>
                <a:lnTo>
                  <a:pt x="107830" y="185467"/>
                </a:lnTo>
                <a:lnTo>
                  <a:pt x="155276" y="185467"/>
                </a:lnTo>
                <a:lnTo>
                  <a:pt x="155276" y="383875"/>
                </a:lnTo>
                <a:lnTo>
                  <a:pt x="194095" y="383875"/>
                </a:lnTo>
                <a:lnTo>
                  <a:pt x="194095" y="720305"/>
                </a:lnTo>
                <a:lnTo>
                  <a:pt x="284672" y="720305"/>
                </a:lnTo>
                <a:lnTo>
                  <a:pt x="284672" y="763437"/>
                </a:lnTo>
                <a:lnTo>
                  <a:pt x="349370" y="763437"/>
                </a:lnTo>
                <a:lnTo>
                  <a:pt x="349370" y="802256"/>
                </a:lnTo>
                <a:lnTo>
                  <a:pt x="409755" y="802256"/>
                </a:lnTo>
                <a:lnTo>
                  <a:pt x="409755" y="935966"/>
                </a:lnTo>
                <a:lnTo>
                  <a:pt x="573657" y="935966"/>
                </a:lnTo>
                <a:lnTo>
                  <a:pt x="573657" y="987724"/>
                </a:lnTo>
                <a:lnTo>
                  <a:pt x="625415" y="987724"/>
                </a:lnTo>
                <a:lnTo>
                  <a:pt x="625415" y="1061049"/>
                </a:lnTo>
                <a:lnTo>
                  <a:pt x="845389" y="1061049"/>
                </a:lnTo>
                <a:lnTo>
                  <a:pt x="845389" y="1117120"/>
                </a:lnTo>
                <a:lnTo>
                  <a:pt x="1069676" y="1117120"/>
                </a:lnTo>
                <a:lnTo>
                  <a:pt x="1069676" y="1168879"/>
                </a:lnTo>
                <a:lnTo>
                  <a:pt x="1315529" y="1168879"/>
                </a:lnTo>
                <a:lnTo>
                  <a:pt x="1315529" y="1224951"/>
                </a:lnTo>
                <a:lnTo>
                  <a:pt x="1565695" y="1224951"/>
                </a:lnTo>
                <a:lnTo>
                  <a:pt x="1565695" y="1263769"/>
                </a:lnTo>
                <a:lnTo>
                  <a:pt x="1651959" y="1263769"/>
                </a:lnTo>
                <a:lnTo>
                  <a:pt x="1651959" y="1263769"/>
                </a:lnTo>
                <a:lnTo>
                  <a:pt x="1733910" y="1263769"/>
                </a:lnTo>
                <a:lnTo>
                  <a:pt x="1733910" y="1319841"/>
                </a:lnTo>
                <a:lnTo>
                  <a:pt x="2014268" y="1319841"/>
                </a:lnTo>
                <a:lnTo>
                  <a:pt x="2014268" y="1358660"/>
                </a:lnTo>
                <a:lnTo>
                  <a:pt x="2298940" y="1358660"/>
                </a:lnTo>
                <a:lnTo>
                  <a:pt x="2298940" y="1401792"/>
                </a:lnTo>
                <a:lnTo>
                  <a:pt x="2971800" y="1401792"/>
                </a:lnTo>
                <a:lnTo>
                  <a:pt x="2971800" y="1453551"/>
                </a:lnTo>
                <a:lnTo>
                  <a:pt x="4265763" y="1453551"/>
                </a:lnTo>
              </a:path>
            </a:pathLst>
          </a:custGeom>
          <a:noFill/>
          <a:ln w="28575">
            <a:solidFill>
              <a:srgbClr val="E1471D"/>
            </a:solidFill>
            <a:miter lim="800000"/>
            <a:headEnd/>
            <a:tailEnd/>
          </a:ln>
        </p:spPr>
        <p:txBody>
          <a:bodyPr rtlCol="0" anchor="ctr"/>
          <a:lstStyle/>
          <a:p>
            <a:pPr algn="ctr"/>
            <a:endParaRPr lang="en-US"/>
          </a:p>
        </p:txBody>
      </p:sp>
      <p:sp>
        <p:nvSpPr>
          <p:cNvPr id="17" name="TextBox 16">
            <a:extLst>
              <a:ext uri="{FF2B5EF4-FFF2-40B4-BE49-F238E27FC236}">
                <a16:creationId xmlns:a16="http://schemas.microsoft.com/office/drawing/2014/main" id="{662BE824-E7E7-15A0-5BE0-191FC4441B1B}"/>
              </a:ext>
            </a:extLst>
          </p:cNvPr>
          <p:cNvSpPr txBox="1"/>
          <p:nvPr/>
        </p:nvSpPr>
        <p:spPr bwMode="auto">
          <a:xfrm>
            <a:off x="7729146" y="1418614"/>
            <a:ext cx="318657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DFS in Patients With PD-L1 ≥1%</a:t>
            </a:r>
            <a:b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(Coprimary Endpoint)</a:t>
            </a:r>
          </a:p>
        </p:txBody>
      </p:sp>
      <p:sp>
        <p:nvSpPr>
          <p:cNvPr id="111" name="TextBox 110">
            <a:extLst>
              <a:ext uri="{FF2B5EF4-FFF2-40B4-BE49-F238E27FC236}">
                <a16:creationId xmlns:a16="http://schemas.microsoft.com/office/drawing/2014/main" id="{EA79CC57-9B10-EF6E-4D9B-7B84E94E60EE}"/>
              </a:ext>
            </a:extLst>
          </p:cNvPr>
          <p:cNvSpPr txBox="1"/>
          <p:nvPr/>
        </p:nvSpPr>
        <p:spPr bwMode="auto">
          <a:xfrm>
            <a:off x="9057699" y="4969063"/>
            <a:ext cx="4379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Mo</a:t>
            </a:r>
          </a:p>
        </p:txBody>
      </p:sp>
      <p:sp>
        <p:nvSpPr>
          <p:cNvPr id="112" name="TextBox 111">
            <a:extLst>
              <a:ext uri="{FF2B5EF4-FFF2-40B4-BE49-F238E27FC236}">
                <a16:creationId xmlns:a16="http://schemas.microsoft.com/office/drawing/2014/main" id="{35305019-437B-C946-F0E7-42CA09BADFAF}"/>
              </a:ext>
            </a:extLst>
          </p:cNvPr>
          <p:cNvSpPr txBox="1"/>
          <p:nvPr/>
        </p:nvSpPr>
        <p:spPr bwMode="auto">
          <a:xfrm rot="16200000">
            <a:off x="5609350" y="3504629"/>
            <a:ext cx="1703928" cy="338554"/>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Probability of DFS</a:t>
            </a:r>
          </a:p>
        </p:txBody>
      </p:sp>
      <p:sp>
        <p:nvSpPr>
          <p:cNvPr id="191" name="TextBox 190">
            <a:extLst>
              <a:ext uri="{FF2B5EF4-FFF2-40B4-BE49-F238E27FC236}">
                <a16:creationId xmlns:a16="http://schemas.microsoft.com/office/drawing/2014/main" id="{284DD4F2-0A7B-0A08-E20A-11DA5230013A}"/>
              </a:ext>
            </a:extLst>
          </p:cNvPr>
          <p:cNvSpPr txBox="1"/>
          <p:nvPr/>
        </p:nvSpPr>
        <p:spPr bwMode="auto">
          <a:xfrm>
            <a:off x="6062284" y="5349070"/>
            <a:ext cx="882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Nivolumab</a:t>
            </a:r>
            <a:b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Placebo</a:t>
            </a:r>
          </a:p>
        </p:txBody>
      </p:sp>
      <p:sp>
        <p:nvSpPr>
          <p:cNvPr id="114" name="TextBox 113">
            <a:extLst>
              <a:ext uri="{FF2B5EF4-FFF2-40B4-BE49-F238E27FC236}">
                <a16:creationId xmlns:a16="http://schemas.microsoft.com/office/drawing/2014/main" id="{210D3DFE-3EB4-0356-407E-BDA727009E48}"/>
              </a:ext>
            </a:extLst>
          </p:cNvPr>
          <p:cNvSpPr txBox="1"/>
          <p:nvPr/>
        </p:nvSpPr>
        <p:spPr bwMode="auto">
          <a:xfrm>
            <a:off x="6786663" y="5347330"/>
            <a:ext cx="420308"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140</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142</a:t>
            </a:r>
          </a:p>
        </p:txBody>
      </p:sp>
      <p:sp>
        <p:nvSpPr>
          <p:cNvPr id="115" name="TextBox 114">
            <a:extLst>
              <a:ext uri="{FF2B5EF4-FFF2-40B4-BE49-F238E27FC236}">
                <a16:creationId xmlns:a16="http://schemas.microsoft.com/office/drawing/2014/main" id="{2894949A-286A-DDA4-4675-7C61761C51E7}"/>
              </a:ext>
            </a:extLst>
          </p:cNvPr>
          <p:cNvSpPr txBox="1"/>
          <p:nvPr/>
        </p:nvSpPr>
        <p:spPr bwMode="auto">
          <a:xfrm>
            <a:off x="7051519" y="5347330"/>
            <a:ext cx="420308"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113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90</a:t>
            </a:r>
          </a:p>
        </p:txBody>
      </p:sp>
      <p:sp>
        <p:nvSpPr>
          <p:cNvPr id="116" name="TextBox 115">
            <a:extLst>
              <a:ext uri="{FF2B5EF4-FFF2-40B4-BE49-F238E27FC236}">
                <a16:creationId xmlns:a16="http://schemas.microsoft.com/office/drawing/2014/main" id="{CF1F5424-B9BD-084F-31C5-85B65B9A3500}"/>
              </a:ext>
            </a:extLst>
          </p:cNvPr>
          <p:cNvSpPr txBox="1"/>
          <p:nvPr/>
        </p:nvSpPr>
        <p:spPr bwMode="auto">
          <a:xfrm>
            <a:off x="7312465"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99</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74</a:t>
            </a:r>
          </a:p>
        </p:txBody>
      </p:sp>
      <p:sp>
        <p:nvSpPr>
          <p:cNvPr id="117" name="TextBox 116">
            <a:extLst>
              <a:ext uri="{FF2B5EF4-FFF2-40B4-BE49-F238E27FC236}">
                <a16:creationId xmlns:a16="http://schemas.microsoft.com/office/drawing/2014/main" id="{46333329-7B78-19F0-D5DC-6E5BDEBF88F1}"/>
              </a:ext>
            </a:extLst>
          </p:cNvPr>
          <p:cNvSpPr txBox="1"/>
          <p:nvPr/>
        </p:nvSpPr>
        <p:spPr bwMode="auto">
          <a:xfrm>
            <a:off x="7552120"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96</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62</a:t>
            </a:r>
          </a:p>
        </p:txBody>
      </p:sp>
      <p:sp>
        <p:nvSpPr>
          <p:cNvPr id="118" name="TextBox 117">
            <a:extLst>
              <a:ext uri="{FF2B5EF4-FFF2-40B4-BE49-F238E27FC236}">
                <a16:creationId xmlns:a16="http://schemas.microsoft.com/office/drawing/2014/main" id="{9780D680-4873-D305-F5DB-5F5CE862FC10}"/>
              </a:ext>
            </a:extLst>
          </p:cNvPr>
          <p:cNvSpPr txBox="1"/>
          <p:nvPr/>
        </p:nvSpPr>
        <p:spPr bwMode="auto">
          <a:xfrm>
            <a:off x="7788602"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85</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57</a:t>
            </a:r>
          </a:p>
        </p:txBody>
      </p:sp>
      <p:sp>
        <p:nvSpPr>
          <p:cNvPr id="119" name="TextBox 118">
            <a:extLst>
              <a:ext uri="{FF2B5EF4-FFF2-40B4-BE49-F238E27FC236}">
                <a16:creationId xmlns:a16="http://schemas.microsoft.com/office/drawing/2014/main" id="{C30EB71F-E5A5-449E-16A4-48DD925DB2F9}"/>
              </a:ext>
            </a:extLst>
          </p:cNvPr>
          <p:cNvSpPr txBox="1"/>
          <p:nvPr/>
        </p:nvSpPr>
        <p:spPr bwMode="auto">
          <a:xfrm>
            <a:off x="8027159"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75</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53</a:t>
            </a:r>
          </a:p>
        </p:txBody>
      </p:sp>
      <p:sp>
        <p:nvSpPr>
          <p:cNvPr id="120" name="TextBox 119">
            <a:extLst>
              <a:ext uri="{FF2B5EF4-FFF2-40B4-BE49-F238E27FC236}">
                <a16:creationId xmlns:a16="http://schemas.microsoft.com/office/drawing/2014/main" id="{2276E6E5-E4A9-0836-D2C6-A24EBA358166}"/>
              </a:ext>
            </a:extLst>
          </p:cNvPr>
          <p:cNvSpPr txBox="1"/>
          <p:nvPr/>
        </p:nvSpPr>
        <p:spPr bwMode="auto">
          <a:xfrm>
            <a:off x="8266544"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67</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49</a:t>
            </a:r>
          </a:p>
        </p:txBody>
      </p:sp>
      <p:sp>
        <p:nvSpPr>
          <p:cNvPr id="121" name="TextBox 120">
            <a:extLst>
              <a:ext uri="{FF2B5EF4-FFF2-40B4-BE49-F238E27FC236}">
                <a16:creationId xmlns:a16="http://schemas.microsoft.com/office/drawing/2014/main" id="{B3005647-F861-7E7A-9771-714683E15A07}"/>
              </a:ext>
            </a:extLst>
          </p:cNvPr>
          <p:cNvSpPr txBox="1"/>
          <p:nvPr/>
        </p:nvSpPr>
        <p:spPr bwMode="auto">
          <a:xfrm>
            <a:off x="8504260"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58</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44</a:t>
            </a:r>
          </a:p>
        </p:txBody>
      </p:sp>
      <p:sp>
        <p:nvSpPr>
          <p:cNvPr id="122" name="TextBox 121">
            <a:extLst>
              <a:ext uri="{FF2B5EF4-FFF2-40B4-BE49-F238E27FC236}">
                <a16:creationId xmlns:a16="http://schemas.microsoft.com/office/drawing/2014/main" id="{91163056-4868-A4A3-4B15-D3494BD2DDE3}"/>
              </a:ext>
            </a:extLst>
          </p:cNvPr>
          <p:cNvSpPr txBox="1"/>
          <p:nvPr/>
        </p:nvSpPr>
        <p:spPr bwMode="auto">
          <a:xfrm>
            <a:off x="8742602" y="5347330"/>
            <a:ext cx="341761"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50</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36</a:t>
            </a:r>
          </a:p>
        </p:txBody>
      </p:sp>
      <p:sp>
        <p:nvSpPr>
          <p:cNvPr id="123" name="TextBox 122">
            <a:extLst>
              <a:ext uri="{FF2B5EF4-FFF2-40B4-BE49-F238E27FC236}">
                <a16:creationId xmlns:a16="http://schemas.microsoft.com/office/drawing/2014/main" id="{DC4D8C8B-C1AC-86DC-1386-FF644191596A}"/>
              </a:ext>
            </a:extLst>
          </p:cNvPr>
          <p:cNvSpPr txBox="1"/>
          <p:nvPr/>
        </p:nvSpPr>
        <p:spPr bwMode="auto">
          <a:xfrm>
            <a:off x="8976983" y="534733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38</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29</a:t>
            </a:r>
          </a:p>
        </p:txBody>
      </p:sp>
      <p:sp>
        <p:nvSpPr>
          <p:cNvPr id="124" name="TextBox 123">
            <a:extLst>
              <a:ext uri="{FF2B5EF4-FFF2-40B4-BE49-F238E27FC236}">
                <a16:creationId xmlns:a16="http://schemas.microsoft.com/office/drawing/2014/main" id="{05EEE009-9D06-8D42-8C89-0FBD057D74A9}"/>
              </a:ext>
            </a:extLst>
          </p:cNvPr>
          <p:cNvSpPr txBox="1"/>
          <p:nvPr/>
        </p:nvSpPr>
        <p:spPr bwMode="auto">
          <a:xfrm>
            <a:off x="9223941" y="534733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23</a:t>
            </a:r>
          </a:p>
        </p:txBody>
      </p:sp>
      <p:sp>
        <p:nvSpPr>
          <p:cNvPr id="125" name="TextBox 124">
            <a:extLst>
              <a:ext uri="{FF2B5EF4-FFF2-40B4-BE49-F238E27FC236}">
                <a16:creationId xmlns:a16="http://schemas.microsoft.com/office/drawing/2014/main" id="{0C1425DF-7FBC-4961-E8BA-4C567B4A702E}"/>
              </a:ext>
            </a:extLst>
          </p:cNvPr>
          <p:cNvSpPr txBox="1"/>
          <p:nvPr/>
        </p:nvSpPr>
        <p:spPr bwMode="auto">
          <a:xfrm>
            <a:off x="9457949" y="534733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30</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21</a:t>
            </a:r>
          </a:p>
        </p:txBody>
      </p:sp>
      <p:sp>
        <p:nvSpPr>
          <p:cNvPr id="126" name="TextBox 125">
            <a:extLst>
              <a:ext uri="{FF2B5EF4-FFF2-40B4-BE49-F238E27FC236}">
                <a16:creationId xmlns:a16="http://schemas.microsoft.com/office/drawing/2014/main" id="{227DB3F2-5BB8-F876-06F6-343F85FA5895}"/>
              </a:ext>
            </a:extLst>
          </p:cNvPr>
          <p:cNvSpPr txBox="1"/>
          <p:nvPr/>
        </p:nvSpPr>
        <p:spPr bwMode="auto">
          <a:xfrm>
            <a:off x="9701113" y="534733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29</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18</a:t>
            </a:r>
          </a:p>
        </p:txBody>
      </p:sp>
      <p:sp>
        <p:nvSpPr>
          <p:cNvPr id="127" name="TextBox 126">
            <a:extLst>
              <a:ext uri="{FF2B5EF4-FFF2-40B4-BE49-F238E27FC236}">
                <a16:creationId xmlns:a16="http://schemas.microsoft.com/office/drawing/2014/main" id="{F43C9841-D264-EE65-CA62-A0C129012FE5}"/>
              </a:ext>
            </a:extLst>
          </p:cNvPr>
          <p:cNvSpPr txBox="1"/>
          <p:nvPr/>
        </p:nvSpPr>
        <p:spPr bwMode="auto">
          <a:xfrm>
            <a:off x="9939255" y="534733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22</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14</a:t>
            </a:r>
          </a:p>
        </p:txBody>
      </p:sp>
      <p:sp>
        <p:nvSpPr>
          <p:cNvPr id="128" name="TextBox 127">
            <a:extLst>
              <a:ext uri="{FF2B5EF4-FFF2-40B4-BE49-F238E27FC236}">
                <a16:creationId xmlns:a16="http://schemas.microsoft.com/office/drawing/2014/main" id="{C0585310-5DFA-8621-62E0-083EF953D13B}"/>
              </a:ext>
            </a:extLst>
          </p:cNvPr>
          <p:cNvSpPr txBox="1"/>
          <p:nvPr/>
        </p:nvSpPr>
        <p:spPr bwMode="auto">
          <a:xfrm>
            <a:off x="10177174" y="5347330"/>
            <a:ext cx="341760"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19</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9</a:t>
            </a:r>
          </a:p>
        </p:txBody>
      </p:sp>
      <p:sp>
        <p:nvSpPr>
          <p:cNvPr id="129" name="TextBox 128">
            <a:extLst>
              <a:ext uri="{FF2B5EF4-FFF2-40B4-BE49-F238E27FC236}">
                <a16:creationId xmlns:a16="http://schemas.microsoft.com/office/drawing/2014/main" id="{09AE8FCD-B9E9-D253-61A9-663DD11673A7}"/>
              </a:ext>
            </a:extLst>
          </p:cNvPr>
          <p:cNvSpPr txBox="1"/>
          <p:nvPr/>
        </p:nvSpPr>
        <p:spPr bwMode="auto">
          <a:xfrm>
            <a:off x="10456524" y="534733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8</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5</a:t>
            </a:r>
          </a:p>
        </p:txBody>
      </p:sp>
      <p:sp>
        <p:nvSpPr>
          <p:cNvPr id="130" name="TextBox 129">
            <a:extLst>
              <a:ext uri="{FF2B5EF4-FFF2-40B4-BE49-F238E27FC236}">
                <a16:creationId xmlns:a16="http://schemas.microsoft.com/office/drawing/2014/main" id="{42D07112-11C2-E93D-CE99-808BFB9E9563}"/>
              </a:ext>
            </a:extLst>
          </p:cNvPr>
          <p:cNvSpPr txBox="1"/>
          <p:nvPr/>
        </p:nvSpPr>
        <p:spPr bwMode="auto">
          <a:xfrm>
            <a:off x="10695035" y="534733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3</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3</a:t>
            </a:r>
          </a:p>
        </p:txBody>
      </p:sp>
      <p:sp>
        <p:nvSpPr>
          <p:cNvPr id="131" name="TextBox 130">
            <a:extLst>
              <a:ext uri="{FF2B5EF4-FFF2-40B4-BE49-F238E27FC236}">
                <a16:creationId xmlns:a16="http://schemas.microsoft.com/office/drawing/2014/main" id="{A24D8910-A60B-C289-999D-677723086A45}"/>
              </a:ext>
            </a:extLst>
          </p:cNvPr>
          <p:cNvSpPr txBox="1"/>
          <p:nvPr/>
        </p:nvSpPr>
        <p:spPr bwMode="auto">
          <a:xfrm>
            <a:off x="10932217" y="534733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1</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2</a:t>
            </a:r>
          </a:p>
        </p:txBody>
      </p:sp>
      <p:sp>
        <p:nvSpPr>
          <p:cNvPr id="132" name="TextBox 131">
            <a:extLst>
              <a:ext uri="{FF2B5EF4-FFF2-40B4-BE49-F238E27FC236}">
                <a16:creationId xmlns:a16="http://schemas.microsoft.com/office/drawing/2014/main" id="{F3EE3DBD-2506-A1C6-B540-21865AFD4602}"/>
              </a:ext>
            </a:extLst>
          </p:cNvPr>
          <p:cNvSpPr txBox="1"/>
          <p:nvPr/>
        </p:nvSpPr>
        <p:spPr bwMode="auto">
          <a:xfrm>
            <a:off x="11180700" y="534733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0</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1</a:t>
            </a:r>
          </a:p>
        </p:txBody>
      </p:sp>
      <p:sp>
        <p:nvSpPr>
          <p:cNvPr id="133" name="TextBox 132">
            <a:extLst>
              <a:ext uri="{FF2B5EF4-FFF2-40B4-BE49-F238E27FC236}">
                <a16:creationId xmlns:a16="http://schemas.microsoft.com/office/drawing/2014/main" id="{A3D82F14-8B87-BF32-3DA6-C7FD76D85870}"/>
              </a:ext>
            </a:extLst>
          </p:cNvPr>
          <p:cNvSpPr txBox="1"/>
          <p:nvPr/>
        </p:nvSpPr>
        <p:spPr bwMode="auto">
          <a:xfrm>
            <a:off x="11415241" y="5347330"/>
            <a:ext cx="263213" cy="461665"/>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rgbClr val="015873"/>
                </a:solidFill>
                <a:latin typeface="Calibri" panose="020F0502020204030204" pitchFamily="34" charset="0"/>
              </a:rPr>
              <a:t>0</a:t>
            </a:r>
            <a:br>
              <a:rPr lang="en-US" sz="1200" b="0" dirty="0">
                <a:solidFill>
                  <a:srgbClr val="015873"/>
                </a:solidFill>
                <a:latin typeface="Calibri" panose="020F0502020204030204" pitchFamily="34" charset="0"/>
              </a:rPr>
            </a:br>
            <a:r>
              <a:rPr lang="en-US" sz="1200" b="0" dirty="0">
                <a:solidFill>
                  <a:srgbClr val="E1471D"/>
                </a:solidFill>
                <a:latin typeface="Calibri" panose="020F0502020204030204" pitchFamily="34" charset="0"/>
              </a:rPr>
              <a:t>0</a:t>
            </a:r>
          </a:p>
        </p:txBody>
      </p:sp>
      <p:sp>
        <p:nvSpPr>
          <p:cNvPr id="134" name="Freeform 133">
            <a:extLst>
              <a:ext uri="{FF2B5EF4-FFF2-40B4-BE49-F238E27FC236}">
                <a16:creationId xmlns:a16="http://schemas.microsoft.com/office/drawing/2014/main" id="{0AFEBB57-D6D2-CBDE-475D-F2DEB0095E2A}"/>
              </a:ext>
            </a:extLst>
          </p:cNvPr>
          <p:cNvSpPr/>
          <p:nvPr/>
        </p:nvSpPr>
        <p:spPr bwMode="auto">
          <a:xfrm>
            <a:off x="6998866" y="2567419"/>
            <a:ext cx="4626591" cy="2174544"/>
          </a:xfrm>
          <a:custGeom>
            <a:avLst/>
            <a:gdLst>
              <a:gd name="connsiteX0" fmla="*/ 0 w 4626591"/>
              <a:gd name="connsiteY0" fmla="*/ 0 h 2174544"/>
              <a:gd name="connsiteX1" fmla="*/ 0 w 4626591"/>
              <a:gd name="connsiteY1" fmla="*/ 2174544 h 2174544"/>
              <a:gd name="connsiteX2" fmla="*/ 4626591 w 4626591"/>
              <a:gd name="connsiteY2" fmla="*/ 2174544 h 2174544"/>
            </a:gdLst>
            <a:ahLst/>
            <a:cxnLst>
              <a:cxn ang="0">
                <a:pos x="connsiteX0" y="connsiteY0"/>
              </a:cxn>
              <a:cxn ang="0">
                <a:pos x="connsiteX1" y="connsiteY1"/>
              </a:cxn>
              <a:cxn ang="0">
                <a:pos x="connsiteX2" y="connsiteY2"/>
              </a:cxn>
            </a:cxnLst>
            <a:rect l="l" t="t" r="r" b="b"/>
            <a:pathLst>
              <a:path w="4626591" h="2174544">
                <a:moveTo>
                  <a:pt x="0" y="0"/>
                </a:moveTo>
                <a:lnTo>
                  <a:pt x="0" y="2174544"/>
                </a:lnTo>
                <a:lnTo>
                  <a:pt x="4626591" y="2174544"/>
                </a:lnTo>
              </a:path>
            </a:pathLst>
          </a:custGeom>
          <a:noFill/>
          <a:ln w="28575">
            <a:solidFill>
              <a:schemeClr val="bg1"/>
            </a:solidFill>
            <a:miter lim="800000"/>
            <a:headEnd/>
            <a:tailEnd/>
          </a:ln>
        </p:spPr>
        <p:txBody>
          <a:bodyPr rtlCol="0" anchor="ctr"/>
          <a:lstStyle/>
          <a:p>
            <a:pPr algn="ctr"/>
            <a:endParaRPr lang="en-US"/>
          </a:p>
        </p:txBody>
      </p:sp>
      <p:grpSp>
        <p:nvGrpSpPr>
          <p:cNvPr id="135" name="Group 134">
            <a:extLst>
              <a:ext uri="{FF2B5EF4-FFF2-40B4-BE49-F238E27FC236}">
                <a16:creationId xmlns:a16="http://schemas.microsoft.com/office/drawing/2014/main" id="{F006DDFC-9663-DE2F-F0D8-31F4496A5624}"/>
              </a:ext>
            </a:extLst>
          </p:cNvPr>
          <p:cNvGrpSpPr/>
          <p:nvPr/>
        </p:nvGrpSpPr>
        <p:grpSpPr>
          <a:xfrm>
            <a:off x="6923403" y="2614251"/>
            <a:ext cx="85719" cy="2121408"/>
            <a:chOff x="2387110" y="2705197"/>
            <a:chExt cx="85719" cy="2600325"/>
          </a:xfrm>
          <a:noFill/>
        </p:grpSpPr>
        <p:cxnSp>
          <p:nvCxnSpPr>
            <p:cNvPr id="184" name="Straight Connector 183">
              <a:extLst>
                <a:ext uri="{FF2B5EF4-FFF2-40B4-BE49-F238E27FC236}">
                  <a16:creationId xmlns:a16="http://schemas.microsoft.com/office/drawing/2014/main" id="{2A99AE2A-992D-5582-FC83-5244A9DE1173}"/>
                </a:ext>
              </a:extLst>
            </p:cNvPr>
            <p:cNvCxnSpPr>
              <a:cxnSpLocks/>
            </p:cNvCxnSpPr>
            <p:nvPr/>
          </p:nvCxnSpPr>
          <p:spPr bwMode="auto">
            <a:xfrm>
              <a:off x="2387110" y="270519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B7A0D14E-F9C2-5359-A8BC-D3C77C0F53F4}"/>
                </a:ext>
              </a:extLst>
            </p:cNvPr>
            <p:cNvCxnSpPr>
              <a:cxnSpLocks/>
            </p:cNvCxnSpPr>
            <p:nvPr/>
          </p:nvCxnSpPr>
          <p:spPr bwMode="auto">
            <a:xfrm>
              <a:off x="2387110" y="322526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61A73547-9829-D4AE-38D3-365E90AD8A16}"/>
                </a:ext>
              </a:extLst>
            </p:cNvPr>
            <p:cNvCxnSpPr>
              <a:cxnSpLocks/>
            </p:cNvCxnSpPr>
            <p:nvPr/>
          </p:nvCxnSpPr>
          <p:spPr bwMode="auto">
            <a:xfrm>
              <a:off x="2387110" y="374532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CA449C86-A621-025F-7294-16C14905BC53}"/>
                </a:ext>
              </a:extLst>
            </p:cNvPr>
            <p:cNvCxnSpPr>
              <a:cxnSpLocks/>
            </p:cNvCxnSpPr>
            <p:nvPr/>
          </p:nvCxnSpPr>
          <p:spPr bwMode="auto">
            <a:xfrm>
              <a:off x="2387110" y="4265392"/>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DCA0A8C7-609B-9D68-1C49-A9260BC63C80}"/>
                </a:ext>
              </a:extLst>
            </p:cNvPr>
            <p:cNvCxnSpPr>
              <a:cxnSpLocks/>
            </p:cNvCxnSpPr>
            <p:nvPr/>
          </p:nvCxnSpPr>
          <p:spPr bwMode="auto">
            <a:xfrm>
              <a:off x="2387110" y="4785457"/>
              <a:ext cx="85719" cy="0"/>
            </a:xfrm>
            <a:prstGeom prst="line">
              <a:avLst/>
            </a:prstGeom>
            <a:grpFill/>
            <a:ln w="28575" cap="flat" cmpd="sng" algn="ctr">
              <a:solidFill>
                <a:schemeClr val="bg1"/>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5285ECB4-F19C-248C-6EC3-CEDC1129E83B}"/>
                </a:ext>
              </a:extLst>
            </p:cNvPr>
            <p:cNvCxnSpPr>
              <a:cxnSpLocks/>
            </p:cNvCxnSpPr>
            <p:nvPr/>
          </p:nvCxnSpPr>
          <p:spPr bwMode="auto">
            <a:xfrm>
              <a:off x="2387110" y="5305522"/>
              <a:ext cx="85719" cy="0"/>
            </a:xfrm>
            <a:prstGeom prst="line">
              <a:avLst/>
            </a:prstGeom>
            <a:grpFill/>
            <a:ln w="28575" cap="flat" cmpd="sng" algn="ctr">
              <a:solidFill>
                <a:schemeClr val="bg1"/>
              </a:solidFill>
              <a:prstDash val="solid"/>
              <a:round/>
              <a:headEnd type="none" w="med" len="med"/>
              <a:tailEnd type="none" w="med" len="med"/>
            </a:ln>
            <a:effectLst/>
          </p:spPr>
        </p:cxnSp>
      </p:grpSp>
      <p:sp>
        <p:nvSpPr>
          <p:cNvPr id="178" name="TextBox 177">
            <a:extLst>
              <a:ext uri="{FF2B5EF4-FFF2-40B4-BE49-F238E27FC236}">
                <a16:creationId xmlns:a16="http://schemas.microsoft.com/office/drawing/2014/main" id="{8AC6767B-D50A-6505-5D4C-EDD93D2EC1B9}"/>
              </a:ext>
            </a:extLst>
          </p:cNvPr>
          <p:cNvSpPr txBox="1"/>
          <p:nvPr/>
        </p:nvSpPr>
        <p:spPr bwMode="auto">
          <a:xfrm>
            <a:off x="6587609" y="4563554"/>
            <a:ext cx="370733" cy="27298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179" name="TextBox 178">
            <a:extLst>
              <a:ext uri="{FF2B5EF4-FFF2-40B4-BE49-F238E27FC236}">
                <a16:creationId xmlns:a16="http://schemas.microsoft.com/office/drawing/2014/main" id="{AFECD817-3EA9-ED5C-2504-D0A7D9980438}"/>
              </a:ext>
            </a:extLst>
          </p:cNvPr>
          <p:cNvSpPr txBox="1"/>
          <p:nvPr/>
        </p:nvSpPr>
        <p:spPr bwMode="auto">
          <a:xfrm>
            <a:off x="6487841" y="4142662"/>
            <a:ext cx="470502" cy="27298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a:t>
            </a:r>
          </a:p>
        </p:txBody>
      </p:sp>
      <p:sp>
        <p:nvSpPr>
          <p:cNvPr id="180" name="TextBox 179">
            <a:extLst>
              <a:ext uri="{FF2B5EF4-FFF2-40B4-BE49-F238E27FC236}">
                <a16:creationId xmlns:a16="http://schemas.microsoft.com/office/drawing/2014/main" id="{9A036B3C-1887-FF16-D6E7-D0C4CC4C69AF}"/>
              </a:ext>
            </a:extLst>
          </p:cNvPr>
          <p:cNvSpPr txBox="1"/>
          <p:nvPr/>
        </p:nvSpPr>
        <p:spPr bwMode="auto">
          <a:xfrm>
            <a:off x="6487841" y="3721770"/>
            <a:ext cx="470502" cy="27298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a:t>
            </a:r>
          </a:p>
        </p:txBody>
      </p:sp>
      <p:sp>
        <p:nvSpPr>
          <p:cNvPr id="181" name="TextBox 180">
            <a:extLst>
              <a:ext uri="{FF2B5EF4-FFF2-40B4-BE49-F238E27FC236}">
                <a16:creationId xmlns:a16="http://schemas.microsoft.com/office/drawing/2014/main" id="{74D20B58-1882-C6F8-E49C-1236282E201A}"/>
              </a:ext>
            </a:extLst>
          </p:cNvPr>
          <p:cNvSpPr txBox="1"/>
          <p:nvPr/>
        </p:nvSpPr>
        <p:spPr bwMode="auto">
          <a:xfrm>
            <a:off x="6487841" y="3300878"/>
            <a:ext cx="470502" cy="27298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a:t>
            </a:r>
          </a:p>
        </p:txBody>
      </p:sp>
      <p:sp>
        <p:nvSpPr>
          <p:cNvPr id="182" name="TextBox 181">
            <a:extLst>
              <a:ext uri="{FF2B5EF4-FFF2-40B4-BE49-F238E27FC236}">
                <a16:creationId xmlns:a16="http://schemas.microsoft.com/office/drawing/2014/main" id="{68C98B23-9054-32DC-729E-1F77F65254DA}"/>
              </a:ext>
            </a:extLst>
          </p:cNvPr>
          <p:cNvSpPr txBox="1"/>
          <p:nvPr/>
        </p:nvSpPr>
        <p:spPr bwMode="auto">
          <a:xfrm>
            <a:off x="6487841" y="2879986"/>
            <a:ext cx="470502" cy="27298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0.8</a:t>
            </a:r>
          </a:p>
        </p:txBody>
      </p:sp>
      <p:sp>
        <p:nvSpPr>
          <p:cNvPr id="183" name="TextBox 182">
            <a:extLst>
              <a:ext uri="{FF2B5EF4-FFF2-40B4-BE49-F238E27FC236}">
                <a16:creationId xmlns:a16="http://schemas.microsoft.com/office/drawing/2014/main" id="{49B2D492-80E9-D20B-A38F-425F8978DE73}"/>
              </a:ext>
            </a:extLst>
          </p:cNvPr>
          <p:cNvSpPr txBox="1"/>
          <p:nvPr/>
        </p:nvSpPr>
        <p:spPr bwMode="auto">
          <a:xfrm>
            <a:off x="6279147" y="2459094"/>
            <a:ext cx="679196" cy="272980"/>
          </a:xfrm>
          <a:prstGeom prst="rect">
            <a:avLst/>
          </a:prstGeom>
          <a:no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137" name="TextBox 136">
            <a:extLst>
              <a:ext uri="{FF2B5EF4-FFF2-40B4-BE49-F238E27FC236}">
                <a16:creationId xmlns:a16="http://schemas.microsoft.com/office/drawing/2014/main" id="{E18C2DF9-18B7-F0E9-9563-D249DE4E9184}"/>
              </a:ext>
            </a:extLst>
          </p:cNvPr>
          <p:cNvSpPr txBox="1"/>
          <p:nvPr/>
        </p:nvSpPr>
        <p:spPr bwMode="auto">
          <a:xfrm>
            <a:off x="6865210" y="480063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0</a:t>
            </a:r>
          </a:p>
        </p:txBody>
      </p:sp>
      <p:sp>
        <p:nvSpPr>
          <p:cNvPr id="138" name="TextBox 137">
            <a:extLst>
              <a:ext uri="{FF2B5EF4-FFF2-40B4-BE49-F238E27FC236}">
                <a16:creationId xmlns:a16="http://schemas.microsoft.com/office/drawing/2014/main" id="{9FCE6081-FC0C-AAD6-17F9-E6FDDF447B87}"/>
              </a:ext>
            </a:extLst>
          </p:cNvPr>
          <p:cNvSpPr txBox="1"/>
          <p:nvPr/>
        </p:nvSpPr>
        <p:spPr bwMode="auto">
          <a:xfrm>
            <a:off x="7113589" y="480063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a:t>
            </a:r>
          </a:p>
        </p:txBody>
      </p:sp>
      <p:sp>
        <p:nvSpPr>
          <p:cNvPr id="139" name="TextBox 138">
            <a:extLst>
              <a:ext uri="{FF2B5EF4-FFF2-40B4-BE49-F238E27FC236}">
                <a16:creationId xmlns:a16="http://schemas.microsoft.com/office/drawing/2014/main" id="{1DF8F07E-28A6-1076-AA77-11BBFA33650C}"/>
              </a:ext>
            </a:extLst>
          </p:cNvPr>
          <p:cNvSpPr txBox="1"/>
          <p:nvPr/>
        </p:nvSpPr>
        <p:spPr bwMode="auto">
          <a:xfrm>
            <a:off x="7351739" y="480063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6</a:t>
            </a:r>
          </a:p>
        </p:txBody>
      </p:sp>
      <p:sp>
        <p:nvSpPr>
          <p:cNvPr id="140" name="TextBox 139">
            <a:extLst>
              <a:ext uri="{FF2B5EF4-FFF2-40B4-BE49-F238E27FC236}">
                <a16:creationId xmlns:a16="http://schemas.microsoft.com/office/drawing/2014/main" id="{992F714A-82F5-8232-0D18-12BF1C2F728A}"/>
              </a:ext>
            </a:extLst>
          </p:cNvPr>
          <p:cNvSpPr txBox="1"/>
          <p:nvPr/>
        </p:nvSpPr>
        <p:spPr bwMode="auto">
          <a:xfrm>
            <a:off x="7591394" y="4800634"/>
            <a:ext cx="263214"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9</a:t>
            </a:r>
          </a:p>
        </p:txBody>
      </p:sp>
      <p:sp>
        <p:nvSpPr>
          <p:cNvPr id="141" name="TextBox 140">
            <a:extLst>
              <a:ext uri="{FF2B5EF4-FFF2-40B4-BE49-F238E27FC236}">
                <a16:creationId xmlns:a16="http://schemas.microsoft.com/office/drawing/2014/main" id="{138C60EC-DF5A-D61D-B42E-67BA649CB276}"/>
              </a:ext>
            </a:extLst>
          </p:cNvPr>
          <p:cNvSpPr txBox="1"/>
          <p:nvPr/>
        </p:nvSpPr>
        <p:spPr bwMode="auto">
          <a:xfrm>
            <a:off x="7788603"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12</a:t>
            </a:r>
          </a:p>
        </p:txBody>
      </p:sp>
      <p:sp>
        <p:nvSpPr>
          <p:cNvPr id="142" name="TextBox 141">
            <a:extLst>
              <a:ext uri="{FF2B5EF4-FFF2-40B4-BE49-F238E27FC236}">
                <a16:creationId xmlns:a16="http://schemas.microsoft.com/office/drawing/2014/main" id="{647BDABE-A98B-CF50-DC74-ECDAF7993726}"/>
              </a:ext>
            </a:extLst>
          </p:cNvPr>
          <p:cNvSpPr txBox="1"/>
          <p:nvPr/>
        </p:nvSpPr>
        <p:spPr bwMode="auto">
          <a:xfrm>
            <a:off x="8027160"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15</a:t>
            </a:r>
          </a:p>
        </p:txBody>
      </p:sp>
      <p:sp>
        <p:nvSpPr>
          <p:cNvPr id="143" name="TextBox 142">
            <a:extLst>
              <a:ext uri="{FF2B5EF4-FFF2-40B4-BE49-F238E27FC236}">
                <a16:creationId xmlns:a16="http://schemas.microsoft.com/office/drawing/2014/main" id="{2E24E368-A90E-60FF-610F-4DCF78760B7E}"/>
              </a:ext>
            </a:extLst>
          </p:cNvPr>
          <p:cNvSpPr txBox="1"/>
          <p:nvPr/>
        </p:nvSpPr>
        <p:spPr bwMode="auto">
          <a:xfrm>
            <a:off x="8266545"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18</a:t>
            </a:r>
          </a:p>
        </p:txBody>
      </p:sp>
      <p:sp>
        <p:nvSpPr>
          <p:cNvPr id="144" name="TextBox 143">
            <a:extLst>
              <a:ext uri="{FF2B5EF4-FFF2-40B4-BE49-F238E27FC236}">
                <a16:creationId xmlns:a16="http://schemas.microsoft.com/office/drawing/2014/main" id="{F3F57FB0-EC30-ADCD-D03F-BE5B23C0D9A0}"/>
              </a:ext>
            </a:extLst>
          </p:cNvPr>
          <p:cNvSpPr txBox="1"/>
          <p:nvPr/>
        </p:nvSpPr>
        <p:spPr bwMode="auto">
          <a:xfrm>
            <a:off x="8504261"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21</a:t>
            </a:r>
          </a:p>
        </p:txBody>
      </p:sp>
      <p:sp>
        <p:nvSpPr>
          <p:cNvPr id="145" name="TextBox 144">
            <a:extLst>
              <a:ext uri="{FF2B5EF4-FFF2-40B4-BE49-F238E27FC236}">
                <a16:creationId xmlns:a16="http://schemas.microsoft.com/office/drawing/2014/main" id="{B249C945-4E4D-A60C-CEDE-CF44157AA304}"/>
              </a:ext>
            </a:extLst>
          </p:cNvPr>
          <p:cNvSpPr txBox="1"/>
          <p:nvPr/>
        </p:nvSpPr>
        <p:spPr bwMode="auto">
          <a:xfrm>
            <a:off x="8742602"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24</a:t>
            </a:r>
          </a:p>
        </p:txBody>
      </p:sp>
      <p:sp>
        <p:nvSpPr>
          <p:cNvPr id="146" name="TextBox 145">
            <a:extLst>
              <a:ext uri="{FF2B5EF4-FFF2-40B4-BE49-F238E27FC236}">
                <a16:creationId xmlns:a16="http://schemas.microsoft.com/office/drawing/2014/main" id="{5E87E0FC-869C-203C-4BF0-8ADBF5B1BA7E}"/>
              </a:ext>
            </a:extLst>
          </p:cNvPr>
          <p:cNvSpPr txBox="1"/>
          <p:nvPr/>
        </p:nvSpPr>
        <p:spPr bwMode="auto">
          <a:xfrm>
            <a:off x="8976983"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27</a:t>
            </a:r>
          </a:p>
        </p:txBody>
      </p:sp>
      <p:sp>
        <p:nvSpPr>
          <p:cNvPr id="147" name="TextBox 146">
            <a:extLst>
              <a:ext uri="{FF2B5EF4-FFF2-40B4-BE49-F238E27FC236}">
                <a16:creationId xmlns:a16="http://schemas.microsoft.com/office/drawing/2014/main" id="{B544405D-B231-4971-57CF-A1CD1FFC456F}"/>
              </a:ext>
            </a:extLst>
          </p:cNvPr>
          <p:cNvSpPr txBox="1"/>
          <p:nvPr/>
        </p:nvSpPr>
        <p:spPr bwMode="auto">
          <a:xfrm>
            <a:off x="9223941"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30</a:t>
            </a:r>
          </a:p>
        </p:txBody>
      </p:sp>
      <p:sp>
        <p:nvSpPr>
          <p:cNvPr id="148" name="TextBox 147">
            <a:extLst>
              <a:ext uri="{FF2B5EF4-FFF2-40B4-BE49-F238E27FC236}">
                <a16:creationId xmlns:a16="http://schemas.microsoft.com/office/drawing/2014/main" id="{FC4B7327-07F6-9B4A-D065-4FEC962B93F6}"/>
              </a:ext>
            </a:extLst>
          </p:cNvPr>
          <p:cNvSpPr txBox="1"/>
          <p:nvPr/>
        </p:nvSpPr>
        <p:spPr bwMode="auto">
          <a:xfrm>
            <a:off x="9457949"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33</a:t>
            </a:r>
          </a:p>
        </p:txBody>
      </p:sp>
      <p:sp>
        <p:nvSpPr>
          <p:cNvPr id="149" name="TextBox 148">
            <a:extLst>
              <a:ext uri="{FF2B5EF4-FFF2-40B4-BE49-F238E27FC236}">
                <a16:creationId xmlns:a16="http://schemas.microsoft.com/office/drawing/2014/main" id="{F0328A54-042B-8B87-2334-99EE1B313C21}"/>
              </a:ext>
            </a:extLst>
          </p:cNvPr>
          <p:cNvSpPr txBox="1"/>
          <p:nvPr/>
        </p:nvSpPr>
        <p:spPr bwMode="auto">
          <a:xfrm>
            <a:off x="9701113"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36</a:t>
            </a:r>
          </a:p>
        </p:txBody>
      </p:sp>
      <p:sp>
        <p:nvSpPr>
          <p:cNvPr id="150" name="TextBox 149">
            <a:extLst>
              <a:ext uri="{FF2B5EF4-FFF2-40B4-BE49-F238E27FC236}">
                <a16:creationId xmlns:a16="http://schemas.microsoft.com/office/drawing/2014/main" id="{406FE4F6-1013-8A3C-B2D6-80F0860C3BAD}"/>
              </a:ext>
            </a:extLst>
          </p:cNvPr>
          <p:cNvSpPr txBox="1"/>
          <p:nvPr/>
        </p:nvSpPr>
        <p:spPr bwMode="auto">
          <a:xfrm>
            <a:off x="9939255"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39</a:t>
            </a:r>
          </a:p>
        </p:txBody>
      </p:sp>
      <p:sp>
        <p:nvSpPr>
          <p:cNvPr id="151" name="TextBox 150">
            <a:extLst>
              <a:ext uri="{FF2B5EF4-FFF2-40B4-BE49-F238E27FC236}">
                <a16:creationId xmlns:a16="http://schemas.microsoft.com/office/drawing/2014/main" id="{9A1A9C55-FECF-060B-A224-9AF487BBE2A0}"/>
              </a:ext>
            </a:extLst>
          </p:cNvPr>
          <p:cNvSpPr txBox="1"/>
          <p:nvPr/>
        </p:nvSpPr>
        <p:spPr bwMode="auto">
          <a:xfrm>
            <a:off x="10177174"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42</a:t>
            </a:r>
          </a:p>
        </p:txBody>
      </p:sp>
      <p:sp>
        <p:nvSpPr>
          <p:cNvPr id="152" name="TextBox 151">
            <a:extLst>
              <a:ext uri="{FF2B5EF4-FFF2-40B4-BE49-F238E27FC236}">
                <a16:creationId xmlns:a16="http://schemas.microsoft.com/office/drawing/2014/main" id="{B3B8CB3D-21B7-8082-EE73-1CD6C34C8CF4}"/>
              </a:ext>
            </a:extLst>
          </p:cNvPr>
          <p:cNvSpPr txBox="1"/>
          <p:nvPr/>
        </p:nvSpPr>
        <p:spPr bwMode="auto">
          <a:xfrm>
            <a:off x="10417251"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45</a:t>
            </a:r>
          </a:p>
        </p:txBody>
      </p:sp>
      <p:sp>
        <p:nvSpPr>
          <p:cNvPr id="153" name="TextBox 152">
            <a:extLst>
              <a:ext uri="{FF2B5EF4-FFF2-40B4-BE49-F238E27FC236}">
                <a16:creationId xmlns:a16="http://schemas.microsoft.com/office/drawing/2014/main" id="{5212499D-76B9-18BA-8CF6-02396E31D79E}"/>
              </a:ext>
            </a:extLst>
          </p:cNvPr>
          <p:cNvSpPr txBox="1"/>
          <p:nvPr/>
        </p:nvSpPr>
        <p:spPr bwMode="auto">
          <a:xfrm>
            <a:off x="10655761"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48</a:t>
            </a:r>
          </a:p>
        </p:txBody>
      </p:sp>
      <p:sp>
        <p:nvSpPr>
          <p:cNvPr id="154" name="TextBox 153">
            <a:extLst>
              <a:ext uri="{FF2B5EF4-FFF2-40B4-BE49-F238E27FC236}">
                <a16:creationId xmlns:a16="http://schemas.microsoft.com/office/drawing/2014/main" id="{51EB3E5D-B4D9-A996-385E-5C15E336AF40}"/>
              </a:ext>
            </a:extLst>
          </p:cNvPr>
          <p:cNvSpPr txBox="1"/>
          <p:nvPr/>
        </p:nvSpPr>
        <p:spPr bwMode="auto">
          <a:xfrm>
            <a:off x="10892943"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51</a:t>
            </a:r>
          </a:p>
        </p:txBody>
      </p:sp>
      <p:sp>
        <p:nvSpPr>
          <p:cNvPr id="155" name="TextBox 154">
            <a:extLst>
              <a:ext uri="{FF2B5EF4-FFF2-40B4-BE49-F238E27FC236}">
                <a16:creationId xmlns:a16="http://schemas.microsoft.com/office/drawing/2014/main" id="{860BB782-DAB6-275C-A964-9B36920D0BC5}"/>
              </a:ext>
            </a:extLst>
          </p:cNvPr>
          <p:cNvSpPr txBox="1"/>
          <p:nvPr/>
        </p:nvSpPr>
        <p:spPr bwMode="auto">
          <a:xfrm>
            <a:off x="11141426"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54</a:t>
            </a:r>
          </a:p>
        </p:txBody>
      </p:sp>
      <p:sp>
        <p:nvSpPr>
          <p:cNvPr id="156" name="TextBox 155">
            <a:extLst>
              <a:ext uri="{FF2B5EF4-FFF2-40B4-BE49-F238E27FC236}">
                <a16:creationId xmlns:a16="http://schemas.microsoft.com/office/drawing/2014/main" id="{2DFE482D-98D2-F5D1-D57F-691350B33030}"/>
              </a:ext>
            </a:extLst>
          </p:cNvPr>
          <p:cNvSpPr txBox="1"/>
          <p:nvPr/>
        </p:nvSpPr>
        <p:spPr bwMode="auto">
          <a:xfrm>
            <a:off x="11375967" y="4800634"/>
            <a:ext cx="341760"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b="0" dirty="0">
                <a:solidFill>
                  <a:schemeClr val="bg1"/>
                </a:solidFill>
                <a:latin typeface="Calibri" panose="020F0502020204030204" pitchFamily="34" charset="0"/>
              </a:rPr>
              <a:t>57</a:t>
            </a:r>
          </a:p>
        </p:txBody>
      </p:sp>
      <p:grpSp>
        <p:nvGrpSpPr>
          <p:cNvPr id="157" name="Group 156">
            <a:extLst>
              <a:ext uri="{FF2B5EF4-FFF2-40B4-BE49-F238E27FC236}">
                <a16:creationId xmlns:a16="http://schemas.microsoft.com/office/drawing/2014/main" id="{0E208BE9-F20A-994C-D227-4C820BFA0188}"/>
              </a:ext>
            </a:extLst>
          </p:cNvPr>
          <p:cNvGrpSpPr/>
          <p:nvPr/>
        </p:nvGrpSpPr>
        <p:grpSpPr>
          <a:xfrm>
            <a:off x="7001248" y="4729464"/>
            <a:ext cx="4538338" cy="85719"/>
            <a:chOff x="1298919" y="4939676"/>
            <a:chExt cx="4538338" cy="85719"/>
          </a:xfrm>
        </p:grpSpPr>
        <p:cxnSp>
          <p:nvCxnSpPr>
            <p:cNvPr id="158" name="Straight Connector 157">
              <a:extLst>
                <a:ext uri="{FF2B5EF4-FFF2-40B4-BE49-F238E27FC236}">
                  <a16:creationId xmlns:a16="http://schemas.microsoft.com/office/drawing/2014/main" id="{A10C1926-6011-A9A3-BD38-276F574FB9E5}"/>
                </a:ext>
              </a:extLst>
            </p:cNvPr>
            <p:cNvCxnSpPr>
              <a:cxnSpLocks/>
            </p:cNvCxnSpPr>
            <p:nvPr/>
          </p:nvCxnSpPr>
          <p:spPr bwMode="auto">
            <a:xfrm rot="16200000">
              <a:off x="12560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5876BA0F-3AA7-1C49-C76B-E642D79EF667}"/>
                </a:ext>
              </a:extLst>
            </p:cNvPr>
            <p:cNvCxnSpPr>
              <a:cxnSpLocks/>
            </p:cNvCxnSpPr>
            <p:nvPr/>
          </p:nvCxnSpPr>
          <p:spPr bwMode="auto">
            <a:xfrm rot="16200000">
              <a:off x="14949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B60C3943-AD18-D199-4220-E5281CB923EC}"/>
                </a:ext>
              </a:extLst>
            </p:cNvPr>
            <p:cNvCxnSpPr>
              <a:cxnSpLocks/>
            </p:cNvCxnSpPr>
            <p:nvPr/>
          </p:nvCxnSpPr>
          <p:spPr bwMode="auto">
            <a:xfrm rot="16200000">
              <a:off x="17337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92E6E318-0B69-BA48-0CF4-751DDCB7B3E6}"/>
                </a:ext>
              </a:extLst>
            </p:cNvPr>
            <p:cNvCxnSpPr>
              <a:cxnSpLocks/>
            </p:cNvCxnSpPr>
            <p:nvPr/>
          </p:nvCxnSpPr>
          <p:spPr bwMode="auto">
            <a:xfrm rot="16200000">
              <a:off x="19726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EDE8A4FF-0BA1-FFCD-099A-09E6E4C1FE8A}"/>
                </a:ext>
              </a:extLst>
            </p:cNvPr>
            <p:cNvCxnSpPr>
              <a:cxnSpLocks/>
            </p:cNvCxnSpPr>
            <p:nvPr/>
          </p:nvCxnSpPr>
          <p:spPr bwMode="auto">
            <a:xfrm rot="16200000">
              <a:off x="221149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14A2734E-6B5D-AEBF-C596-D30255F746A7}"/>
                </a:ext>
              </a:extLst>
            </p:cNvPr>
            <p:cNvCxnSpPr>
              <a:cxnSpLocks/>
            </p:cNvCxnSpPr>
            <p:nvPr/>
          </p:nvCxnSpPr>
          <p:spPr bwMode="auto">
            <a:xfrm rot="16200000">
              <a:off x="24503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B508EF1F-2047-335E-B64F-621DC9FA2508}"/>
                </a:ext>
              </a:extLst>
            </p:cNvPr>
            <p:cNvCxnSpPr>
              <a:cxnSpLocks/>
            </p:cNvCxnSpPr>
            <p:nvPr/>
          </p:nvCxnSpPr>
          <p:spPr bwMode="auto">
            <a:xfrm rot="16200000">
              <a:off x="26892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55B9FA95-DB80-129C-7EE1-2C6B127630BA}"/>
                </a:ext>
              </a:extLst>
            </p:cNvPr>
            <p:cNvCxnSpPr>
              <a:cxnSpLocks/>
            </p:cNvCxnSpPr>
            <p:nvPr/>
          </p:nvCxnSpPr>
          <p:spPr bwMode="auto">
            <a:xfrm rot="16200000">
              <a:off x="29280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53466979-2838-E32E-86B6-F2021A509D75}"/>
                </a:ext>
              </a:extLst>
            </p:cNvPr>
            <p:cNvCxnSpPr>
              <a:cxnSpLocks/>
            </p:cNvCxnSpPr>
            <p:nvPr/>
          </p:nvCxnSpPr>
          <p:spPr bwMode="auto">
            <a:xfrm rot="16200000">
              <a:off x="31669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4D604587-68D6-A4E7-C58D-8CB191DA7DEC}"/>
                </a:ext>
              </a:extLst>
            </p:cNvPr>
            <p:cNvCxnSpPr>
              <a:cxnSpLocks/>
            </p:cNvCxnSpPr>
            <p:nvPr/>
          </p:nvCxnSpPr>
          <p:spPr bwMode="auto">
            <a:xfrm rot="16200000">
              <a:off x="340579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D9EF69F7-083C-4506-730A-5DDD041F5F80}"/>
                </a:ext>
              </a:extLst>
            </p:cNvPr>
            <p:cNvCxnSpPr>
              <a:cxnSpLocks/>
            </p:cNvCxnSpPr>
            <p:nvPr/>
          </p:nvCxnSpPr>
          <p:spPr bwMode="auto">
            <a:xfrm rot="16200000">
              <a:off x="36446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69" name="Straight Connector 168">
              <a:extLst>
                <a:ext uri="{FF2B5EF4-FFF2-40B4-BE49-F238E27FC236}">
                  <a16:creationId xmlns:a16="http://schemas.microsoft.com/office/drawing/2014/main" id="{66BF2A90-6C44-672B-6EBA-D8820E4DACD5}"/>
                </a:ext>
              </a:extLst>
            </p:cNvPr>
            <p:cNvCxnSpPr>
              <a:cxnSpLocks/>
            </p:cNvCxnSpPr>
            <p:nvPr/>
          </p:nvCxnSpPr>
          <p:spPr bwMode="auto">
            <a:xfrm rot="16200000">
              <a:off x="38835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36DE0ED7-8550-4FAD-7040-B18002D5E6FC}"/>
                </a:ext>
              </a:extLst>
            </p:cNvPr>
            <p:cNvCxnSpPr>
              <a:cxnSpLocks/>
            </p:cNvCxnSpPr>
            <p:nvPr/>
          </p:nvCxnSpPr>
          <p:spPr bwMode="auto">
            <a:xfrm rot="16200000">
              <a:off x="41223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BAD6FF13-A66C-12E0-8C96-18AA1668BFE1}"/>
                </a:ext>
              </a:extLst>
            </p:cNvPr>
            <p:cNvCxnSpPr>
              <a:cxnSpLocks/>
            </p:cNvCxnSpPr>
            <p:nvPr/>
          </p:nvCxnSpPr>
          <p:spPr bwMode="auto">
            <a:xfrm rot="16200000">
              <a:off x="43612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D065B52B-3D1F-FA78-CF24-637F0C88EB97}"/>
                </a:ext>
              </a:extLst>
            </p:cNvPr>
            <p:cNvCxnSpPr>
              <a:cxnSpLocks/>
            </p:cNvCxnSpPr>
            <p:nvPr/>
          </p:nvCxnSpPr>
          <p:spPr bwMode="auto">
            <a:xfrm rot="16200000">
              <a:off x="460009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D9BD7274-16B0-8CAF-7DFC-FD08690C7F58}"/>
                </a:ext>
              </a:extLst>
            </p:cNvPr>
            <p:cNvCxnSpPr>
              <a:cxnSpLocks/>
            </p:cNvCxnSpPr>
            <p:nvPr/>
          </p:nvCxnSpPr>
          <p:spPr bwMode="auto">
            <a:xfrm rot="16200000">
              <a:off x="483895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255AEC26-DB40-04C3-5B9E-8F5B2F3BAA9D}"/>
                </a:ext>
              </a:extLst>
            </p:cNvPr>
            <p:cNvCxnSpPr>
              <a:cxnSpLocks/>
            </p:cNvCxnSpPr>
            <p:nvPr/>
          </p:nvCxnSpPr>
          <p:spPr bwMode="auto">
            <a:xfrm rot="16200000">
              <a:off x="507781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19C9E048-CFCD-3D1F-2328-45CAB6D3EBF8}"/>
                </a:ext>
              </a:extLst>
            </p:cNvPr>
            <p:cNvCxnSpPr>
              <a:cxnSpLocks/>
            </p:cNvCxnSpPr>
            <p:nvPr/>
          </p:nvCxnSpPr>
          <p:spPr bwMode="auto">
            <a:xfrm rot="16200000">
              <a:off x="531667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6" name="Straight Connector 175">
              <a:extLst>
                <a:ext uri="{FF2B5EF4-FFF2-40B4-BE49-F238E27FC236}">
                  <a16:creationId xmlns:a16="http://schemas.microsoft.com/office/drawing/2014/main" id="{684EB9D1-EB42-525A-0721-A2D81663C5BF}"/>
                </a:ext>
              </a:extLst>
            </p:cNvPr>
            <p:cNvCxnSpPr>
              <a:cxnSpLocks/>
            </p:cNvCxnSpPr>
            <p:nvPr/>
          </p:nvCxnSpPr>
          <p:spPr bwMode="auto">
            <a:xfrm rot="16200000">
              <a:off x="5555539" y="4982536"/>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77" name="Straight Connector 176">
              <a:extLst>
                <a:ext uri="{FF2B5EF4-FFF2-40B4-BE49-F238E27FC236}">
                  <a16:creationId xmlns:a16="http://schemas.microsoft.com/office/drawing/2014/main" id="{2A9E4764-5AD1-6F8D-F320-287FBCC3FB9C}"/>
                </a:ext>
              </a:extLst>
            </p:cNvPr>
            <p:cNvCxnSpPr>
              <a:cxnSpLocks/>
            </p:cNvCxnSpPr>
            <p:nvPr/>
          </p:nvCxnSpPr>
          <p:spPr bwMode="auto">
            <a:xfrm rot="16200000">
              <a:off x="5794397" y="4982536"/>
              <a:ext cx="85719" cy="0"/>
            </a:xfrm>
            <a:prstGeom prst="line">
              <a:avLst/>
            </a:prstGeom>
            <a:noFill/>
            <a:ln w="28575" cap="flat" cmpd="sng" algn="ctr">
              <a:solidFill>
                <a:schemeClr val="bg1"/>
              </a:solidFill>
              <a:prstDash val="solid"/>
              <a:round/>
              <a:headEnd type="none" w="med" len="med"/>
              <a:tailEnd type="none" w="med" len="med"/>
            </a:ln>
            <a:effectLst/>
          </p:spPr>
        </p:cxnSp>
      </p:grpSp>
      <p:sp>
        <p:nvSpPr>
          <p:cNvPr id="193" name="TextBox 192">
            <a:extLst>
              <a:ext uri="{FF2B5EF4-FFF2-40B4-BE49-F238E27FC236}">
                <a16:creationId xmlns:a16="http://schemas.microsoft.com/office/drawing/2014/main" id="{39235F28-4724-4EB0-5FB7-59B7651A062D}"/>
              </a:ext>
            </a:extLst>
          </p:cNvPr>
          <p:cNvSpPr txBox="1"/>
          <p:nvPr/>
        </p:nvSpPr>
        <p:spPr bwMode="auto">
          <a:xfrm>
            <a:off x="5842654" y="5172424"/>
            <a:ext cx="13601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at </a:t>
            </a:r>
            <a:r>
              <a:rPr lang="en-US" sz="1200" b="1" dirty="0">
                <a:solidFill>
                  <a:srgbClr val="000000"/>
                </a:solidFill>
                <a:latin typeface="Calibri" panose="020F0502020204030204" pitchFamily="34" charset="0"/>
                <a:cs typeface="Arial" panose="020B0604020202020204" pitchFamily="34" charset="0"/>
              </a:rPr>
              <a:t>r</a:t>
            </a:r>
            <a:r>
              <a:rPr kumimoji="0" lang="en-US" sz="12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isk</a:t>
            </a: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n</a:t>
            </a:r>
          </a:p>
        </p:txBody>
      </p:sp>
      <p:cxnSp>
        <p:nvCxnSpPr>
          <p:cNvPr id="201" name="Straight Connector 200">
            <a:extLst>
              <a:ext uri="{FF2B5EF4-FFF2-40B4-BE49-F238E27FC236}">
                <a16:creationId xmlns:a16="http://schemas.microsoft.com/office/drawing/2014/main" id="{B6142F89-7477-993F-1449-820ABD739CF6}"/>
              </a:ext>
            </a:extLst>
          </p:cNvPr>
          <p:cNvCxnSpPr/>
          <p:nvPr/>
        </p:nvCxnSpPr>
        <p:spPr bwMode="auto">
          <a:xfrm>
            <a:off x="7479075" y="3155228"/>
            <a:ext cx="0" cy="1589156"/>
          </a:xfrm>
          <a:prstGeom prst="line">
            <a:avLst/>
          </a:prstGeom>
          <a:noFill/>
          <a:ln w="28575" cap="flat" cmpd="sng" algn="ctr">
            <a:solidFill>
              <a:schemeClr val="tx1">
                <a:lumMod val="50000"/>
              </a:schemeClr>
            </a:solidFill>
            <a:prstDash val="sysDash"/>
            <a:round/>
            <a:headEnd type="none" w="med" len="med"/>
            <a:tailEnd type="none" w="med" len="med"/>
          </a:ln>
          <a:effectLst/>
        </p:spPr>
      </p:cxnSp>
      <p:cxnSp>
        <p:nvCxnSpPr>
          <p:cNvPr id="202" name="Straight Connector 201">
            <a:extLst>
              <a:ext uri="{FF2B5EF4-FFF2-40B4-BE49-F238E27FC236}">
                <a16:creationId xmlns:a16="http://schemas.microsoft.com/office/drawing/2014/main" id="{B88DCB3A-9935-94C1-7895-C15968CE3ABE}"/>
              </a:ext>
            </a:extLst>
          </p:cNvPr>
          <p:cNvCxnSpPr>
            <a:cxnSpLocks/>
          </p:cNvCxnSpPr>
          <p:nvPr/>
        </p:nvCxnSpPr>
        <p:spPr bwMode="auto">
          <a:xfrm>
            <a:off x="7961000" y="3305576"/>
            <a:ext cx="0" cy="1417320"/>
          </a:xfrm>
          <a:prstGeom prst="line">
            <a:avLst/>
          </a:prstGeom>
          <a:noFill/>
          <a:ln w="28575" cap="flat" cmpd="sng" algn="ctr">
            <a:solidFill>
              <a:schemeClr val="tx1">
                <a:lumMod val="50000"/>
              </a:schemeClr>
            </a:solidFill>
            <a:prstDash val="sysDash"/>
            <a:round/>
            <a:headEnd type="none" w="med" len="med"/>
            <a:tailEnd type="none" w="med" len="med"/>
          </a:ln>
          <a:effectLst/>
        </p:spPr>
      </p:cxnSp>
      <p:sp>
        <p:nvSpPr>
          <p:cNvPr id="205" name="TextBox 204">
            <a:extLst>
              <a:ext uri="{FF2B5EF4-FFF2-40B4-BE49-F238E27FC236}">
                <a16:creationId xmlns:a16="http://schemas.microsoft.com/office/drawing/2014/main" id="{2A0561F5-5310-6629-A71E-D694F4E341DC}"/>
              </a:ext>
            </a:extLst>
          </p:cNvPr>
          <p:cNvSpPr txBox="1"/>
          <p:nvPr/>
        </p:nvSpPr>
        <p:spPr bwMode="auto">
          <a:xfrm>
            <a:off x="7385546" y="2921767"/>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015873"/>
                </a:solidFill>
                <a:latin typeface="Calibri" panose="020F0502020204030204" pitchFamily="34" charset="0"/>
              </a:rPr>
              <a:t>74.5</a:t>
            </a:r>
            <a:r>
              <a:rPr lang="en-US" sz="1200" b="0" dirty="0">
                <a:solidFill>
                  <a:srgbClr val="015873"/>
                </a:solidFill>
                <a:latin typeface="Calibri" panose="020F0502020204030204" pitchFamily="34" charset="0"/>
              </a:rPr>
              <a:t>%</a:t>
            </a:r>
          </a:p>
        </p:txBody>
      </p:sp>
      <p:sp>
        <p:nvSpPr>
          <p:cNvPr id="206" name="TextBox 205">
            <a:extLst>
              <a:ext uri="{FF2B5EF4-FFF2-40B4-BE49-F238E27FC236}">
                <a16:creationId xmlns:a16="http://schemas.microsoft.com/office/drawing/2014/main" id="{78CB7ACD-CB31-7F8B-64D4-D007961A1826}"/>
              </a:ext>
            </a:extLst>
          </p:cNvPr>
          <p:cNvSpPr txBox="1"/>
          <p:nvPr/>
        </p:nvSpPr>
        <p:spPr bwMode="auto">
          <a:xfrm>
            <a:off x="7877605" y="3041987"/>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015873"/>
                </a:solidFill>
                <a:latin typeface="Calibri" panose="020F0502020204030204" pitchFamily="34" charset="0"/>
              </a:rPr>
              <a:t>67.6</a:t>
            </a:r>
            <a:r>
              <a:rPr lang="en-US" sz="1200" b="0" dirty="0">
                <a:solidFill>
                  <a:srgbClr val="015873"/>
                </a:solidFill>
                <a:latin typeface="Calibri" panose="020F0502020204030204" pitchFamily="34" charset="0"/>
              </a:rPr>
              <a:t>%</a:t>
            </a:r>
          </a:p>
        </p:txBody>
      </p:sp>
      <p:sp>
        <p:nvSpPr>
          <p:cNvPr id="207" name="TextBox 206">
            <a:extLst>
              <a:ext uri="{FF2B5EF4-FFF2-40B4-BE49-F238E27FC236}">
                <a16:creationId xmlns:a16="http://schemas.microsoft.com/office/drawing/2014/main" id="{D8870EEF-44A8-71E9-99F3-0952514BA5DE}"/>
              </a:ext>
            </a:extLst>
          </p:cNvPr>
          <p:cNvSpPr txBox="1"/>
          <p:nvPr/>
        </p:nvSpPr>
        <p:spPr bwMode="auto">
          <a:xfrm>
            <a:off x="7422364" y="3649632"/>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E1471D"/>
                </a:solidFill>
                <a:latin typeface="Calibri" panose="020F0502020204030204" pitchFamily="34" charset="0"/>
              </a:rPr>
              <a:t>55.7</a:t>
            </a:r>
            <a:r>
              <a:rPr lang="en-US" sz="1200" b="0" dirty="0">
                <a:solidFill>
                  <a:srgbClr val="E1471D"/>
                </a:solidFill>
                <a:latin typeface="Calibri" panose="020F0502020204030204" pitchFamily="34" charset="0"/>
              </a:rPr>
              <a:t>%</a:t>
            </a:r>
          </a:p>
        </p:txBody>
      </p:sp>
      <p:sp>
        <p:nvSpPr>
          <p:cNvPr id="208" name="TextBox 207">
            <a:extLst>
              <a:ext uri="{FF2B5EF4-FFF2-40B4-BE49-F238E27FC236}">
                <a16:creationId xmlns:a16="http://schemas.microsoft.com/office/drawing/2014/main" id="{F9DC6255-B9BE-52C2-6A34-930E4FC63243}"/>
              </a:ext>
            </a:extLst>
          </p:cNvPr>
          <p:cNvSpPr txBox="1"/>
          <p:nvPr/>
        </p:nvSpPr>
        <p:spPr bwMode="auto">
          <a:xfrm>
            <a:off x="7896563" y="3777284"/>
            <a:ext cx="569387" cy="276999"/>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200" dirty="0">
                <a:solidFill>
                  <a:srgbClr val="E1471D"/>
                </a:solidFill>
                <a:latin typeface="Calibri" panose="020F0502020204030204" pitchFamily="34" charset="0"/>
              </a:rPr>
              <a:t>46.3</a:t>
            </a:r>
            <a:r>
              <a:rPr lang="en-US" sz="1200" b="0" dirty="0">
                <a:solidFill>
                  <a:srgbClr val="E1471D"/>
                </a:solidFill>
                <a:latin typeface="Calibri" panose="020F0502020204030204" pitchFamily="34" charset="0"/>
              </a:rPr>
              <a:t>%</a:t>
            </a:r>
          </a:p>
        </p:txBody>
      </p:sp>
      <p:sp>
        <p:nvSpPr>
          <p:cNvPr id="209" name="TextBox 208">
            <a:extLst>
              <a:ext uri="{FF2B5EF4-FFF2-40B4-BE49-F238E27FC236}">
                <a16:creationId xmlns:a16="http://schemas.microsoft.com/office/drawing/2014/main" id="{790D1D0D-F015-E091-9501-0365FF625902}"/>
              </a:ext>
            </a:extLst>
          </p:cNvPr>
          <p:cNvSpPr txBox="1"/>
          <p:nvPr/>
        </p:nvSpPr>
        <p:spPr bwMode="auto">
          <a:xfrm>
            <a:off x="10848938" y="4047964"/>
            <a:ext cx="760144" cy="307777"/>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400" dirty="0">
                <a:solidFill>
                  <a:srgbClr val="E1471D"/>
                </a:solidFill>
                <a:latin typeface="Calibri" panose="020F0502020204030204" pitchFamily="34" charset="0"/>
              </a:rPr>
              <a:t>Placebo</a:t>
            </a:r>
            <a:endParaRPr lang="en-US" sz="1400" b="0" dirty="0">
              <a:solidFill>
                <a:srgbClr val="E1471D"/>
              </a:solidFill>
              <a:latin typeface="Calibri" panose="020F0502020204030204" pitchFamily="34" charset="0"/>
            </a:endParaRPr>
          </a:p>
        </p:txBody>
      </p:sp>
      <p:sp>
        <p:nvSpPr>
          <p:cNvPr id="210" name="TextBox 209">
            <a:extLst>
              <a:ext uri="{FF2B5EF4-FFF2-40B4-BE49-F238E27FC236}">
                <a16:creationId xmlns:a16="http://schemas.microsoft.com/office/drawing/2014/main" id="{4D78AC9F-06A5-95B3-D1DF-EEF8F542B6C3}"/>
              </a:ext>
            </a:extLst>
          </p:cNvPr>
          <p:cNvSpPr txBox="1"/>
          <p:nvPr/>
        </p:nvSpPr>
        <p:spPr bwMode="auto">
          <a:xfrm>
            <a:off x="10777302" y="3559969"/>
            <a:ext cx="976486" cy="307777"/>
          </a:xfrm>
          <a:prstGeom prst="rect">
            <a:avLst/>
          </a:prstGeom>
          <a:noFill/>
          <a:ln>
            <a:noFill/>
          </a:ln>
        </p:spPr>
        <p:txBody>
          <a:bodyPr wrap="none" rtlCol="0">
            <a:spAutoFit/>
          </a:bodyPr>
          <a:lstStyle/>
          <a:p>
            <a:pPr algn="ctr">
              <a:lnSpc>
                <a:spcPct val="100000"/>
              </a:lnSpc>
              <a:spcBef>
                <a:spcPct val="50000"/>
              </a:spcBef>
              <a:spcAft>
                <a:spcPct val="0"/>
              </a:spcAft>
              <a:buClrTx/>
              <a:buFontTx/>
              <a:buNone/>
            </a:pPr>
            <a:r>
              <a:rPr lang="en-US" sz="1400" dirty="0">
                <a:solidFill>
                  <a:srgbClr val="015873"/>
                </a:solidFill>
                <a:latin typeface="Calibri" panose="020F0502020204030204" pitchFamily="34" charset="0"/>
              </a:rPr>
              <a:t>Nivolumab</a:t>
            </a:r>
            <a:endParaRPr lang="en-US" sz="1400" b="0" dirty="0">
              <a:solidFill>
                <a:srgbClr val="015873"/>
              </a:solidFill>
              <a:latin typeface="Calibri" panose="020F0502020204030204" pitchFamily="34" charset="0"/>
            </a:endParaRPr>
          </a:p>
        </p:txBody>
      </p:sp>
      <p:grpSp>
        <p:nvGrpSpPr>
          <p:cNvPr id="414" name="Group 413">
            <a:extLst>
              <a:ext uri="{FF2B5EF4-FFF2-40B4-BE49-F238E27FC236}">
                <a16:creationId xmlns:a16="http://schemas.microsoft.com/office/drawing/2014/main" id="{140B0E1C-1325-9E5A-C2D7-7B2B205FE383}"/>
              </a:ext>
            </a:extLst>
          </p:cNvPr>
          <p:cNvGrpSpPr/>
          <p:nvPr/>
        </p:nvGrpSpPr>
        <p:grpSpPr>
          <a:xfrm>
            <a:off x="7118897" y="2805902"/>
            <a:ext cx="4204518" cy="1295968"/>
            <a:chOff x="6979751" y="3024560"/>
            <a:chExt cx="4204518" cy="1295968"/>
          </a:xfrm>
        </p:grpSpPr>
        <p:grpSp>
          <p:nvGrpSpPr>
            <p:cNvPr id="413" name="Group 412">
              <a:extLst>
                <a:ext uri="{FF2B5EF4-FFF2-40B4-BE49-F238E27FC236}">
                  <a16:creationId xmlns:a16="http://schemas.microsoft.com/office/drawing/2014/main" id="{6C8DB29E-CC81-75EA-7EF5-A647BE1CB722}"/>
                </a:ext>
              </a:extLst>
            </p:cNvPr>
            <p:cNvGrpSpPr/>
            <p:nvPr/>
          </p:nvGrpSpPr>
          <p:grpSpPr>
            <a:xfrm>
              <a:off x="6979751" y="3024560"/>
              <a:ext cx="939281" cy="980896"/>
              <a:chOff x="6979751" y="3024560"/>
              <a:chExt cx="939281" cy="980896"/>
            </a:xfrm>
          </p:grpSpPr>
          <p:sp>
            <p:nvSpPr>
              <p:cNvPr id="252" name="Triangle 251">
                <a:extLst>
                  <a:ext uri="{FF2B5EF4-FFF2-40B4-BE49-F238E27FC236}">
                    <a16:creationId xmlns:a16="http://schemas.microsoft.com/office/drawing/2014/main" id="{482A1862-0671-9553-A590-95917B1E728E}"/>
                  </a:ext>
                </a:extLst>
              </p:cNvPr>
              <p:cNvSpPr/>
              <p:nvPr/>
            </p:nvSpPr>
            <p:spPr bwMode="auto">
              <a:xfrm>
                <a:off x="7394314" y="37334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4" name="Triangle 253">
                <a:extLst>
                  <a:ext uri="{FF2B5EF4-FFF2-40B4-BE49-F238E27FC236}">
                    <a16:creationId xmlns:a16="http://schemas.microsoft.com/office/drawing/2014/main" id="{1C10597F-F154-3EE2-EDA4-7C6EC57441FE}"/>
                  </a:ext>
                </a:extLst>
              </p:cNvPr>
              <p:cNvSpPr/>
              <p:nvPr/>
            </p:nvSpPr>
            <p:spPr bwMode="auto">
              <a:xfrm>
                <a:off x="6979751" y="3024560"/>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59" name="Triangle 258">
                <a:extLst>
                  <a:ext uri="{FF2B5EF4-FFF2-40B4-BE49-F238E27FC236}">
                    <a16:creationId xmlns:a16="http://schemas.microsoft.com/office/drawing/2014/main" id="{92128749-497B-D341-03CB-CB963C35E600}"/>
                  </a:ext>
                </a:extLst>
              </p:cNvPr>
              <p:cNvSpPr/>
              <p:nvPr/>
            </p:nvSpPr>
            <p:spPr bwMode="auto">
              <a:xfrm>
                <a:off x="7695712" y="3895680"/>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2" name="Triangle 261">
                <a:extLst>
                  <a:ext uri="{FF2B5EF4-FFF2-40B4-BE49-F238E27FC236}">
                    <a16:creationId xmlns:a16="http://schemas.microsoft.com/office/drawing/2014/main" id="{D729D78A-E8F8-BC9B-4FCA-247FA06D9FD7}"/>
                  </a:ext>
                </a:extLst>
              </p:cNvPr>
              <p:cNvSpPr/>
              <p:nvPr/>
            </p:nvSpPr>
            <p:spPr bwMode="auto">
              <a:xfrm>
                <a:off x="7468280" y="3797746"/>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64" name="Triangle 263">
                <a:extLst>
                  <a:ext uri="{FF2B5EF4-FFF2-40B4-BE49-F238E27FC236}">
                    <a16:creationId xmlns:a16="http://schemas.microsoft.com/office/drawing/2014/main" id="{574E4537-4184-4CD3-142E-9EC3C78C988C}"/>
                  </a:ext>
                </a:extLst>
              </p:cNvPr>
              <p:cNvSpPr/>
              <p:nvPr/>
            </p:nvSpPr>
            <p:spPr bwMode="auto">
              <a:xfrm>
                <a:off x="7836744" y="3923160"/>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268" name="Triangle 267">
              <a:extLst>
                <a:ext uri="{FF2B5EF4-FFF2-40B4-BE49-F238E27FC236}">
                  <a16:creationId xmlns:a16="http://schemas.microsoft.com/office/drawing/2014/main" id="{59D60B48-7BDA-A635-CFA9-2B68331D893A}"/>
                </a:ext>
              </a:extLst>
            </p:cNvPr>
            <p:cNvSpPr/>
            <p:nvPr/>
          </p:nvSpPr>
          <p:spPr bwMode="auto">
            <a:xfrm>
              <a:off x="9158692" y="4180721"/>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1" name="Triangle 270">
              <a:extLst>
                <a:ext uri="{FF2B5EF4-FFF2-40B4-BE49-F238E27FC236}">
                  <a16:creationId xmlns:a16="http://schemas.microsoft.com/office/drawing/2014/main" id="{3E35AB1F-FAEA-EED8-BDA8-04CCA4CFBFBD}"/>
                </a:ext>
              </a:extLst>
            </p:cNvPr>
            <p:cNvSpPr/>
            <p:nvPr/>
          </p:nvSpPr>
          <p:spPr bwMode="auto">
            <a:xfrm>
              <a:off x="9704888" y="4183270"/>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2" name="Triangle 271">
              <a:extLst>
                <a:ext uri="{FF2B5EF4-FFF2-40B4-BE49-F238E27FC236}">
                  <a16:creationId xmlns:a16="http://schemas.microsoft.com/office/drawing/2014/main" id="{E5951AD9-7411-5014-F4CB-40B69FA9C7C3}"/>
                </a:ext>
              </a:extLst>
            </p:cNvPr>
            <p:cNvSpPr/>
            <p:nvPr/>
          </p:nvSpPr>
          <p:spPr bwMode="auto">
            <a:xfrm>
              <a:off x="9680275" y="4192334"/>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3" name="Triangle 272">
              <a:extLst>
                <a:ext uri="{FF2B5EF4-FFF2-40B4-BE49-F238E27FC236}">
                  <a16:creationId xmlns:a16="http://schemas.microsoft.com/office/drawing/2014/main" id="{DB4A4406-22FD-BE70-62CB-370F513EFCF4}"/>
                </a:ext>
              </a:extLst>
            </p:cNvPr>
            <p:cNvSpPr/>
            <p:nvPr/>
          </p:nvSpPr>
          <p:spPr bwMode="auto">
            <a:xfrm>
              <a:off x="9419898" y="4194327"/>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4" name="Triangle 273">
              <a:extLst>
                <a:ext uri="{FF2B5EF4-FFF2-40B4-BE49-F238E27FC236}">
                  <a16:creationId xmlns:a16="http://schemas.microsoft.com/office/drawing/2014/main" id="{4CADD896-351C-F1F7-CF0E-5F4DAB12F617}"/>
                </a:ext>
              </a:extLst>
            </p:cNvPr>
            <p:cNvSpPr/>
            <p:nvPr/>
          </p:nvSpPr>
          <p:spPr bwMode="auto">
            <a:xfrm>
              <a:off x="8343699" y="4012655"/>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5" name="Triangle 274">
              <a:extLst>
                <a:ext uri="{FF2B5EF4-FFF2-40B4-BE49-F238E27FC236}">
                  <a16:creationId xmlns:a16="http://schemas.microsoft.com/office/drawing/2014/main" id="{EBBB2C3B-8348-E0B0-F927-892AD0A1D025}"/>
                </a:ext>
              </a:extLst>
            </p:cNvPr>
            <p:cNvSpPr/>
            <p:nvPr/>
          </p:nvSpPr>
          <p:spPr bwMode="auto">
            <a:xfrm>
              <a:off x="8390770" y="4009475"/>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6" name="Triangle 275">
              <a:extLst>
                <a:ext uri="{FF2B5EF4-FFF2-40B4-BE49-F238E27FC236}">
                  <a16:creationId xmlns:a16="http://schemas.microsoft.com/office/drawing/2014/main" id="{ABD65BA3-DD20-740F-26C9-F237B3DA3596}"/>
                </a:ext>
              </a:extLst>
            </p:cNvPr>
            <p:cNvSpPr/>
            <p:nvPr/>
          </p:nvSpPr>
          <p:spPr bwMode="auto">
            <a:xfrm>
              <a:off x="8592510" y="4101080"/>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7" name="Triangle 276">
              <a:extLst>
                <a:ext uri="{FF2B5EF4-FFF2-40B4-BE49-F238E27FC236}">
                  <a16:creationId xmlns:a16="http://schemas.microsoft.com/office/drawing/2014/main" id="{E8E3E386-194D-D8BC-862A-98EC41CAB06A}"/>
                </a:ext>
              </a:extLst>
            </p:cNvPr>
            <p:cNvSpPr/>
            <p:nvPr/>
          </p:nvSpPr>
          <p:spPr bwMode="auto">
            <a:xfrm>
              <a:off x="9134059" y="4173898"/>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8" name="Triangle 277">
              <a:extLst>
                <a:ext uri="{FF2B5EF4-FFF2-40B4-BE49-F238E27FC236}">
                  <a16:creationId xmlns:a16="http://schemas.microsoft.com/office/drawing/2014/main" id="{FFE1F73D-130E-CB8A-EFAC-52B87E828141}"/>
                </a:ext>
              </a:extLst>
            </p:cNvPr>
            <p:cNvSpPr/>
            <p:nvPr/>
          </p:nvSpPr>
          <p:spPr bwMode="auto">
            <a:xfrm>
              <a:off x="8143348" y="3983850"/>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79" name="Triangle 278">
              <a:extLst>
                <a:ext uri="{FF2B5EF4-FFF2-40B4-BE49-F238E27FC236}">
                  <a16:creationId xmlns:a16="http://schemas.microsoft.com/office/drawing/2014/main" id="{26DEBAA2-99A8-9C17-290B-5356BD680980}"/>
                </a:ext>
              </a:extLst>
            </p:cNvPr>
            <p:cNvSpPr/>
            <p:nvPr/>
          </p:nvSpPr>
          <p:spPr bwMode="auto">
            <a:xfrm>
              <a:off x="9207244" y="419022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0" name="Triangle 279">
              <a:extLst>
                <a:ext uri="{FF2B5EF4-FFF2-40B4-BE49-F238E27FC236}">
                  <a16:creationId xmlns:a16="http://schemas.microsoft.com/office/drawing/2014/main" id="{5D086268-AE4D-7AA5-3231-293CD04AF4AD}"/>
                </a:ext>
              </a:extLst>
            </p:cNvPr>
            <p:cNvSpPr/>
            <p:nvPr/>
          </p:nvSpPr>
          <p:spPr bwMode="auto">
            <a:xfrm>
              <a:off x="8837454" y="4110415"/>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2" name="Triangle 281">
              <a:extLst>
                <a:ext uri="{FF2B5EF4-FFF2-40B4-BE49-F238E27FC236}">
                  <a16:creationId xmlns:a16="http://schemas.microsoft.com/office/drawing/2014/main" id="{A5795F79-5751-E617-F0A0-31F0C985D8B6}"/>
                </a:ext>
              </a:extLst>
            </p:cNvPr>
            <p:cNvSpPr/>
            <p:nvPr/>
          </p:nvSpPr>
          <p:spPr bwMode="auto">
            <a:xfrm>
              <a:off x="8565169" y="4072558"/>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3" name="Triangle 282">
              <a:extLst>
                <a:ext uri="{FF2B5EF4-FFF2-40B4-BE49-F238E27FC236}">
                  <a16:creationId xmlns:a16="http://schemas.microsoft.com/office/drawing/2014/main" id="{29D6F929-1A70-02EE-8004-9FA4C24C8E7C}"/>
                </a:ext>
              </a:extLst>
            </p:cNvPr>
            <p:cNvSpPr/>
            <p:nvPr/>
          </p:nvSpPr>
          <p:spPr bwMode="auto">
            <a:xfrm>
              <a:off x="9460417" y="419022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4" name="Triangle 283">
              <a:extLst>
                <a:ext uri="{FF2B5EF4-FFF2-40B4-BE49-F238E27FC236}">
                  <a16:creationId xmlns:a16="http://schemas.microsoft.com/office/drawing/2014/main" id="{CED57207-4F06-2C60-D2C5-B25DC51912E5}"/>
                </a:ext>
              </a:extLst>
            </p:cNvPr>
            <p:cNvSpPr/>
            <p:nvPr/>
          </p:nvSpPr>
          <p:spPr bwMode="auto">
            <a:xfrm>
              <a:off x="8882249" y="4124359"/>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0" name="Triangle 289">
              <a:extLst>
                <a:ext uri="{FF2B5EF4-FFF2-40B4-BE49-F238E27FC236}">
                  <a16:creationId xmlns:a16="http://schemas.microsoft.com/office/drawing/2014/main" id="{C2728231-1556-AB3D-33B8-A4770CC14B61}"/>
                </a:ext>
              </a:extLst>
            </p:cNvPr>
            <p:cNvSpPr/>
            <p:nvPr/>
          </p:nvSpPr>
          <p:spPr bwMode="auto">
            <a:xfrm>
              <a:off x="9749733" y="4185691"/>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412" name="Group 411">
              <a:extLst>
                <a:ext uri="{FF2B5EF4-FFF2-40B4-BE49-F238E27FC236}">
                  <a16:creationId xmlns:a16="http://schemas.microsoft.com/office/drawing/2014/main" id="{3F07B918-D4D3-E2BA-8209-2309BA80CA8C}"/>
                </a:ext>
              </a:extLst>
            </p:cNvPr>
            <p:cNvGrpSpPr/>
            <p:nvPr/>
          </p:nvGrpSpPr>
          <p:grpSpPr>
            <a:xfrm>
              <a:off x="9961601" y="4238232"/>
              <a:ext cx="1222668" cy="82296"/>
              <a:chOff x="9961601" y="4238232"/>
              <a:chExt cx="1222668" cy="82296"/>
            </a:xfrm>
          </p:grpSpPr>
          <p:sp>
            <p:nvSpPr>
              <p:cNvPr id="281" name="Triangle 280">
                <a:extLst>
                  <a:ext uri="{FF2B5EF4-FFF2-40B4-BE49-F238E27FC236}">
                    <a16:creationId xmlns:a16="http://schemas.microsoft.com/office/drawing/2014/main" id="{B59F722B-14D4-DA44-2F34-DD94F8EEAABA}"/>
                  </a:ext>
                </a:extLst>
              </p:cNvPr>
              <p:cNvSpPr/>
              <p:nvPr/>
            </p:nvSpPr>
            <p:spPr bwMode="auto">
              <a:xfrm>
                <a:off x="10319714"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5" name="Triangle 284">
                <a:extLst>
                  <a:ext uri="{FF2B5EF4-FFF2-40B4-BE49-F238E27FC236}">
                    <a16:creationId xmlns:a16="http://schemas.microsoft.com/office/drawing/2014/main" id="{DF284C0B-CE2E-3F85-2D6C-D9C45FC9E41D}"/>
                  </a:ext>
                </a:extLst>
              </p:cNvPr>
              <p:cNvSpPr/>
              <p:nvPr/>
            </p:nvSpPr>
            <p:spPr bwMode="auto">
              <a:xfrm>
                <a:off x="10799940"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6" name="Triangle 285">
                <a:extLst>
                  <a:ext uri="{FF2B5EF4-FFF2-40B4-BE49-F238E27FC236}">
                    <a16:creationId xmlns:a16="http://schemas.microsoft.com/office/drawing/2014/main" id="{FC5F6490-896C-E894-3414-E8628B16E677}"/>
                  </a:ext>
                </a:extLst>
              </p:cNvPr>
              <p:cNvSpPr/>
              <p:nvPr/>
            </p:nvSpPr>
            <p:spPr bwMode="auto">
              <a:xfrm>
                <a:off x="10346928"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7" name="Triangle 286">
                <a:extLst>
                  <a:ext uri="{FF2B5EF4-FFF2-40B4-BE49-F238E27FC236}">
                    <a16:creationId xmlns:a16="http://schemas.microsoft.com/office/drawing/2014/main" id="{743F022A-3E6B-DEFF-BDEB-B892775CFCFA}"/>
                  </a:ext>
                </a:extLst>
              </p:cNvPr>
              <p:cNvSpPr/>
              <p:nvPr/>
            </p:nvSpPr>
            <p:spPr bwMode="auto">
              <a:xfrm>
                <a:off x="10264162"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8" name="Triangle 287">
                <a:extLst>
                  <a:ext uri="{FF2B5EF4-FFF2-40B4-BE49-F238E27FC236}">
                    <a16:creationId xmlns:a16="http://schemas.microsoft.com/office/drawing/2014/main" id="{6A609953-BF05-556C-C0BF-3B1D1F26AF19}"/>
                  </a:ext>
                </a:extLst>
              </p:cNvPr>
              <p:cNvSpPr/>
              <p:nvPr/>
            </p:nvSpPr>
            <p:spPr bwMode="auto">
              <a:xfrm>
                <a:off x="10079930"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89" name="Triangle 288">
                <a:extLst>
                  <a:ext uri="{FF2B5EF4-FFF2-40B4-BE49-F238E27FC236}">
                    <a16:creationId xmlns:a16="http://schemas.microsoft.com/office/drawing/2014/main" id="{09D42EF4-8902-A1F3-5368-D26C1EE75694}"/>
                  </a:ext>
                </a:extLst>
              </p:cNvPr>
              <p:cNvSpPr/>
              <p:nvPr/>
            </p:nvSpPr>
            <p:spPr bwMode="auto">
              <a:xfrm>
                <a:off x="11101981"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1" name="Triangle 290">
                <a:extLst>
                  <a:ext uri="{FF2B5EF4-FFF2-40B4-BE49-F238E27FC236}">
                    <a16:creationId xmlns:a16="http://schemas.microsoft.com/office/drawing/2014/main" id="{92CA1E88-DBF4-F4D9-3D12-B311ED446BC4}"/>
                  </a:ext>
                </a:extLst>
              </p:cNvPr>
              <p:cNvSpPr/>
              <p:nvPr/>
            </p:nvSpPr>
            <p:spPr bwMode="auto">
              <a:xfrm>
                <a:off x="10112894"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2" name="Triangle 291">
                <a:extLst>
                  <a:ext uri="{FF2B5EF4-FFF2-40B4-BE49-F238E27FC236}">
                    <a16:creationId xmlns:a16="http://schemas.microsoft.com/office/drawing/2014/main" id="{3BA0D38E-81FE-3B5B-56C8-A31505F55DFF}"/>
                  </a:ext>
                </a:extLst>
              </p:cNvPr>
              <p:cNvSpPr/>
              <p:nvPr/>
            </p:nvSpPr>
            <p:spPr bwMode="auto">
              <a:xfrm>
                <a:off x="10215868"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3" name="Triangle 292">
                <a:extLst>
                  <a:ext uri="{FF2B5EF4-FFF2-40B4-BE49-F238E27FC236}">
                    <a16:creationId xmlns:a16="http://schemas.microsoft.com/office/drawing/2014/main" id="{5DFCE641-131B-5315-7FE7-A24D6DC42603}"/>
                  </a:ext>
                </a:extLst>
              </p:cNvPr>
              <p:cNvSpPr/>
              <p:nvPr/>
            </p:nvSpPr>
            <p:spPr bwMode="auto">
              <a:xfrm>
                <a:off x="9961601"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4" name="Triangle 293">
                <a:extLst>
                  <a:ext uri="{FF2B5EF4-FFF2-40B4-BE49-F238E27FC236}">
                    <a16:creationId xmlns:a16="http://schemas.microsoft.com/office/drawing/2014/main" id="{FF794C00-E2BD-BC26-A7E2-3896A29F798D}"/>
                  </a:ext>
                </a:extLst>
              </p:cNvPr>
              <p:cNvSpPr/>
              <p:nvPr/>
            </p:nvSpPr>
            <p:spPr bwMode="auto">
              <a:xfrm>
                <a:off x="10050728"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5" name="Triangle 294">
                <a:extLst>
                  <a:ext uri="{FF2B5EF4-FFF2-40B4-BE49-F238E27FC236}">
                    <a16:creationId xmlns:a16="http://schemas.microsoft.com/office/drawing/2014/main" id="{69421ACE-F6CE-4713-51D6-1B1C317D5049}"/>
                  </a:ext>
                </a:extLst>
              </p:cNvPr>
              <p:cNvSpPr/>
              <p:nvPr/>
            </p:nvSpPr>
            <p:spPr bwMode="auto">
              <a:xfrm>
                <a:off x="10914269"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6" name="Triangle 295">
                <a:extLst>
                  <a:ext uri="{FF2B5EF4-FFF2-40B4-BE49-F238E27FC236}">
                    <a16:creationId xmlns:a16="http://schemas.microsoft.com/office/drawing/2014/main" id="{BC254B34-E07D-4B07-7736-9D70183B655A}"/>
                  </a:ext>
                </a:extLst>
              </p:cNvPr>
              <p:cNvSpPr/>
              <p:nvPr/>
            </p:nvSpPr>
            <p:spPr bwMode="auto">
              <a:xfrm>
                <a:off x="10549347"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297" name="Triangle 296">
                <a:extLst>
                  <a:ext uri="{FF2B5EF4-FFF2-40B4-BE49-F238E27FC236}">
                    <a16:creationId xmlns:a16="http://schemas.microsoft.com/office/drawing/2014/main" id="{38F4B529-26A9-C227-D1CB-7F43A0127550}"/>
                  </a:ext>
                </a:extLst>
              </p:cNvPr>
              <p:cNvSpPr/>
              <p:nvPr/>
            </p:nvSpPr>
            <p:spPr bwMode="auto">
              <a:xfrm>
                <a:off x="10622609" y="4238232"/>
                <a:ext cx="82288" cy="82296"/>
              </a:xfrm>
              <a:prstGeom prst="triangle">
                <a:avLst/>
              </a:prstGeom>
              <a:solidFill>
                <a:srgbClr val="E1471D"/>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nvGrpSpPr>
          <p:cNvPr id="410" name="Group 409">
            <a:extLst>
              <a:ext uri="{FF2B5EF4-FFF2-40B4-BE49-F238E27FC236}">
                <a16:creationId xmlns:a16="http://schemas.microsoft.com/office/drawing/2014/main" id="{A5BDD4E8-BFCF-3E0E-7AD7-BF56177B578F}"/>
              </a:ext>
            </a:extLst>
          </p:cNvPr>
          <p:cNvGrpSpPr/>
          <p:nvPr/>
        </p:nvGrpSpPr>
        <p:grpSpPr>
          <a:xfrm>
            <a:off x="6971588" y="2590592"/>
            <a:ext cx="4270707" cy="1045838"/>
            <a:chOff x="6832442" y="2809250"/>
            <a:chExt cx="4270707" cy="1045838"/>
          </a:xfrm>
        </p:grpSpPr>
        <p:sp>
          <p:nvSpPr>
            <p:cNvPr id="409" name="Freeform 408">
              <a:extLst>
                <a:ext uri="{FF2B5EF4-FFF2-40B4-BE49-F238E27FC236}">
                  <a16:creationId xmlns:a16="http://schemas.microsoft.com/office/drawing/2014/main" id="{D66A67BC-C524-2AAB-5D25-0838D35FC514}"/>
                </a:ext>
              </a:extLst>
            </p:cNvPr>
            <p:cNvSpPr/>
            <p:nvPr/>
          </p:nvSpPr>
          <p:spPr bwMode="auto">
            <a:xfrm>
              <a:off x="6854825" y="2844800"/>
              <a:ext cx="4222750" cy="977900"/>
            </a:xfrm>
            <a:custGeom>
              <a:avLst/>
              <a:gdLst>
                <a:gd name="connsiteX0" fmla="*/ 0 w 3937000"/>
                <a:gd name="connsiteY0" fmla="*/ 0 h 977900"/>
                <a:gd name="connsiteX1" fmla="*/ 107950 w 3937000"/>
                <a:gd name="connsiteY1" fmla="*/ 0 h 977900"/>
                <a:gd name="connsiteX2" fmla="*/ 107950 w 3937000"/>
                <a:gd name="connsiteY2" fmla="*/ 44450 h 977900"/>
                <a:gd name="connsiteX3" fmla="*/ 190500 w 3937000"/>
                <a:gd name="connsiteY3" fmla="*/ 44450 h 977900"/>
                <a:gd name="connsiteX4" fmla="*/ 190500 w 3937000"/>
                <a:gd name="connsiteY4" fmla="*/ 146050 h 977900"/>
                <a:gd name="connsiteX5" fmla="*/ 222250 w 3937000"/>
                <a:gd name="connsiteY5" fmla="*/ 146050 h 977900"/>
                <a:gd name="connsiteX6" fmla="*/ 222250 w 3937000"/>
                <a:gd name="connsiteY6" fmla="*/ 311150 h 977900"/>
                <a:gd name="connsiteX7" fmla="*/ 222250 w 3937000"/>
                <a:gd name="connsiteY7" fmla="*/ 352425 h 977900"/>
                <a:gd name="connsiteX8" fmla="*/ 393700 w 3937000"/>
                <a:gd name="connsiteY8" fmla="*/ 352425 h 977900"/>
                <a:gd name="connsiteX9" fmla="*/ 393700 w 3937000"/>
                <a:gd name="connsiteY9" fmla="*/ 425450 h 977900"/>
                <a:gd name="connsiteX10" fmla="*/ 441325 w 3937000"/>
                <a:gd name="connsiteY10" fmla="*/ 425450 h 977900"/>
                <a:gd name="connsiteX11" fmla="*/ 441325 w 3937000"/>
                <a:gd name="connsiteY11" fmla="*/ 530225 h 977900"/>
                <a:gd name="connsiteX12" fmla="*/ 635000 w 3937000"/>
                <a:gd name="connsiteY12" fmla="*/ 530225 h 977900"/>
                <a:gd name="connsiteX13" fmla="*/ 635000 w 3937000"/>
                <a:gd name="connsiteY13" fmla="*/ 574675 h 977900"/>
                <a:gd name="connsiteX14" fmla="*/ 758825 w 3937000"/>
                <a:gd name="connsiteY14" fmla="*/ 574675 h 977900"/>
                <a:gd name="connsiteX15" fmla="*/ 758825 w 3937000"/>
                <a:gd name="connsiteY15" fmla="*/ 612775 h 977900"/>
                <a:gd name="connsiteX16" fmla="*/ 885825 w 3937000"/>
                <a:gd name="connsiteY16" fmla="*/ 612775 h 977900"/>
                <a:gd name="connsiteX17" fmla="*/ 936625 w 3937000"/>
                <a:gd name="connsiteY17" fmla="*/ 673100 h 977900"/>
                <a:gd name="connsiteX18" fmla="*/ 1108075 w 3937000"/>
                <a:gd name="connsiteY18" fmla="*/ 673100 h 977900"/>
                <a:gd name="connsiteX19" fmla="*/ 1206500 w 3937000"/>
                <a:gd name="connsiteY19" fmla="*/ 717550 h 977900"/>
                <a:gd name="connsiteX20" fmla="*/ 1343025 w 3937000"/>
                <a:gd name="connsiteY20" fmla="*/ 739775 h 977900"/>
                <a:gd name="connsiteX21" fmla="*/ 1539875 w 3937000"/>
                <a:gd name="connsiteY21" fmla="*/ 739775 h 977900"/>
                <a:gd name="connsiteX22" fmla="*/ 1558925 w 3937000"/>
                <a:gd name="connsiteY22" fmla="*/ 774700 h 977900"/>
                <a:gd name="connsiteX23" fmla="*/ 1654175 w 3937000"/>
                <a:gd name="connsiteY23" fmla="*/ 774700 h 977900"/>
                <a:gd name="connsiteX24" fmla="*/ 1666875 w 3937000"/>
                <a:gd name="connsiteY24" fmla="*/ 800100 h 977900"/>
                <a:gd name="connsiteX25" fmla="*/ 1749425 w 3937000"/>
                <a:gd name="connsiteY25" fmla="*/ 800100 h 977900"/>
                <a:gd name="connsiteX26" fmla="*/ 1749425 w 3937000"/>
                <a:gd name="connsiteY26" fmla="*/ 863600 h 977900"/>
                <a:gd name="connsiteX27" fmla="*/ 1955800 w 3937000"/>
                <a:gd name="connsiteY27" fmla="*/ 863600 h 977900"/>
                <a:gd name="connsiteX28" fmla="*/ 1955800 w 3937000"/>
                <a:gd name="connsiteY28" fmla="*/ 895350 h 977900"/>
                <a:gd name="connsiteX29" fmla="*/ 2057400 w 3937000"/>
                <a:gd name="connsiteY29" fmla="*/ 895350 h 977900"/>
                <a:gd name="connsiteX30" fmla="*/ 2057400 w 3937000"/>
                <a:gd name="connsiteY30" fmla="*/ 946150 h 977900"/>
                <a:gd name="connsiteX31" fmla="*/ 2355850 w 3937000"/>
                <a:gd name="connsiteY31" fmla="*/ 946150 h 977900"/>
                <a:gd name="connsiteX32" fmla="*/ 2355850 w 3937000"/>
                <a:gd name="connsiteY32" fmla="*/ 977900 h 977900"/>
                <a:gd name="connsiteX33" fmla="*/ 3937000 w 3937000"/>
                <a:gd name="connsiteY33" fmla="*/ 977900 h 977900"/>
                <a:gd name="connsiteX0" fmla="*/ 0 w 4222750"/>
                <a:gd name="connsiteY0" fmla="*/ 0 h 977900"/>
                <a:gd name="connsiteX1" fmla="*/ 107950 w 4222750"/>
                <a:gd name="connsiteY1" fmla="*/ 0 h 977900"/>
                <a:gd name="connsiteX2" fmla="*/ 107950 w 4222750"/>
                <a:gd name="connsiteY2" fmla="*/ 44450 h 977900"/>
                <a:gd name="connsiteX3" fmla="*/ 190500 w 4222750"/>
                <a:gd name="connsiteY3" fmla="*/ 44450 h 977900"/>
                <a:gd name="connsiteX4" fmla="*/ 190500 w 4222750"/>
                <a:gd name="connsiteY4" fmla="*/ 146050 h 977900"/>
                <a:gd name="connsiteX5" fmla="*/ 222250 w 4222750"/>
                <a:gd name="connsiteY5" fmla="*/ 146050 h 977900"/>
                <a:gd name="connsiteX6" fmla="*/ 222250 w 4222750"/>
                <a:gd name="connsiteY6" fmla="*/ 311150 h 977900"/>
                <a:gd name="connsiteX7" fmla="*/ 222250 w 4222750"/>
                <a:gd name="connsiteY7" fmla="*/ 352425 h 977900"/>
                <a:gd name="connsiteX8" fmla="*/ 393700 w 4222750"/>
                <a:gd name="connsiteY8" fmla="*/ 352425 h 977900"/>
                <a:gd name="connsiteX9" fmla="*/ 393700 w 4222750"/>
                <a:gd name="connsiteY9" fmla="*/ 425450 h 977900"/>
                <a:gd name="connsiteX10" fmla="*/ 441325 w 4222750"/>
                <a:gd name="connsiteY10" fmla="*/ 425450 h 977900"/>
                <a:gd name="connsiteX11" fmla="*/ 441325 w 4222750"/>
                <a:gd name="connsiteY11" fmla="*/ 530225 h 977900"/>
                <a:gd name="connsiteX12" fmla="*/ 635000 w 4222750"/>
                <a:gd name="connsiteY12" fmla="*/ 530225 h 977900"/>
                <a:gd name="connsiteX13" fmla="*/ 635000 w 4222750"/>
                <a:gd name="connsiteY13" fmla="*/ 574675 h 977900"/>
                <a:gd name="connsiteX14" fmla="*/ 758825 w 4222750"/>
                <a:gd name="connsiteY14" fmla="*/ 574675 h 977900"/>
                <a:gd name="connsiteX15" fmla="*/ 758825 w 4222750"/>
                <a:gd name="connsiteY15" fmla="*/ 612775 h 977900"/>
                <a:gd name="connsiteX16" fmla="*/ 885825 w 4222750"/>
                <a:gd name="connsiteY16" fmla="*/ 612775 h 977900"/>
                <a:gd name="connsiteX17" fmla="*/ 936625 w 4222750"/>
                <a:gd name="connsiteY17" fmla="*/ 673100 h 977900"/>
                <a:gd name="connsiteX18" fmla="*/ 1108075 w 4222750"/>
                <a:gd name="connsiteY18" fmla="*/ 673100 h 977900"/>
                <a:gd name="connsiteX19" fmla="*/ 1206500 w 4222750"/>
                <a:gd name="connsiteY19" fmla="*/ 717550 h 977900"/>
                <a:gd name="connsiteX20" fmla="*/ 1343025 w 4222750"/>
                <a:gd name="connsiteY20" fmla="*/ 739775 h 977900"/>
                <a:gd name="connsiteX21" fmla="*/ 1539875 w 4222750"/>
                <a:gd name="connsiteY21" fmla="*/ 739775 h 977900"/>
                <a:gd name="connsiteX22" fmla="*/ 1558925 w 4222750"/>
                <a:gd name="connsiteY22" fmla="*/ 774700 h 977900"/>
                <a:gd name="connsiteX23" fmla="*/ 1654175 w 4222750"/>
                <a:gd name="connsiteY23" fmla="*/ 774700 h 977900"/>
                <a:gd name="connsiteX24" fmla="*/ 1666875 w 4222750"/>
                <a:gd name="connsiteY24" fmla="*/ 800100 h 977900"/>
                <a:gd name="connsiteX25" fmla="*/ 1749425 w 4222750"/>
                <a:gd name="connsiteY25" fmla="*/ 800100 h 977900"/>
                <a:gd name="connsiteX26" fmla="*/ 1749425 w 4222750"/>
                <a:gd name="connsiteY26" fmla="*/ 863600 h 977900"/>
                <a:gd name="connsiteX27" fmla="*/ 1955800 w 4222750"/>
                <a:gd name="connsiteY27" fmla="*/ 863600 h 977900"/>
                <a:gd name="connsiteX28" fmla="*/ 1955800 w 4222750"/>
                <a:gd name="connsiteY28" fmla="*/ 895350 h 977900"/>
                <a:gd name="connsiteX29" fmla="*/ 2057400 w 4222750"/>
                <a:gd name="connsiteY29" fmla="*/ 895350 h 977900"/>
                <a:gd name="connsiteX30" fmla="*/ 2057400 w 4222750"/>
                <a:gd name="connsiteY30" fmla="*/ 946150 h 977900"/>
                <a:gd name="connsiteX31" fmla="*/ 2355850 w 4222750"/>
                <a:gd name="connsiteY31" fmla="*/ 946150 h 977900"/>
                <a:gd name="connsiteX32" fmla="*/ 2355850 w 4222750"/>
                <a:gd name="connsiteY32" fmla="*/ 977900 h 977900"/>
                <a:gd name="connsiteX33" fmla="*/ 4222750 w 4222750"/>
                <a:gd name="connsiteY33" fmla="*/ 974725 h 9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222750" h="977900">
                  <a:moveTo>
                    <a:pt x="0" y="0"/>
                  </a:moveTo>
                  <a:lnTo>
                    <a:pt x="107950" y="0"/>
                  </a:lnTo>
                  <a:lnTo>
                    <a:pt x="107950" y="44450"/>
                  </a:lnTo>
                  <a:lnTo>
                    <a:pt x="190500" y="44450"/>
                  </a:lnTo>
                  <a:lnTo>
                    <a:pt x="190500" y="146050"/>
                  </a:lnTo>
                  <a:lnTo>
                    <a:pt x="222250" y="146050"/>
                  </a:lnTo>
                  <a:lnTo>
                    <a:pt x="222250" y="311150"/>
                  </a:lnTo>
                  <a:lnTo>
                    <a:pt x="222250" y="352425"/>
                  </a:lnTo>
                  <a:lnTo>
                    <a:pt x="393700" y="352425"/>
                  </a:lnTo>
                  <a:lnTo>
                    <a:pt x="393700" y="425450"/>
                  </a:lnTo>
                  <a:lnTo>
                    <a:pt x="441325" y="425450"/>
                  </a:lnTo>
                  <a:lnTo>
                    <a:pt x="441325" y="530225"/>
                  </a:lnTo>
                  <a:lnTo>
                    <a:pt x="635000" y="530225"/>
                  </a:lnTo>
                  <a:lnTo>
                    <a:pt x="635000" y="574675"/>
                  </a:lnTo>
                  <a:lnTo>
                    <a:pt x="758825" y="574675"/>
                  </a:lnTo>
                  <a:lnTo>
                    <a:pt x="758825" y="612775"/>
                  </a:lnTo>
                  <a:lnTo>
                    <a:pt x="885825" y="612775"/>
                  </a:lnTo>
                  <a:lnTo>
                    <a:pt x="936625" y="673100"/>
                  </a:lnTo>
                  <a:lnTo>
                    <a:pt x="1108075" y="673100"/>
                  </a:lnTo>
                  <a:lnTo>
                    <a:pt x="1206500" y="717550"/>
                  </a:lnTo>
                  <a:lnTo>
                    <a:pt x="1343025" y="739775"/>
                  </a:lnTo>
                  <a:lnTo>
                    <a:pt x="1539875" y="739775"/>
                  </a:lnTo>
                  <a:lnTo>
                    <a:pt x="1558925" y="774700"/>
                  </a:lnTo>
                  <a:lnTo>
                    <a:pt x="1654175" y="774700"/>
                  </a:lnTo>
                  <a:lnTo>
                    <a:pt x="1666875" y="800100"/>
                  </a:lnTo>
                  <a:lnTo>
                    <a:pt x="1749425" y="800100"/>
                  </a:lnTo>
                  <a:lnTo>
                    <a:pt x="1749425" y="863600"/>
                  </a:lnTo>
                  <a:lnTo>
                    <a:pt x="1955800" y="863600"/>
                  </a:lnTo>
                  <a:lnTo>
                    <a:pt x="1955800" y="895350"/>
                  </a:lnTo>
                  <a:lnTo>
                    <a:pt x="2057400" y="895350"/>
                  </a:lnTo>
                  <a:lnTo>
                    <a:pt x="2057400" y="946150"/>
                  </a:lnTo>
                  <a:lnTo>
                    <a:pt x="2355850" y="946150"/>
                  </a:lnTo>
                  <a:lnTo>
                    <a:pt x="2355850" y="977900"/>
                  </a:lnTo>
                  <a:lnTo>
                    <a:pt x="4222750" y="974725"/>
                  </a:lnTo>
                </a:path>
              </a:pathLst>
            </a:custGeom>
            <a:noFill/>
            <a:ln w="28575">
              <a:solidFill>
                <a:srgbClr val="015873"/>
              </a:solidFill>
              <a:miter lim="800000"/>
              <a:headEnd/>
              <a:tailEnd/>
            </a:ln>
          </p:spPr>
          <p:txBody>
            <a:bodyPr rtlCol="0" anchor="ctr"/>
            <a:lstStyle/>
            <a:p>
              <a:pPr algn="ctr"/>
              <a:endParaRPr lang="en-US"/>
            </a:p>
          </p:txBody>
        </p:sp>
        <p:grpSp>
          <p:nvGrpSpPr>
            <p:cNvPr id="408" name="Group 407">
              <a:extLst>
                <a:ext uri="{FF2B5EF4-FFF2-40B4-BE49-F238E27FC236}">
                  <a16:creationId xmlns:a16="http://schemas.microsoft.com/office/drawing/2014/main" id="{3FB8700C-8EFC-7564-20B3-5C5653E53920}"/>
                </a:ext>
              </a:extLst>
            </p:cNvPr>
            <p:cNvGrpSpPr/>
            <p:nvPr/>
          </p:nvGrpSpPr>
          <p:grpSpPr>
            <a:xfrm>
              <a:off x="6832442" y="2809250"/>
              <a:ext cx="4270707" cy="1045838"/>
              <a:chOff x="6832442" y="2809250"/>
              <a:chExt cx="4270707" cy="1045838"/>
            </a:xfrm>
          </p:grpSpPr>
          <p:sp>
            <p:nvSpPr>
              <p:cNvPr id="303" name="Oval 302">
                <a:extLst>
                  <a:ext uri="{FF2B5EF4-FFF2-40B4-BE49-F238E27FC236}">
                    <a16:creationId xmlns:a16="http://schemas.microsoft.com/office/drawing/2014/main" id="{F5175686-8F3F-270C-EE32-EAC22E54C6FA}"/>
                  </a:ext>
                </a:extLst>
              </p:cNvPr>
              <p:cNvSpPr/>
              <p:nvPr/>
            </p:nvSpPr>
            <p:spPr bwMode="auto">
              <a:xfrm>
                <a:off x="6832442" y="280925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2" name="Oval 321">
                <a:extLst>
                  <a:ext uri="{FF2B5EF4-FFF2-40B4-BE49-F238E27FC236}">
                    <a16:creationId xmlns:a16="http://schemas.microsoft.com/office/drawing/2014/main" id="{E616C7A2-9DB2-20E0-9BDE-A42645CB5837}"/>
                  </a:ext>
                </a:extLst>
              </p:cNvPr>
              <p:cNvSpPr/>
              <p:nvPr/>
            </p:nvSpPr>
            <p:spPr bwMode="auto">
              <a:xfrm>
                <a:off x="7046099" y="310927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6" name="Oval 325">
                <a:extLst>
                  <a:ext uri="{FF2B5EF4-FFF2-40B4-BE49-F238E27FC236}">
                    <a16:creationId xmlns:a16="http://schemas.microsoft.com/office/drawing/2014/main" id="{7D8D1944-B673-AF2D-B418-A0557F34ABD6}"/>
                  </a:ext>
                </a:extLst>
              </p:cNvPr>
              <p:cNvSpPr/>
              <p:nvPr/>
            </p:nvSpPr>
            <p:spPr bwMode="auto">
              <a:xfrm>
                <a:off x="7734855" y="345107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5" name="Oval 344">
                <a:extLst>
                  <a:ext uri="{FF2B5EF4-FFF2-40B4-BE49-F238E27FC236}">
                    <a16:creationId xmlns:a16="http://schemas.microsoft.com/office/drawing/2014/main" id="{40F2C589-9320-1014-5A64-215924B2F601}"/>
                  </a:ext>
                </a:extLst>
              </p:cNvPr>
              <p:cNvSpPr/>
              <p:nvPr/>
            </p:nvSpPr>
            <p:spPr bwMode="auto">
              <a:xfrm>
                <a:off x="7678498" y="343438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407" name="Group 406">
                <a:extLst>
                  <a:ext uri="{FF2B5EF4-FFF2-40B4-BE49-F238E27FC236}">
                    <a16:creationId xmlns:a16="http://schemas.microsoft.com/office/drawing/2014/main" id="{5CBAF770-32A4-9A85-BB29-E84265A23E1C}"/>
                  </a:ext>
                </a:extLst>
              </p:cNvPr>
              <p:cNvGrpSpPr/>
              <p:nvPr/>
            </p:nvGrpSpPr>
            <p:grpSpPr>
              <a:xfrm>
                <a:off x="7934295" y="3500534"/>
                <a:ext cx="3168854" cy="354554"/>
                <a:chOff x="7934295" y="3500534"/>
                <a:chExt cx="3168854" cy="354554"/>
              </a:xfrm>
            </p:grpSpPr>
            <p:sp>
              <p:nvSpPr>
                <p:cNvPr id="301" name="Oval 300">
                  <a:extLst>
                    <a:ext uri="{FF2B5EF4-FFF2-40B4-BE49-F238E27FC236}">
                      <a16:creationId xmlns:a16="http://schemas.microsoft.com/office/drawing/2014/main" id="{6FACE2F4-1620-B683-D18B-9CDB8B328B11}"/>
                    </a:ext>
                  </a:extLst>
                </p:cNvPr>
                <p:cNvSpPr/>
                <p:nvPr/>
              </p:nvSpPr>
              <p:spPr bwMode="auto">
                <a:xfrm>
                  <a:off x="8183444" y="354119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2" name="Oval 301">
                  <a:extLst>
                    <a:ext uri="{FF2B5EF4-FFF2-40B4-BE49-F238E27FC236}">
                      <a16:creationId xmlns:a16="http://schemas.microsoft.com/office/drawing/2014/main" id="{4CF01A45-437A-937E-45D3-140CF0C94142}"/>
                    </a:ext>
                  </a:extLst>
                </p:cNvPr>
                <p:cNvSpPr/>
                <p:nvPr/>
              </p:nvSpPr>
              <p:spPr bwMode="auto">
                <a:xfrm>
                  <a:off x="8088682" y="353227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4" name="Oval 303">
                  <a:extLst>
                    <a:ext uri="{FF2B5EF4-FFF2-40B4-BE49-F238E27FC236}">
                      <a16:creationId xmlns:a16="http://schemas.microsoft.com/office/drawing/2014/main" id="{23E54D80-7163-148C-73D5-43E0751EBCF9}"/>
                    </a:ext>
                  </a:extLst>
                </p:cNvPr>
                <p:cNvSpPr/>
                <p:nvPr/>
              </p:nvSpPr>
              <p:spPr bwMode="auto">
                <a:xfrm>
                  <a:off x="8153189" y="354224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5" name="Oval 304">
                  <a:extLst>
                    <a:ext uri="{FF2B5EF4-FFF2-40B4-BE49-F238E27FC236}">
                      <a16:creationId xmlns:a16="http://schemas.microsoft.com/office/drawing/2014/main" id="{EC107C92-5D04-0BD8-4E0D-570C0C941D77}"/>
                    </a:ext>
                  </a:extLst>
                </p:cNvPr>
                <p:cNvSpPr/>
                <p:nvPr/>
              </p:nvSpPr>
              <p:spPr bwMode="auto">
                <a:xfrm>
                  <a:off x="8380421" y="358092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06" name="Oval 305">
                  <a:extLst>
                    <a:ext uri="{FF2B5EF4-FFF2-40B4-BE49-F238E27FC236}">
                      <a16:creationId xmlns:a16="http://schemas.microsoft.com/office/drawing/2014/main" id="{8F37B316-B9DD-8393-0B65-2BA666638116}"/>
                    </a:ext>
                  </a:extLst>
                </p:cNvPr>
                <p:cNvSpPr/>
                <p:nvPr/>
              </p:nvSpPr>
              <p:spPr bwMode="auto">
                <a:xfrm>
                  <a:off x="8023153" y="352413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3" name="Oval 312">
                  <a:extLst>
                    <a:ext uri="{FF2B5EF4-FFF2-40B4-BE49-F238E27FC236}">
                      <a16:creationId xmlns:a16="http://schemas.microsoft.com/office/drawing/2014/main" id="{3E9C35AE-2BEF-295A-69F8-94306576D4F8}"/>
                    </a:ext>
                  </a:extLst>
                </p:cNvPr>
                <p:cNvSpPr/>
                <p:nvPr/>
              </p:nvSpPr>
              <p:spPr bwMode="auto">
                <a:xfrm>
                  <a:off x="8944709" y="3749131"/>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7" name="Oval 316">
                  <a:extLst>
                    <a:ext uri="{FF2B5EF4-FFF2-40B4-BE49-F238E27FC236}">
                      <a16:creationId xmlns:a16="http://schemas.microsoft.com/office/drawing/2014/main" id="{3F5CF847-C5F1-D41F-1923-63F71C564C92}"/>
                    </a:ext>
                  </a:extLst>
                </p:cNvPr>
                <p:cNvSpPr/>
                <p:nvPr/>
              </p:nvSpPr>
              <p:spPr bwMode="auto">
                <a:xfrm>
                  <a:off x="9417954" y="378774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8" name="Oval 317">
                  <a:extLst>
                    <a:ext uri="{FF2B5EF4-FFF2-40B4-BE49-F238E27FC236}">
                      <a16:creationId xmlns:a16="http://schemas.microsoft.com/office/drawing/2014/main" id="{129B468A-BB48-41D5-4E16-C68904BD0A07}"/>
                    </a:ext>
                  </a:extLst>
                </p:cNvPr>
                <p:cNvSpPr/>
                <p:nvPr/>
              </p:nvSpPr>
              <p:spPr bwMode="auto">
                <a:xfrm>
                  <a:off x="8902812" y="375457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9" name="Oval 318">
                  <a:extLst>
                    <a:ext uri="{FF2B5EF4-FFF2-40B4-BE49-F238E27FC236}">
                      <a16:creationId xmlns:a16="http://schemas.microsoft.com/office/drawing/2014/main" id="{71140EA6-A449-5AD7-919E-B01E18FF9705}"/>
                    </a:ext>
                  </a:extLst>
                </p:cNvPr>
                <p:cNvSpPr/>
                <p:nvPr/>
              </p:nvSpPr>
              <p:spPr bwMode="auto">
                <a:xfrm>
                  <a:off x="8228598" y="354072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3" name="Oval 322">
                  <a:extLst>
                    <a:ext uri="{FF2B5EF4-FFF2-40B4-BE49-F238E27FC236}">
                      <a16:creationId xmlns:a16="http://schemas.microsoft.com/office/drawing/2014/main" id="{2720C545-47D8-F51E-96C9-DA203985F4EA}"/>
                    </a:ext>
                  </a:extLst>
                </p:cNvPr>
                <p:cNvSpPr/>
                <p:nvPr/>
              </p:nvSpPr>
              <p:spPr bwMode="auto">
                <a:xfrm>
                  <a:off x="9460417" y="378774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4" name="Oval 323">
                  <a:extLst>
                    <a:ext uri="{FF2B5EF4-FFF2-40B4-BE49-F238E27FC236}">
                      <a16:creationId xmlns:a16="http://schemas.microsoft.com/office/drawing/2014/main" id="{398A0EB4-44A2-F83D-C1A7-44305E777A21}"/>
                    </a:ext>
                  </a:extLst>
                </p:cNvPr>
                <p:cNvSpPr/>
                <p:nvPr/>
              </p:nvSpPr>
              <p:spPr bwMode="auto">
                <a:xfrm>
                  <a:off x="7934295" y="3500534"/>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1" name="Oval 330">
                  <a:extLst>
                    <a:ext uri="{FF2B5EF4-FFF2-40B4-BE49-F238E27FC236}">
                      <a16:creationId xmlns:a16="http://schemas.microsoft.com/office/drawing/2014/main" id="{B09D6C9A-377C-F3F3-E49C-174AB8C3F9B7}"/>
                    </a:ext>
                  </a:extLst>
                </p:cNvPr>
                <p:cNvSpPr/>
                <p:nvPr/>
              </p:nvSpPr>
              <p:spPr bwMode="auto">
                <a:xfrm>
                  <a:off x="9112361" y="375574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2" name="Oval 331">
                  <a:extLst>
                    <a:ext uri="{FF2B5EF4-FFF2-40B4-BE49-F238E27FC236}">
                      <a16:creationId xmlns:a16="http://schemas.microsoft.com/office/drawing/2014/main" id="{D5AEB3D6-3C64-742C-3991-F5CC97550061}"/>
                    </a:ext>
                  </a:extLst>
                </p:cNvPr>
                <p:cNvSpPr/>
                <p:nvPr/>
              </p:nvSpPr>
              <p:spPr bwMode="auto">
                <a:xfrm>
                  <a:off x="8872866" y="375198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4" name="Oval 333">
                  <a:extLst>
                    <a:ext uri="{FF2B5EF4-FFF2-40B4-BE49-F238E27FC236}">
                      <a16:creationId xmlns:a16="http://schemas.microsoft.com/office/drawing/2014/main" id="{5551771F-C705-1AE6-5A42-F46B83D1C13D}"/>
                    </a:ext>
                  </a:extLst>
                </p:cNvPr>
                <p:cNvSpPr/>
                <p:nvPr/>
              </p:nvSpPr>
              <p:spPr bwMode="auto">
                <a:xfrm>
                  <a:off x="8523378" y="3634501"/>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8" name="Oval 337">
                  <a:extLst>
                    <a:ext uri="{FF2B5EF4-FFF2-40B4-BE49-F238E27FC236}">
                      <a16:creationId xmlns:a16="http://schemas.microsoft.com/office/drawing/2014/main" id="{B981147B-CF87-4E04-12CB-3B58DE5B3EDA}"/>
                    </a:ext>
                  </a:extLst>
                </p:cNvPr>
                <p:cNvSpPr/>
                <p:nvPr/>
              </p:nvSpPr>
              <p:spPr bwMode="auto">
                <a:xfrm>
                  <a:off x="8571406" y="3644557"/>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406" name="Group 405">
                  <a:extLst>
                    <a:ext uri="{FF2B5EF4-FFF2-40B4-BE49-F238E27FC236}">
                      <a16:creationId xmlns:a16="http://schemas.microsoft.com/office/drawing/2014/main" id="{75B964A4-B6E0-3251-8E05-8747EF1B05F9}"/>
                    </a:ext>
                  </a:extLst>
                </p:cNvPr>
                <p:cNvGrpSpPr/>
                <p:nvPr/>
              </p:nvGrpSpPr>
              <p:grpSpPr>
                <a:xfrm>
                  <a:off x="9710753" y="3786576"/>
                  <a:ext cx="1392396" cy="64973"/>
                  <a:chOff x="9710753" y="3723076"/>
                  <a:chExt cx="1392396" cy="64973"/>
                </a:xfrm>
              </p:grpSpPr>
              <p:sp>
                <p:nvSpPr>
                  <p:cNvPr id="308" name="Oval 307">
                    <a:extLst>
                      <a:ext uri="{FF2B5EF4-FFF2-40B4-BE49-F238E27FC236}">
                        <a16:creationId xmlns:a16="http://schemas.microsoft.com/office/drawing/2014/main" id="{23E2C5A4-8F16-0014-FAD0-D39EF377D23A}"/>
                      </a:ext>
                    </a:extLst>
                  </p:cNvPr>
                  <p:cNvSpPr/>
                  <p:nvPr/>
                </p:nvSpPr>
                <p:spPr bwMode="auto">
                  <a:xfrm>
                    <a:off x="10021844"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2" name="Oval 311">
                    <a:extLst>
                      <a:ext uri="{FF2B5EF4-FFF2-40B4-BE49-F238E27FC236}">
                        <a16:creationId xmlns:a16="http://schemas.microsoft.com/office/drawing/2014/main" id="{2DE5305D-175D-5A89-66C2-187640A33BEB}"/>
                      </a:ext>
                    </a:extLst>
                  </p:cNvPr>
                  <p:cNvSpPr/>
                  <p:nvPr/>
                </p:nvSpPr>
                <p:spPr bwMode="auto">
                  <a:xfrm>
                    <a:off x="9710753"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16" name="Oval 315">
                    <a:extLst>
                      <a:ext uri="{FF2B5EF4-FFF2-40B4-BE49-F238E27FC236}">
                        <a16:creationId xmlns:a16="http://schemas.microsoft.com/office/drawing/2014/main" id="{E7FF1575-BE0C-0C8A-E735-98E3C46459A9}"/>
                      </a:ext>
                    </a:extLst>
                  </p:cNvPr>
                  <p:cNvSpPr/>
                  <p:nvPr/>
                </p:nvSpPr>
                <p:spPr bwMode="auto">
                  <a:xfrm>
                    <a:off x="9884204"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1" name="Oval 320">
                    <a:extLst>
                      <a:ext uri="{FF2B5EF4-FFF2-40B4-BE49-F238E27FC236}">
                        <a16:creationId xmlns:a16="http://schemas.microsoft.com/office/drawing/2014/main" id="{5415B53E-1ECC-A21D-8239-971277DAD03C}"/>
                      </a:ext>
                    </a:extLst>
                  </p:cNvPr>
                  <p:cNvSpPr/>
                  <p:nvPr/>
                </p:nvSpPr>
                <p:spPr bwMode="auto">
                  <a:xfrm>
                    <a:off x="9765236"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5" name="Oval 324">
                    <a:extLst>
                      <a:ext uri="{FF2B5EF4-FFF2-40B4-BE49-F238E27FC236}">
                        <a16:creationId xmlns:a16="http://schemas.microsoft.com/office/drawing/2014/main" id="{718BEB4F-36E0-97E4-DDDC-D76A65141704}"/>
                      </a:ext>
                    </a:extLst>
                  </p:cNvPr>
                  <p:cNvSpPr/>
                  <p:nvPr/>
                </p:nvSpPr>
                <p:spPr bwMode="auto">
                  <a:xfrm>
                    <a:off x="10116858"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7" name="Oval 326">
                    <a:extLst>
                      <a:ext uri="{FF2B5EF4-FFF2-40B4-BE49-F238E27FC236}">
                        <a16:creationId xmlns:a16="http://schemas.microsoft.com/office/drawing/2014/main" id="{9CFECD9D-246D-E544-F6D4-31AD20FE6BA5}"/>
                      </a:ext>
                    </a:extLst>
                  </p:cNvPr>
                  <p:cNvSpPr/>
                  <p:nvPr/>
                </p:nvSpPr>
                <p:spPr bwMode="auto">
                  <a:xfrm>
                    <a:off x="9984041"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29" name="Oval 328">
                    <a:extLst>
                      <a:ext uri="{FF2B5EF4-FFF2-40B4-BE49-F238E27FC236}">
                        <a16:creationId xmlns:a16="http://schemas.microsoft.com/office/drawing/2014/main" id="{D160A7BB-977D-DBDB-C90E-3B7EBB44C6AE}"/>
                      </a:ext>
                    </a:extLst>
                  </p:cNvPr>
                  <p:cNvSpPr/>
                  <p:nvPr/>
                </p:nvSpPr>
                <p:spPr bwMode="auto">
                  <a:xfrm>
                    <a:off x="10217245"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0" name="Oval 329">
                    <a:extLst>
                      <a:ext uri="{FF2B5EF4-FFF2-40B4-BE49-F238E27FC236}">
                        <a16:creationId xmlns:a16="http://schemas.microsoft.com/office/drawing/2014/main" id="{7FC153D3-B038-F3BE-C997-90250080711C}"/>
                      </a:ext>
                    </a:extLst>
                  </p:cNvPr>
                  <p:cNvSpPr/>
                  <p:nvPr/>
                </p:nvSpPr>
                <p:spPr bwMode="auto">
                  <a:xfrm>
                    <a:off x="10192210"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5" name="Oval 334">
                    <a:extLst>
                      <a:ext uri="{FF2B5EF4-FFF2-40B4-BE49-F238E27FC236}">
                        <a16:creationId xmlns:a16="http://schemas.microsoft.com/office/drawing/2014/main" id="{6B230B67-6F39-D03B-618D-584F1F12981A}"/>
                      </a:ext>
                    </a:extLst>
                  </p:cNvPr>
                  <p:cNvSpPr/>
                  <p:nvPr/>
                </p:nvSpPr>
                <p:spPr bwMode="auto">
                  <a:xfrm>
                    <a:off x="10634854" y="372307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6" name="Oval 335">
                    <a:extLst>
                      <a:ext uri="{FF2B5EF4-FFF2-40B4-BE49-F238E27FC236}">
                        <a16:creationId xmlns:a16="http://schemas.microsoft.com/office/drawing/2014/main" id="{E280708F-19CD-1D70-E28E-6E407274BA69}"/>
                      </a:ext>
                    </a:extLst>
                  </p:cNvPr>
                  <p:cNvSpPr/>
                  <p:nvPr/>
                </p:nvSpPr>
                <p:spPr bwMode="auto">
                  <a:xfrm>
                    <a:off x="10590491"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7" name="Oval 336">
                    <a:extLst>
                      <a:ext uri="{FF2B5EF4-FFF2-40B4-BE49-F238E27FC236}">
                        <a16:creationId xmlns:a16="http://schemas.microsoft.com/office/drawing/2014/main" id="{9C603ABF-238B-0A3E-5D1E-B976318CE5A4}"/>
                      </a:ext>
                    </a:extLst>
                  </p:cNvPr>
                  <p:cNvSpPr/>
                  <p:nvPr/>
                </p:nvSpPr>
                <p:spPr bwMode="auto">
                  <a:xfrm>
                    <a:off x="10548594"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39" name="Oval 338">
                    <a:extLst>
                      <a:ext uri="{FF2B5EF4-FFF2-40B4-BE49-F238E27FC236}">
                        <a16:creationId xmlns:a16="http://schemas.microsoft.com/office/drawing/2014/main" id="{162F29DA-155A-D804-5C46-3B907990B1B5}"/>
                      </a:ext>
                    </a:extLst>
                  </p:cNvPr>
                  <p:cNvSpPr/>
                  <p:nvPr/>
                </p:nvSpPr>
                <p:spPr bwMode="auto">
                  <a:xfrm>
                    <a:off x="10709877" y="372401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0" name="Oval 339">
                    <a:extLst>
                      <a:ext uri="{FF2B5EF4-FFF2-40B4-BE49-F238E27FC236}">
                        <a16:creationId xmlns:a16="http://schemas.microsoft.com/office/drawing/2014/main" id="{CEB86188-E9B5-21F9-4BEE-E61D8E15699E}"/>
                      </a:ext>
                    </a:extLst>
                  </p:cNvPr>
                  <p:cNvSpPr/>
                  <p:nvPr/>
                </p:nvSpPr>
                <p:spPr bwMode="auto">
                  <a:xfrm>
                    <a:off x="11039141" y="3724041"/>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342" name="Oval 341">
                  <a:extLst>
                    <a:ext uri="{FF2B5EF4-FFF2-40B4-BE49-F238E27FC236}">
                      <a16:creationId xmlns:a16="http://schemas.microsoft.com/office/drawing/2014/main" id="{5F5007F8-A695-26A4-1955-DF0AA5441FC6}"/>
                    </a:ext>
                  </a:extLst>
                </p:cNvPr>
                <p:cNvSpPr/>
                <p:nvPr/>
              </p:nvSpPr>
              <p:spPr bwMode="auto">
                <a:xfrm>
                  <a:off x="8359815" y="3548919"/>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3" name="Oval 342">
                  <a:extLst>
                    <a:ext uri="{FF2B5EF4-FFF2-40B4-BE49-F238E27FC236}">
                      <a16:creationId xmlns:a16="http://schemas.microsoft.com/office/drawing/2014/main" id="{9CE5E306-2824-9ACC-9362-36D06AD37462}"/>
                    </a:ext>
                  </a:extLst>
                </p:cNvPr>
                <p:cNvSpPr/>
                <p:nvPr/>
              </p:nvSpPr>
              <p:spPr bwMode="auto">
                <a:xfrm>
                  <a:off x="9161412" y="375688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4" name="Oval 343">
                  <a:extLst>
                    <a:ext uri="{FF2B5EF4-FFF2-40B4-BE49-F238E27FC236}">
                      <a16:creationId xmlns:a16="http://schemas.microsoft.com/office/drawing/2014/main" id="{6A1A74BC-D0DA-933F-D448-5F8594535786}"/>
                    </a:ext>
                  </a:extLst>
                </p:cNvPr>
                <p:cNvSpPr/>
                <p:nvPr/>
              </p:nvSpPr>
              <p:spPr bwMode="auto">
                <a:xfrm>
                  <a:off x="8606313" y="3671426"/>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6" name="Oval 345">
                  <a:extLst>
                    <a:ext uri="{FF2B5EF4-FFF2-40B4-BE49-F238E27FC236}">
                      <a16:creationId xmlns:a16="http://schemas.microsoft.com/office/drawing/2014/main" id="{057E42B3-C695-5C0F-9FE4-DCE56A916379}"/>
                    </a:ext>
                  </a:extLst>
                </p:cNvPr>
                <p:cNvSpPr/>
                <p:nvPr/>
              </p:nvSpPr>
              <p:spPr bwMode="auto">
                <a:xfrm>
                  <a:off x="8833383" y="369933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7" name="Oval 346">
                  <a:extLst>
                    <a:ext uri="{FF2B5EF4-FFF2-40B4-BE49-F238E27FC236}">
                      <a16:creationId xmlns:a16="http://schemas.microsoft.com/office/drawing/2014/main" id="{C8616CA7-FB94-AAF9-8993-44E6B0CF4344}"/>
                    </a:ext>
                  </a:extLst>
                </p:cNvPr>
                <p:cNvSpPr/>
                <p:nvPr/>
              </p:nvSpPr>
              <p:spPr bwMode="auto">
                <a:xfrm>
                  <a:off x="8316142" y="354636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8" name="Oval 347">
                  <a:extLst>
                    <a:ext uri="{FF2B5EF4-FFF2-40B4-BE49-F238E27FC236}">
                      <a16:creationId xmlns:a16="http://schemas.microsoft.com/office/drawing/2014/main" id="{4BD6AF71-10AD-A1D3-3C15-506FA6C26CAE}"/>
                    </a:ext>
                  </a:extLst>
                </p:cNvPr>
                <p:cNvSpPr/>
                <p:nvPr/>
              </p:nvSpPr>
              <p:spPr bwMode="auto">
                <a:xfrm>
                  <a:off x="9217997" y="3791080"/>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49" name="Oval 348">
                  <a:extLst>
                    <a:ext uri="{FF2B5EF4-FFF2-40B4-BE49-F238E27FC236}">
                      <a16:creationId xmlns:a16="http://schemas.microsoft.com/office/drawing/2014/main" id="{93FFE959-4039-0787-7C48-38654B7091AA}"/>
                    </a:ext>
                  </a:extLst>
                </p:cNvPr>
                <p:cNvSpPr/>
                <p:nvPr/>
              </p:nvSpPr>
              <p:spPr bwMode="auto">
                <a:xfrm>
                  <a:off x="8730447" y="3673132"/>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0" name="Oval 349">
                  <a:extLst>
                    <a:ext uri="{FF2B5EF4-FFF2-40B4-BE49-F238E27FC236}">
                      <a16:creationId xmlns:a16="http://schemas.microsoft.com/office/drawing/2014/main" id="{41AEC061-F6E7-C83B-AF4B-4BB7F9D600C0}"/>
                    </a:ext>
                  </a:extLst>
                </p:cNvPr>
                <p:cNvSpPr/>
                <p:nvPr/>
              </p:nvSpPr>
              <p:spPr bwMode="auto">
                <a:xfrm>
                  <a:off x="8484496" y="3607798"/>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351" name="Oval 350">
                  <a:extLst>
                    <a:ext uri="{FF2B5EF4-FFF2-40B4-BE49-F238E27FC236}">
                      <a16:creationId xmlns:a16="http://schemas.microsoft.com/office/drawing/2014/main" id="{6FE4FE4B-DB31-8AF6-BBEF-6775261D88FE}"/>
                    </a:ext>
                  </a:extLst>
                </p:cNvPr>
                <p:cNvSpPr/>
                <p:nvPr/>
              </p:nvSpPr>
              <p:spPr bwMode="auto">
                <a:xfrm>
                  <a:off x="8774322" y="3678663"/>
                  <a:ext cx="64008" cy="64008"/>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grpSp>
      </p:grpSp>
    </p:spTree>
    <p:extLst>
      <p:ext uri="{BB962C8B-B14F-4D97-AF65-F5344CB8AC3E}">
        <p14:creationId xmlns:p14="http://schemas.microsoft.com/office/powerpoint/2010/main" val="47182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58DFBB6-CC88-48B6-9C93-D0B82C392AEF}"/>
              </a:ext>
            </a:extLst>
          </p:cNvPr>
          <p:cNvSpPr>
            <a:spLocks noGrp="1" noChangeArrowheads="1"/>
          </p:cNvSpPr>
          <p:nvPr>
            <p:ph type="title"/>
          </p:nvPr>
        </p:nvSpPr>
        <p:spPr/>
        <p:txBody>
          <a:bodyPr/>
          <a:lstStyle/>
          <a:p>
            <a:pPr eaLnBrk="1" hangingPunct="1"/>
            <a:r>
              <a:rPr lang="en-US" altLang="en-US" dirty="0"/>
              <a:t>Faculty</a:t>
            </a:r>
          </a:p>
        </p:txBody>
      </p:sp>
      <p:sp>
        <p:nvSpPr>
          <p:cNvPr id="38915" name="Rectangle 3">
            <a:extLst>
              <a:ext uri="{FF2B5EF4-FFF2-40B4-BE49-F238E27FC236}">
                <a16:creationId xmlns:a16="http://schemas.microsoft.com/office/drawing/2014/main" id="{EA720D22-EB1C-493A-8B56-A0FAB8B53180}"/>
              </a:ext>
            </a:extLst>
          </p:cNvPr>
          <p:cNvSpPr>
            <a:spLocks noGrp="1" noChangeArrowheads="1"/>
          </p:cNvSpPr>
          <p:nvPr>
            <p:ph idx="1"/>
          </p:nvPr>
        </p:nvSpPr>
        <p:spPr/>
        <p:txBody>
          <a:bodyPr/>
          <a:lstStyle/>
          <a:p>
            <a:pPr marL="0" indent="0">
              <a:buNone/>
            </a:pPr>
            <a:r>
              <a:rPr lang="en-US" altLang="en-US" b="1" dirty="0">
                <a:solidFill>
                  <a:srgbClr val="E1471D"/>
                </a:solidFill>
              </a:rPr>
              <a:t>Shilpa Gupta, MD</a:t>
            </a:r>
            <a:br>
              <a:rPr lang="en-US" altLang="en-US" b="1" dirty="0">
                <a:solidFill>
                  <a:schemeClr val="accent3"/>
                </a:solidFill>
              </a:rPr>
            </a:br>
            <a:r>
              <a:rPr lang="en-US" altLang="en-US" sz="2400" b="0" dirty="0"/>
              <a:t>Clinical Professor of Medicine</a:t>
            </a:r>
            <a:br>
              <a:rPr lang="en-US" altLang="en-US" sz="2400" b="0" dirty="0"/>
            </a:br>
            <a:r>
              <a:rPr lang="en-US" altLang="en-US" sz="2400" b="0" dirty="0"/>
              <a:t>Case Western Reserve University</a:t>
            </a:r>
            <a:br>
              <a:rPr lang="en-US" altLang="en-US" sz="2400" b="0" dirty="0"/>
            </a:br>
            <a:r>
              <a:rPr lang="en-US" altLang="en-US" sz="2400" b="0" dirty="0"/>
              <a:t>Director, Genitourinary Oncology</a:t>
            </a:r>
            <a:br>
              <a:rPr lang="en-US" altLang="en-US" sz="2400" b="0" dirty="0"/>
            </a:br>
            <a:r>
              <a:rPr lang="en-US" altLang="en-US" sz="2400" b="0" dirty="0"/>
              <a:t>Cleveland Clinic Taussig Cancer Institute</a:t>
            </a:r>
            <a:br>
              <a:rPr lang="en-US" altLang="en-US" sz="2400" b="0" dirty="0"/>
            </a:br>
            <a:r>
              <a:rPr lang="en-US" altLang="en-US" sz="2400" b="0" dirty="0"/>
              <a:t>Cleveland, Ohio</a:t>
            </a:r>
            <a:endParaRPr lang="en-US" altLang="en-US" sz="2600" dirty="0"/>
          </a:p>
          <a:p>
            <a:pPr marL="0" marR="0" indent="0">
              <a:buNone/>
            </a:pPr>
            <a:r>
              <a:rPr lang="en-US" sz="2400" b="1" dirty="0">
                <a:solidFill>
                  <a:schemeClr val="accent3"/>
                </a:solidFill>
                <a:effectLst/>
                <a:ea typeface="Times New Roman" panose="02020603050405020304" pitchFamily="18" charset="0"/>
              </a:rPr>
              <a:t>Shilpa Gupta, MD: </a:t>
            </a:r>
            <a:r>
              <a:rPr lang="en-US" sz="2400" i="1" dirty="0">
                <a:solidFill>
                  <a:srgbClr val="000000"/>
                </a:solidFill>
                <a:effectLst/>
                <a:ea typeface="Times New Roman" panose="02020603050405020304" pitchFamily="18" charset="0"/>
              </a:rPr>
              <a:t>consultant/advisor/speaker</a:t>
            </a:r>
            <a:r>
              <a:rPr lang="en-US" sz="2400" dirty="0">
                <a:solidFill>
                  <a:srgbClr val="000000"/>
                </a:solidFill>
                <a:effectLst/>
                <a:ea typeface="Times New Roman" panose="02020603050405020304" pitchFamily="18" charset="0"/>
              </a:rPr>
              <a:t>: Bayer, Bristol-Myers Squibb, </a:t>
            </a:r>
            <a:br>
              <a:rPr lang="en-US" sz="2400" dirty="0">
                <a:solidFill>
                  <a:srgbClr val="000000"/>
                </a:solidFill>
                <a:effectLst/>
                <a:ea typeface="Times New Roman" panose="02020603050405020304" pitchFamily="18" charset="0"/>
              </a:rPr>
            </a:br>
            <a:r>
              <a:rPr lang="en-US" sz="2400" dirty="0">
                <a:solidFill>
                  <a:srgbClr val="000000"/>
                </a:solidFill>
                <a:effectLst/>
                <a:ea typeface="Times New Roman" panose="02020603050405020304" pitchFamily="18" charset="0"/>
              </a:rPr>
              <a:t>EMD Serono, Foundation Medicine, Gilead Sciences, Merck, Pfizer, </a:t>
            </a:r>
            <a:r>
              <a:rPr lang="en-US" sz="2400" dirty="0" err="1">
                <a:solidFill>
                  <a:srgbClr val="000000"/>
                </a:solidFill>
              </a:rPr>
              <a:t>Seagen</a:t>
            </a:r>
            <a:r>
              <a:rPr lang="en-US" sz="2400" dirty="0">
                <a:solidFill>
                  <a:srgbClr val="000000"/>
                </a:solidFill>
                <a:effectLst/>
                <a:ea typeface="Times New Roman" panose="02020603050405020304" pitchFamily="18" charset="0"/>
              </a:rPr>
              <a:t>; </a:t>
            </a:r>
            <a:br>
              <a:rPr lang="en-US" sz="2400" dirty="0">
                <a:solidFill>
                  <a:srgbClr val="000000"/>
                </a:solidFill>
                <a:effectLst/>
                <a:ea typeface="Times New Roman" panose="02020603050405020304" pitchFamily="18" charset="0"/>
              </a:rPr>
            </a:br>
            <a:r>
              <a:rPr lang="en-US" sz="2400" i="1" dirty="0">
                <a:solidFill>
                  <a:srgbClr val="000000"/>
                </a:solidFill>
                <a:effectLst/>
                <a:ea typeface="Times New Roman" panose="02020603050405020304" pitchFamily="18" charset="0"/>
              </a:rPr>
              <a:t>stock</a:t>
            </a:r>
            <a:r>
              <a:rPr lang="en-US" sz="2400" dirty="0">
                <a:solidFill>
                  <a:srgbClr val="000000"/>
                </a:solidFill>
                <a:effectLst/>
                <a:ea typeface="Times New Roman" panose="02020603050405020304" pitchFamily="18" charset="0"/>
              </a:rPr>
              <a:t>: </a:t>
            </a:r>
            <a:r>
              <a:rPr lang="en-US" sz="2400" dirty="0" err="1">
                <a:solidFill>
                  <a:srgbClr val="000000"/>
                </a:solidFill>
                <a:effectLst/>
                <a:ea typeface="Times New Roman" panose="02020603050405020304" pitchFamily="18" charset="0"/>
              </a:rPr>
              <a:t>BioNtech</a:t>
            </a:r>
            <a:r>
              <a:rPr lang="en-US" sz="2400" dirty="0">
                <a:solidFill>
                  <a:srgbClr val="000000"/>
                </a:solidFill>
                <a:effectLst/>
                <a:ea typeface="Times New Roman" panose="02020603050405020304" pitchFamily="18" charset="0"/>
              </a:rPr>
              <a:t>, Moderna Therapeutics, </a:t>
            </a:r>
            <a:r>
              <a:rPr lang="en-US" sz="2400" dirty="0" err="1">
                <a:solidFill>
                  <a:srgbClr val="000000"/>
                </a:solidFill>
                <a:effectLst/>
                <a:ea typeface="Times New Roman" panose="02020603050405020304" pitchFamily="18" charset="0"/>
              </a:rPr>
              <a:t>Nektar</a:t>
            </a:r>
            <a:r>
              <a:rPr lang="en-US" sz="2400" dirty="0">
                <a:solidFill>
                  <a:srgbClr val="000000"/>
                </a:solidFill>
                <a:effectLst/>
                <a:ea typeface="Times New Roman" panose="02020603050405020304" pitchFamily="18" charset="0"/>
              </a:rPr>
              <a:t>.</a:t>
            </a:r>
          </a:p>
          <a:p>
            <a:pPr marL="0" indent="0">
              <a:buNone/>
            </a:pPr>
            <a:endParaRPr lang="en-US" altLang="en-US" sz="2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32281-9881-46BA-BAF7-7AB1DD770F57}"/>
              </a:ext>
            </a:extLst>
          </p:cNvPr>
          <p:cNvSpPr>
            <a:spLocks noGrp="1"/>
          </p:cNvSpPr>
          <p:nvPr>
            <p:ph type="title"/>
          </p:nvPr>
        </p:nvSpPr>
        <p:spPr/>
        <p:txBody>
          <a:bodyPr/>
          <a:lstStyle/>
          <a:p>
            <a:r>
              <a:rPr lang="en-US" dirty="0"/>
              <a:t>CheckMate 274: Safety and HRQoL</a:t>
            </a:r>
          </a:p>
        </p:txBody>
      </p:sp>
      <p:sp>
        <p:nvSpPr>
          <p:cNvPr id="3" name="Content Placeholder 2">
            <a:extLst>
              <a:ext uri="{FF2B5EF4-FFF2-40B4-BE49-F238E27FC236}">
                <a16:creationId xmlns:a16="http://schemas.microsoft.com/office/drawing/2014/main" id="{49550815-90CE-79D3-3C70-8985302FE2A1}"/>
              </a:ext>
            </a:extLst>
          </p:cNvPr>
          <p:cNvSpPr>
            <a:spLocks noGrp="1"/>
          </p:cNvSpPr>
          <p:nvPr>
            <p:ph sz="half" idx="2"/>
          </p:nvPr>
        </p:nvSpPr>
        <p:spPr>
          <a:xfrm>
            <a:off x="6252634" y="1608010"/>
            <a:ext cx="5229570" cy="4679462"/>
          </a:xfrm>
        </p:spPr>
        <p:txBody>
          <a:bodyPr/>
          <a:lstStyle/>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endParaRPr lang="en-US" sz="1600" dirty="0"/>
          </a:p>
          <a:p>
            <a:pPr>
              <a:spcBef>
                <a:spcPts val="700"/>
              </a:spcBef>
              <a:spcAft>
                <a:spcPts val="500"/>
              </a:spcAft>
            </a:pPr>
            <a:r>
              <a:rPr lang="en-US" sz="1600" dirty="0"/>
              <a:t>Most common Gr ≥3 select TRAEs with nivolumab: </a:t>
            </a:r>
            <a:br>
              <a:rPr lang="en-US" sz="1600" dirty="0"/>
            </a:br>
            <a:r>
              <a:rPr lang="en-US" sz="1600" dirty="0"/>
              <a:t>0.9% each for diarrhea, colitis, pneumonitis; with placebo, colitis (0.6%); 0.3% each for diarrhea, GGT increase, hepatitis</a:t>
            </a:r>
          </a:p>
          <a:p>
            <a:pPr>
              <a:spcBef>
                <a:spcPts val="700"/>
              </a:spcBef>
              <a:spcAft>
                <a:spcPts val="500"/>
              </a:spcAft>
            </a:pPr>
            <a:r>
              <a:rPr lang="en-US" sz="1600" dirty="0"/>
              <a:t>No HRQoL deterioration with nivolumab vs placebo</a:t>
            </a:r>
          </a:p>
          <a:p>
            <a:pPr>
              <a:spcBef>
                <a:spcPts val="700"/>
              </a:spcBef>
              <a:spcAft>
                <a:spcPts val="500"/>
              </a:spcAft>
            </a:pPr>
            <a:r>
              <a:rPr lang="en-US" sz="1600" dirty="0"/>
              <a:t>2 deaths due to pneumonitis in the nivolumab arm</a:t>
            </a:r>
          </a:p>
          <a:p>
            <a:endParaRPr lang="en-US" sz="1600" dirty="0"/>
          </a:p>
        </p:txBody>
      </p:sp>
      <p:sp>
        <p:nvSpPr>
          <p:cNvPr id="5" name="Text Box 15">
            <a:extLst>
              <a:ext uri="{FF2B5EF4-FFF2-40B4-BE49-F238E27FC236}">
                <a16:creationId xmlns:a16="http://schemas.microsoft.com/office/drawing/2014/main" id="{89E84D6B-66BA-4CDF-AD0A-07247CE02F06}"/>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Bajorin. NEJM. 2021;384:2102.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aphicFrame>
        <p:nvGraphicFramePr>
          <p:cNvPr id="10" name="Group 3">
            <a:extLst>
              <a:ext uri="{FF2B5EF4-FFF2-40B4-BE49-F238E27FC236}">
                <a16:creationId xmlns:a16="http://schemas.microsoft.com/office/drawing/2014/main" id="{AAF1ACFD-5808-44EF-A2CE-D972E361A108}"/>
              </a:ext>
            </a:extLst>
          </p:cNvPr>
          <p:cNvGraphicFramePr>
            <a:graphicFrameLocks/>
          </p:cNvGraphicFramePr>
          <p:nvPr>
            <p:extLst>
              <p:ext uri="{D42A27DB-BD31-4B8C-83A1-F6EECF244321}">
                <p14:modId xmlns:p14="http://schemas.microsoft.com/office/powerpoint/2010/main" val="1127737726"/>
              </p:ext>
            </p:extLst>
          </p:nvPr>
        </p:nvGraphicFramePr>
        <p:xfrm>
          <a:off x="6252634" y="1608010"/>
          <a:ext cx="5373689" cy="2773792"/>
        </p:xfrm>
        <a:graphic>
          <a:graphicData uri="http://schemas.openxmlformats.org/drawingml/2006/table">
            <a:tbl>
              <a:tblPr/>
              <a:tblGrid>
                <a:gridCol w="1791229">
                  <a:extLst>
                    <a:ext uri="{9D8B030D-6E8A-4147-A177-3AD203B41FA5}">
                      <a16:colId xmlns:a16="http://schemas.microsoft.com/office/drawing/2014/main" val="20000"/>
                    </a:ext>
                  </a:extLst>
                </a:gridCol>
                <a:gridCol w="895615">
                  <a:extLst>
                    <a:ext uri="{9D8B030D-6E8A-4147-A177-3AD203B41FA5}">
                      <a16:colId xmlns:a16="http://schemas.microsoft.com/office/drawing/2014/main" val="20001"/>
                    </a:ext>
                  </a:extLst>
                </a:gridCol>
                <a:gridCol w="895615">
                  <a:extLst>
                    <a:ext uri="{9D8B030D-6E8A-4147-A177-3AD203B41FA5}">
                      <a16:colId xmlns:a16="http://schemas.microsoft.com/office/drawing/2014/main" val="3448530346"/>
                    </a:ext>
                  </a:extLst>
                </a:gridCol>
                <a:gridCol w="895615">
                  <a:extLst>
                    <a:ext uri="{9D8B030D-6E8A-4147-A177-3AD203B41FA5}">
                      <a16:colId xmlns:a16="http://schemas.microsoft.com/office/drawing/2014/main" val="20002"/>
                    </a:ext>
                  </a:extLst>
                </a:gridCol>
                <a:gridCol w="895615">
                  <a:extLst>
                    <a:ext uri="{9D8B030D-6E8A-4147-A177-3AD203B41FA5}">
                      <a16:colId xmlns:a16="http://schemas.microsoft.com/office/drawing/2014/main" val="1356977359"/>
                    </a:ext>
                  </a:extLst>
                </a:gridCol>
              </a:tblGrid>
              <a:tr h="152408">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Select TRAE With Potential Inflammatory Mechanism</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Nivolumab (n = 351)</a:t>
                      </a:r>
                    </a:p>
                  </a:txBody>
                  <a:tcPr marL="121699" marR="121699"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Placebo (n = 348)</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15240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 ≥3</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55102042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Skin</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40.7</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1.7</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17.8</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3817847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Endocrine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19.1</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0.3</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3.7</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030286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Gastrointestinal</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18.5</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1.7</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11.2</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0.9</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6931389"/>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Hepatic</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8.3</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1.7</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4.9</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295731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Renal</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7.1</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1.1</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645368685"/>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Pulmonary</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a:t>
                      </a:r>
                      <a:endParaRPr kumimoji="0" lang="en-US" sz="1400" b="0" i="0" u="none" strike="noStrike" cap="none" normalizeH="0" baseline="3000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828758973"/>
                  </a:ext>
                </a:extLst>
              </a:tr>
            </a:tbl>
          </a:graphicData>
        </a:graphic>
      </p:graphicFrame>
      <p:sp>
        <p:nvSpPr>
          <p:cNvPr id="11" name="Text Box 30">
            <a:extLst>
              <a:ext uri="{FF2B5EF4-FFF2-40B4-BE49-F238E27FC236}">
                <a16:creationId xmlns:a16="http://schemas.microsoft.com/office/drawing/2014/main" id="{45A23079-C4BE-44DB-A3DA-08FD652836FF}"/>
              </a:ext>
            </a:extLst>
          </p:cNvPr>
          <p:cNvSpPr txBox="1">
            <a:spLocks noChangeArrowheads="1"/>
          </p:cNvSpPr>
          <p:nvPr/>
        </p:nvSpPr>
        <p:spPr bwMode="auto">
          <a:xfrm>
            <a:off x="609759" y="5874142"/>
            <a:ext cx="5373689"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88" tIns="44450" rIns="90488" bIns="4445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35000"/>
              </a:spcBef>
              <a:spcAft>
                <a:spcPct val="25000"/>
              </a:spcAft>
              <a:buClr>
                <a:srgbClr val="015873"/>
              </a:buClr>
              <a:buSzTx/>
              <a:buFont typeface="Arial" panose="020B0604020202020204" pitchFamily="34" charset="0"/>
              <a:buNone/>
              <a:tabLst/>
              <a:defRPr/>
            </a:pP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t>
            </a:r>
            <a:r>
              <a:rPr kumimoji="0" lang="en-US" altLang="en-US" sz="12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Also included asthenia, nausea, decreased appetite, blood creatinine increase, and maculopapular rash.</a:t>
            </a:r>
          </a:p>
        </p:txBody>
      </p:sp>
      <p:graphicFrame>
        <p:nvGraphicFramePr>
          <p:cNvPr id="14" name="Group 3">
            <a:extLst>
              <a:ext uri="{FF2B5EF4-FFF2-40B4-BE49-F238E27FC236}">
                <a16:creationId xmlns:a16="http://schemas.microsoft.com/office/drawing/2014/main" id="{0D6F233F-BB47-4DAC-BC81-DCDAD018941A}"/>
              </a:ext>
            </a:extLst>
          </p:cNvPr>
          <p:cNvGraphicFramePr>
            <a:graphicFrameLocks/>
          </p:cNvGraphicFramePr>
          <p:nvPr>
            <p:extLst>
              <p:ext uri="{D42A27DB-BD31-4B8C-83A1-F6EECF244321}">
                <p14:modId xmlns:p14="http://schemas.microsoft.com/office/powerpoint/2010/main" val="2137926916"/>
              </p:ext>
            </p:extLst>
          </p:nvPr>
        </p:nvGraphicFramePr>
        <p:xfrm>
          <a:off x="609759" y="1608010"/>
          <a:ext cx="5373689" cy="4267424"/>
        </p:xfrm>
        <a:graphic>
          <a:graphicData uri="http://schemas.openxmlformats.org/drawingml/2006/table">
            <a:tbl>
              <a:tblPr/>
              <a:tblGrid>
                <a:gridCol w="1791229">
                  <a:extLst>
                    <a:ext uri="{9D8B030D-6E8A-4147-A177-3AD203B41FA5}">
                      <a16:colId xmlns:a16="http://schemas.microsoft.com/office/drawing/2014/main" val="20000"/>
                    </a:ext>
                  </a:extLst>
                </a:gridCol>
                <a:gridCol w="895615">
                  <a:extLst>
                    <a:ext uri="{9D8B030D-6E8A-4147-A177-3AD203B41FA5}">
                      <a16:colId xmlns:a16="http://schemas.microsoft.com/office/drawing/2014/main" val="20001"/>
                    </a:ext>
                  </a:extLst>
                </a:gridCol>
                <a:gridCol w="895615">
                  <a:extLst>
                    <a:ext uri="{9D8B030D-6E8A-4147-A177-3AD203B41FA5}">
                      <a16:colId xmlns:a16="http://schemas.microsoft.com/office/drawing/2014/main" val="3448530346"/>
                    </a:ext>
                  </a:extLst>
                </a:gridCol>
                <a:gridCol w="895615">
                  <a:extLst>
                    <a:ext uri="{9D8B030D-6E8A-4147-A177-3AD203B41FA5}">
                      <a16:colId xmlns:a16="http://schemas.microsoft.com/office/drawing/2014/main" val="20002"/>
                    </a:ext>
                  </a:extLst>
                </a:gridCol>
                <a:gridCol w="895615">
                  <a:extLst>
                    <a:ext uri="{9D8B030D-6E8A-4147-A177-3AD203B41FA5}">
                      <a16:colId xmlns:a16="http://schemas.microsoft.com/office/drawing/2014/main" val="1356977359"/>
                    </a:ext>
                  </a:extLst>
                </a:gridCol>
              </a:tblGrid>
              <a:tr h="152408">
                <a:tc rowSpan="2">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GB" sz="1400" b="1" i="0" u="none" strike="noStrike" cap="none" normalizeH="0" baseline="0" dirty="0">
                          <a:ln>
                            <a:noFill/>
                          </a:ln>
                          <a:solidFill>
                            <a:schemeClr val="tx1"/>
                          </a:solidFill>
                          <a:effectLst/>
                          <a:latin typeface="Calibri" panose="020F0502020204030204" pitchFamily="34" charset="0"/>
                        </a:rPr>
                        <a:t>Safety Outcome, %</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Nivolumab</a:t>
                      </a:r>
                    </a:p>
                  </a:txBody>
                  <a:tcPr marL="121699" marR="121699"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Placebo</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1" i="0" u="none" strike="noStrike" cap="none" normalizeH="0" baseline="0" dirty="0">
                        <a:ln>
                          <a:noFill/>
                        </a:ln>
                        <a:solidFill>
                          <a:schemeClr val="tx1"/>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1"/>
                  </a:ext>
                </a:extLst>
              </a:tr>
              <a:tr h="15240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 ≥3</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Any Gr</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tx1"/>
                          </a:solidFill>
                          <a:effectLst/>
                          <a:latin typeface="Calibri" panose="020F0502020204030204" pitchFamily="34" charset="0"/>
                        </a:rPr>
                        <a:t>Gr ≥3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55102042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Calibri" panose="020F0502020204030204" pitchFamily="34" charset="0"/>
                        </a:rPr>
                        <a:t>Outcome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Calibri" panose="020F0502020204030204" pitchFamily="34" charset="0"/>
                        </a:rPr>
                        <a:t>n = 351</a:t>
                      </a:r>
                    </a:p>
                  </a:txBody>
                  <a:tcPr marL="121699" marR="121699" marT="45728" marB="45728"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Calibri" panose="020F0502020204030204" pitchFamily="34" charset="0"/>
                        </a:rPr>
                        <a:t>n = 348</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3010086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Any-cause AE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98.9</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42.7</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95.4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36.8</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2164444371"/>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TRAE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77.5</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17.9</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55.5</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7.2</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1847415818"/>
                  </a:ext>
                </a:extLst>
              </a:tr>
              <a:tr h="199201">
                <a:tc gridSpan="5">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1" i="0" u="none" strike="noStrike" cap="none" normalizeH="0" baseline="0" dirty="0">
                          <a:ln>
                            <a:noFill/>
                          </a:ln>
                          <a:solidFill>
                            <a:schemeClr val="bg2">
                              <a:lumMod val="10000"/>
                            </a:schemeClr>
                          </a:solidFill>
                          <a:effectLst/>
                          <a:latin typeface="Calibri" panose="020F0502020204030204" pitchFamily="34" charset="0"/>
                        </a:rPr>
                        <a:t>TRAE in ≥5% of Patients*</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endParaRPr kumimoji="0" lang="en-US" sz="1400" b="0" i="0" u="none" strike="noStrike" cap="none" normalizeH="0" baseline="0" dirty="0">
                        <a:ln>
                          <a:noFill/>
                        </a:ln>
                        <a:solidFill>
                          <a:schemeClr val="bg2">
                            <a:lumMod val="10000"/>
                          </a:schemeClr>
                        </a:solidFill>
                        <a:effectLst/>
                        <a:latin typeface="Calibri" panose="020F0502020204030204" pitchFamily="34" charset="0"/>
                      </a:endParaRP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a16="http://schemas.microsoft.com/office/drawing/2014/main" val="59641902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Pruritus</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23.1</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11.5</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Fatigue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17.4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0.3</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12.1</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ctr" defTabSz="914400" rtl="0" eaLnBrk="1" fontAlgn="base" latinLnBrk="0" hangingPunct="1">
                        <a:lnSpc>
                          <a:spcPct val="100000"/>
                        </a:lnSpc>
                        <a:spcBef>
                          <a:spcPct val="0"/>
                        </a:spcBef>
                        <a:spcAft>
                          <a:spcPct val="0"/>
                        </a:spcAft>
                        <a:buClr>
                          <a:srgbClr val="4DA1BB"/>
                        </a:buClr>
                        <a:buSzTx/>
                        <a:buFont typeface="Wingdings" pitchFamily="2" charset="2"/>
                        <a:buNone/>
                        <a:tabLst/>
                        <a:defRPr/>
                      </a:pPr>
                      <a:r>
                        <a:rPr kumimoji="0" lang="en-US" sz="1400" b="0" i="0" u="none" strike="noStrike" kern="1200" cap="none" spc="0" normalizeH="0" baseline="0" noProof="0" dirty="0">
                          <a:ln>
                            <a:noFill/>
                          </a:ln>
                          <a:solidFill>
                            <a:srgbClr val="455560">
                              <a:lumMod val="10000"/>
                            </a:srgbClr>
                          </a:solidFill>
                          <a:effectLst/>
                          <a:uLnTx/>
                          <a:uFillTx/>
                          <a:latin typeface="Calibri" panose="020F0502020204030204" pitchFamily="34" charset="0"/>
                          <a:ea typeface="+mn-ea"/>
                          <a:cs typeface="+mn-cs"/>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Diarrhea</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16.8</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0.9</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10.9</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0.3</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4"/>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Rash</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15.1</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0.6</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5.5</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534474963"/>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Lipase increase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9.7</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5.1</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5.7</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2.6</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3138178477"/>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Hypothyroidism</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9.7</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380302862"/>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Amylase increase</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3.7</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5.7</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1.4</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6931389"/>
                  </a:ext>
                </a:extLst>
              </a:tr>
              <a:tr h="0">
                <a:tc>
                  <a:txBody>
                    <a:body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Hyperthyroidism</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9.4</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0.9</a:t>
                      </a:r>
                    </a:p>
                  </a:txBody>
                  <a:tcPr marL="121699" marR="121699" marT="45728" marB="45728"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400" b="0" i="0" u="none" strike="noStrike" cap="none" normalizeH="0" baseline="0" dirty="0">
                          <a:ln>
                            <a:noFill/>
                          </a:ln>
                          <a:solidFill>
                            <a:schemeClr val="bg2">
                              <a:lumMod val="10000"/>
                            </a:schemeClr>
                          </a:solidFill>
                          <a:effectLst/>
                          <a:latin typeface="Calibri" panose="020F0502020204030204" pitchFamily="34" charset="0"/>
                        </a:rPr>
                        <a:t>0</a:t>
                      </a:r>
                    </a:p>
                  </a:txBody>
                  <a:tcPr marL="121699" marR="121699"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extLst>
                  <a:ext uri="{0D108BD9-81ED-4DB2-BD59-A6C34878D82A}">
                    <a16:rowId xmlns:a16="http://schemas.microsoft.com/office/drawing/2014/main" val="242957314"/>
                  </a:ext>
                </a:extLst>
              </a:tr>
            </a:tbl>
          </a:graphicData>
        </a:graphic>
      </p:graphicFrame>
    </p:spTree>
    <p:extLst>
      <p:ext uri="{BB962C8B-B14F-4D97-AF65-F5344CB8AC3E}">
        <p14:creationId xmlns:p14="http://schemas.microsoft.com/office/powerpoint/2010/main" val="2162008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a:extLst>
              <a:ext uri="{FF2B5EF4-FFF2-40B4-BE49-F238E27FC236}">
                <a16:creationId xmlns:a16="http://schemas.microsoft.com/office/drawing/2014/main" id="{8CB4A11C-BD8F-47B5-A4C6-3E1471EB3550}"/>
              </a:ext>
            </a:extLst>
          </p:cNvPr>
          <p:cNvSpPr>
            <a:spLocks noGrp="1"/>
          </p:cNvSpPr>
          <p:nvPr>
            <p:ph type="title"/>
          </p:nvPr>
        </p:nvSpPr>
        <p:spPr/>
        <p:txBody>
          <a:bodyPr/>
          <a:lstStyle/>
          <a:p>
            <a:r>
              <a:rPr lang="en-US" dirty="0"/>
              <a:t>ALLIANCE/AMBASSADOR: Adjuvant Pembrolizumab vs Observation in Muscle-Invasive or Locally Advanced UC</a:t>
            </a:r>
          </a:p>
        </p:txBody>
      </p:sp>
      <p:sp>
        <p:nvSpPr>
          <p:cNvPr id="65" name="Content Placeholder 2">
            <a:extLst>
              <a:ext uri="{FF2B5EF4-FFF2-40B4-BE49-F238E27FC236}">
                <a16:creationId xmlns:a16="http://schemas.microsoft.com/office/drawing/2014/main" id="{7C3EB341-92CF-41F7-97E7-C9429D3A07F5}"/>
              </a:ext>
            </a:extLst>
          </p:cNvPr>
          <p:cNvSpPr>
            <a:spLocks noGrp="1"/>
          </p:cNvSpPr>
          <p:nvPr>
            <p:ph idx="1"/>
          </p:nvPr>
        </p:nvSpPr>
        <p:spPr/>
        <p:txBody>
          <a:bodyPr/>
          <a:lstStyle/>
          <a:p>
            <a:r>
              <a:rPr lang="en-US" sz="2400" dirty="0"/>
              <a:t>Randomized phase III </a:t>
            </a:r>
            <a:r>
              <a:rPr lang="en-US" sz="2400" b="1" dirty="0"/>
              <a:t>A</a:t>
            </a:r>
            <a:r>
              <a:rPr lang="en-US" sz="2400" dirty="0"/>
              <a:t>djuvant study of pe</a:t>
            </a:r>
            <a:r>
              <a:rPr lang="en-US" sz="2400" b="1" dirty="0"/>
              <a:t>MB</a:t>
            </a:r>
            <a:r>
              <a:rPr lang="en-US" sz="2400" dirty="0"/>
              <a:t>rolizum</a:t>
            </a:r>
            <a:r>
              <a:rPr lang="en-US" sz="2400" b="1" dirty="0"/>
              <a:t>A</a:t>
            </a:r>
            <a:r>
              <a:rPr lang="en-US" sz="2400" dirty="0"/>
              <a:t>b in mu</a:t>
            </a:r>
            <a:r>
              <a:rPr lang="en-US" sz="2400" b="1" dirty="0"/>
              <a:t>S</a:t>
            </a:r>
            <a:r>
              <a:rPr lang="en-US" sz="2400" dirty="0"/>
              <a:t>cle inva</a:t>
            </a:r>
            <a:r>
              <a:rPr lang="en-US" sz="2400" b="1" dirty="0"/>
              <a:t>S</a:t>
            </a:r>
            <a:r>
              <a:rPr lang="en-US" sz="2400" dirty="0"/>
              <a:t>ive </a:t>
            </a:r>
            <a:br>
              <a:rPr lang="en-US" sz="2400" dirty="0"/>
            </a:br>
            <a:r>
              <a:rPr lang="en-US" sz="2400" dirty="0"/>
              <a:t>and loc</a:t>
            </a:r>
            <a:r>
              <a:rPr lang="en-US" sz="2400" b="1" dirty="0"/>
              <a:t>A</a:t>
            </a:r>
            <a:r>
              <a:rPr lang="en-US" sz="2400" dirty="0"/>
              <a:t>lly a</a:t>
            </a:r>
            <a:r>
              <a:rPr lang="en-US" sz="2400" b="1" dirty="0"/>
              <a:t>D</a:t>
            </a:r>
            <a:r>
              <a:rPr lang="en-US" sz="2400" dirty="0"/>
              <a:t>vanced ur</a:t>
            </a:r>
            <a:r>
              <a:rPr lang="en-US" sz="2400" b="1" dirty="0"/>
              <a:t>O</a:t>
            </a:r>
            <a:r>
              <a:rPr lang="en-US" sz="2400" dirty="0"/>
              <a:t>thelial ca</a:t>
            </a:r>
            <a:r>
              <a:rPr lang="en-US" sz="2400" b="1" dirty="0"/>
              <a:t>R</a:t>
            </a:r>
            <a:r>
              <a:rPr lang="en-US" sz="2400" dirty="0"/>
              <a:t>cinoma</a:t>
            </a:r>
          </a:p>
          <a:p>
            <a:endParaRPr lang="en-US" sz="2400" dirty="0"/>
          </a:p>
          <a:p>
            <a:endParaRPr lang="en-US" sz="2400" dirty="0"/>
          </a:p>
          <a:p>
            <a:endParaRPr lang="en-US" sz="2400" dirty="0"/>
          </a:p>
          <a:p>
            <a:endParaRPr lang="en-US" sz="2400" dirty="0"/>
          </a:p>
          <a:p>
            <a:endParaRPr lang="en-US" sz="2400" dirty="0"/>
          </a:p>
          <a:p>
            <a:r>
              <a:rPr lang="en-US" sz="2400" b="1" dirty="0"/>
              <a:t>Primary endpoints: </a:t>
            </a:r>
            <a:r>
              <a:rPr lang="en-US" sz="2400" dirty="0"/>
              <a:t>OS and DFS</a:t>
            </a:r>
          </a:p>
          <a:p>
            <a:r>
              <a:rPr lang="en-US" sz="2400" b="1" dirty="0"/>
              <a:t>Secondary endpoints: </a:t>
            </a:r>
            <a:r>
              <a:rPr lang="en-US" sz="2400" dirty="0"/>
              <a:t>OS and DFS in PD-L1‒positive and PD-L1‒negative cohorts</a:t>
            </a:r>
          </a:p>
          <a:p>
            <a:endParaRPr lang="en-US" sz="2400" dirty="0"/>
          </a:p>
        </p:txBody>
      </p:sp>
      <p:sp>
        <p:nvSpPr>
          <p:cNvPr id="66" name="Text Box 15">
            <a:extLst>
              <a:ext uri="{FF2B5EF4-FFF2-40B4-BE49-F238E27FC236}">
                <a16:creationId xmlns:a16="http://schemas.microsoft.com/office/drawing/2014/main" id="{7953D74A-016C-4977-8426-C5A4A62AB13E}"/>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Apolo. ASCO GU 2019. Abstr TPS504</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 NCT03244384.</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sp>
        <p:nvSpPr>
          <p:cNvPr id="70" name="Text Box 45">
            <a:extLst>
              <a:ext uri="{FF2B5EF4-FFF2-40B4-BE49-F238E27FC236}">
                <a16:creationId xmlns:a16="http://schemas.microsoft.com/office/drawing/2014/main" id="{9BF31983-1D4B-401B-8CDD-F37FC5995D8B}"/>
              </a:ext>
            </a:extLst>
          </p:cNvPr>
          <p:cNvSpPr txBox="1">
            <a:spLocks noChangeArrowheads="1"/>
          </p:cNvSpPr>
          <p:nvPr/>
        </p:nvSpPr>
        <p:spPr bwMode="auto">
          <a:xfrm>
            <a:off x="322307" y="3032250"/>
            <a:ext cx="47858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 with MIBC or UTUC who have undergone radical cystectomy nephrectomy, nephroureterectomy, or ureterectomy within 4-16 wk of enrollment; </a:t>
            </a:r>
            <a:b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post-neoadjuvant CT and ≥pT2 and/or N+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cisplatin-ineligible and ≥pT3 or pN+/+margins or decline adjuvant ST and ≥pT3 or pN+/+ margins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 = 739)</a:t>
            </a:r>
            <a:endParaRPr kumimoji="0" lang="en-US" alt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 name="Rectangle 46">
            <a:extLst>
              <a:ext uri="{FF2B5EF4-FFF2-40B4-BE49-F238E27FC236}">
                <a16:creationId xmlns:a16="http://schemas.microsoft.com/office/drawing/2014/main" id="{8DE565DA-7ECE-4B50-8C36-23ACD0A089C7}"/>
              </a:ext>
            </a:extLst>
          </p:cNvPr>
          <p:cNvSpPr>
            <a:spLocks noChangeArrowheads="1"/>
          </p:cNvSpPr>
          <p:nvPr/>
        </p:nvSpPr>
        <p:spPr bwMode="auto">
          <a:xfrm>
            <a:off x="1584024" y="2328319"/>
            <a:ext cx="72404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Stratified by PD-L1 status (neg vs pos), previous neoadjuvant CT (yes vs no), pathologic stage (pT2/3/4aN0 vs pT4bNx or N1-3 vs +microscopic invasive margins)</a:t>
            </a:r>
          </a:p>
        </p:txBody>
      </p:sp>
      <p:sp>
        <p:nvSpPr>
          <p:cNvPr id="72" name="Line 52">
            <a:extLst>
              <a:ext uri="{FF2B5EF4-FFF2-40B4-BE49-F238E27FC236}">
                <a16:creationId xmlns:a16="http://schemas.microsoft.com/office/drawing/2014/main" id="{A5659DDD-76C6-4F95-90DE-E8EB572AD6C1}"/>
              </a:ext>
            </a:extLst>
          </p:cNvPr>
          <p:cNvSpPr>
            <a:spLocks noChangeShapeType="1"/>
          </p:cNvSpPr>
          <p:nvPr/>
        </p:nvSpPr>
        <p:spPr bwMode="auto">
          <a:xfrm rot="5400000">
            <a:off x="5094756" y="3116907"/>
            <a:ext cx="525052" cy="0"/>
          </a:xfrm>
          <a:prstGeom prst="line">
            <a:avLst/>
          </a:prstGeom>
          <a:noFill/>
          <a:ln w="28575">
            <a:solidFill>
              <a:schemeClr val="bg1"/>
            </a:solidFill>
            <a:prstDash val="sysDash"/>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3" name="Line 54">
            <a:extLst>
              <a:ext uri="{FF2B5EF4-FFF2-40B4-BE49-F238E27FC236}">
                <a16:creationId xmlns:a16="http://schemas.microsoft.com/office/drawing/2014/main" id="{9E0A3D67-2973-4E81-A7E9-D16DF9616813}"/>
              </a:ext>
            </a:extLst>
          </p:cNvPr>
          <p:cNvSpPr>
            <a:spLocks noChangeShapeType="1"/>
          </p:cNvSpPr>
          <p:nvPr/>
        </p:nvSpPr>
        <p:spPr bwMode="auto">
          <a:xfrm flipV="1">
            <a:off x="5204270" y="3337992"/>
            <a:ext cx="434039" cy="24248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4" name="Line 54">
            <a:extLst>
              <a:ext uri="{FF2B5EF4-FFF2-40B4-BE49-F238E27FC236}">
                <a16:creationId xmlns:a16="http://schemas.microsoft.com/office/drawing/2014/main" id="{E193CE23-9179-46B7-A4C9-5FC623CC0C9C}"/>
              </a:ext>
            </a:extLst>
          </p:cNvPr>
          <p:cNvSpPr>
            <a:spLocks noChangeShapeType="1"/>
          </p:cNvSpPr>
          <p:nvPr/>
        </p:nvSpPr>
        <p:spPr bwMode="auto">
          <a:xfrm>
            <a:off x="5204270" y="4041041"/>
            <a:ext cx="434039" cy="24248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5" name="Rectangle 46">
            <a:extLst>
              <a:ext uri="{FF2B5EF4-FFF2-40B4-BE49-F238E27FC236}">
                <a16:creationId xmlns:a16="http://schemas.microsoft.com/office/drawing/2014/main" id="{FF760D36-9D78-40DD-B571-22404B3BA2DC}"/>
              </a:ext>
            </a:extLst>
          </p:cNvPr>
          <p:cNvSpPr>
            <a:spLocks noChangeArrowheads="1"/>
          </p:cNvSpPr>
          <p:nvPr/>
        </p:nvSpPr>
        <p:spPr bwMode="auto">
          <a:xfrm>
            <a:off x="10131551" y="3515953"/>
            <a:ext cx="183795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Treatment for up to 18 cycles</a:t>
            </a:r>
          </a:p>
        </p:txBody>
      </p:sp>
      <p:sp>
        <p:nvSpPr>
          <p:cNvPr id="76" name="Line 52">
            <a:extLst>
              <a:ext uri="{FF2B5EF4-FFF2-40B4-BE49-F238E27FC236}">
                <a16:creationId xmlns:a16="http://schemas.microsoft.com/office/drawing/2014/main" id="{FE6847A0-E932-4687-AE0D-A4A548EB1F36}"/>
              </a:ext>
            </a:extLst>
          </p:cNvPr>
          <p:cNvSpPr>
            <a:spLocks noChangeShapeType="1"/>
          </p:cNvSpPr>
          <p:nvPr/>
        </p:nvSpPr>
        <p:spPr bwMode="auto">
          <a:xfrm>
            <a:off x="9633650" y="3820859"/>
            <a:ext cx="479425" cy="0"/>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7" name="Content Placeholder 3">
            <a:extLst>
              <a:ext uri="{FF2B5EF4-FFF2-40B4-BE49-F238E27FC236}">
                <a16:creationId xmlns:a16="http://schemas.microsoft.com/office/drawing/2014/main" id="{71C7F04A-4830-429A-B15D-9B486E75EB0E}"/>
              </a:ext>
            </a:extLst>
          </p:cNvPr>
          <p:cNvSpPr txBox="1">
            <a:spLocks/>
          </p:cNvSpPr>
          <p:nvPr/>
        </p:nvSpPr>
        <p:spPr>
          <a:xfrm>
            <a:off x="4811079" y="4797717"/>
            <a:ext cx="7158432" cy="1392474"/>
          </a:xfrm>
          <a:prstGeom prst="rect">
            <a:avLst/>
          </a:prstGeom>
        </p:spPr>
        <p:txBody>
          <a:bodyPr/>
          <a:lstStyle>
            <a:lvl1pPr marL="342900" indent="-342900" algn="l" rtl="0" eaLnBrk="1" fontAlgn="base" hangingPunct="1">
              <a:lnSpc>
                <a:spcPct val="90000"/>
              </a:lnSpc>
              <a:spcBef>
                <a:spcPts val="1000"/>
              </a:spcBef>
              <a:spcAft>
                <a:spcPts val="700"/>
              </a:spcAft>
              <a:buClr>
                <a:schemeClr val="bg1"/>
              </a:buClr>
              <a:buFont typeface="Wingdings" panose="05000000000000000000" pitchFamily="2" charset="2"/>
              <a:buChar char="§"/>
              <a:defRPr sz="2800">
                <a:solidFill>
                  <a:schemeClr val="bg1"/>
                </a:solidFill>
                <a:latin typeface="Calibri" panose="020F0502020204030204" pitchFamily="34" charset="0"/>
                <a:ea typeface="+mn-ea"/>
                <a:cs typeface="+mn-cs"/>
              </a:defRPr>
            </a:lvl1pPr>
            <a:lvl2pPr marL="742950" indent="-285750" algn="l" rtl="0" eaLnBrk="1" fontAlgn="base" hangingPunct="1">
              <a:lnSpc>
                <a:spcPct val="90000"/>
              </a:lnSpc>
              <a:spcBef>
                <a:spcPts val="1000"/>
              </a:spcBef>
              <a:spcAft>
                <a:spcPts val="700"/>
              </a:spcAft>
              <a:buClr>
                <a:schemeClr val="bg1"/>
              </a:buClr>
              <a:buFont typeface="Arial" panose="020B0604020202020204" pitchFamily="34" charset="0"/>
              <a:buChar char="‒"/>
              <a:defRPr sz="2600">
                <a:solidFill>
                  <a:schemeClr val="bg1"/>
                </a:solidFill>
                <a:latin typeface="Calibri" panose="020F0502020204030204" pitchFamily="34" charset="0"/>
              </a:defRPr>
            </a:lvl2pPr>
            <a:lvl3pPr marL="11430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400">
                <a:solidFill>
                  <a:schemeClr val="bg1"/>
                </a:solidFill>
                <a:latin typeface="Calibri" panose="020F0502020204030204" pitchFamily="34" charset="0"/>
              </a:defRPr>
            </a:lvl3pPr>
            <a:lvl4pPr marL="16002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200">
                <a:solidFill>
                  <a:schemeClr val="bg1"/>
                </a:solidFill>
                <a:latin typeface="Calibri" panose="020F0502020204030204" pitchFamily="34" charset="0"/>
              </a:defRPr>
            </a:lvl4pPr>
            <a:lvl5pPr marL="2057400" indent="-228600" algn="l" rtl="0" eaLnBrk="1" fontAlgn="base" hangingPunct="1">
              <a:lnSpc>
                <a:spcPct val="90000"/>
              </a:lnSpc>
              <a:spcBef>
                <a:spcPts val="1000"/>
              </a:spcBef>
              <a:spcAft>
                <a:spcPts val="700"/>
              </a:spcAft>
              <a:buClr>
                <a:schemeClr val="bg1"/>
              </a:buClr>
              <a:buFont typeface="Arial" panose="020B0604020202020204" pitchFamily="34" charset="0"/>
              <a:buChar char="‒"/>
              <a:defRPr sz="2000">
                <a:solidFill>
                  <a:schemeClr val="bg1"/>
                </a:solidFill>
                <a:latin typeface="Calibri" panose="020F0502020204030204" pitchFamily="34" charset="0"/>
              </a:defRPr>
            </a:lvl5pPr>
            <a:lvl6pPr marL="25146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6pPr>
            <a:lvl7pPr marL="29718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7pPr>
            <a:lvl8pPr marL="34290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8pPr>
            <a:lvl9pPr marL="3886200" indent="-228600" algn="l" rtl="0" eaLnBrk="1" fontAlgn="base" hangingPunct="1">
              <a:lnSpc>
                <a:spcPct val="90000"/>
              </a:lnSpc>
              <a:spcBef>
                <a:spcPct val="35000"/>
              </a:spcBef>
              <a:spcAft>
                <a:spcPct val="25000"/>
              </a:spcAft>
              <a:buClr>
                <a:schemeClr val="accent2"/>
              </a:buClr>
              <a:buFont typeface="Arial" charset="0"/>
              <a:buChar char="–"/>
              <a:defRPr sz="1400">
                <a:solidFill>
                  <a:schemeClr val="tx1"/>
                </a:solidFill>
                <a:latin typeface="+mn-lt"/>
              </a:defRPr>
            </a:lvl9pPr>
          </a:lstStyle>
          <a:p>
            <a:pPr marL="342900" marR="0" lvl="0" indent="-342900" algn="l" defTabSz="914400" rtl="0" eaLnBrk="1" fontAlgn="base" latinLnBrk="0" hangingPunct="1">
              <a:lnSpc>
                <a:spcPct val="90000"/>
              </a:lnSpc>
              <a:spcBef>
                <a:spcPts val="1000"/>
              </a:spcBef>
              <a:spcAft>
                <a:spcPts val="700"/>
              </a:spcAft>
              <a:buClr>
                <a:srgbClr val="000000"/>
              </a:buClr>
              <a:buSzTx/>
              <a:buFont typeface="Wingdings" panose="05000000000000000000" pitchFamily="2" charset="2"/>
              <a:buChar char="§"/>
              <a:tabLst/>
              <a:defRPr/>
            </a:pPr>
            <a:endParaRPr kumimoji="0" lang="en-US" sz="1800" b="0" i="0" u="none" strike="noStrike" kern="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8" name="Rectangle 49">
            <a:extLst>
              <a:ext uri="{FF2B5EF4-FFF2-40B4-BE49-F238E27FC236}">
                <a16:creationId xmlns:a16="http://schemas.microsoft.com/office/drawing/2014/main" id="{B56EB130-5955-4C88-96C8-7972D57D32B2}"/>
              </a:ext>
            </a:extLst>
          </p:cNvPr>
          <p:cNvSpPr>
            <a:spLocks noChangeArrowheads="1"/>
          </p:cNvSpPr>
          <p:nvPr/>
        </p:nvSpPr>
        <p:spPr bwMode="auto">
          <a:xfrm>
            <a:off x="5726028" y="3175975"/>
            <a:ext cx="3790950" cy="64008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Pembrolizumab </a:t>
            </a:r>
            <a:b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b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200 mg IV Q3W x 1 yr</a:t>
            </a:r>
          </a:p>
        </p:txBody>
      </p:sp>
      <p:sp>
        <p:nvSpPr>
          <p:cNvPr id="79" name="Rectangle 50">
            <a:extLst>
              <a:ext uri="{FF2B5EF4-FFF2-40B4-BE49-F238E27FC236}">
                <a16:creationId xmlns:a16="http://schemas.microsoft.com/office/drawing/2014/main" id="{ACA3602D-DB1A-471A-84C1-3C4D66196E75}"/>
              </a:ext>
            </a:extLst>
          </p:cNvPr>
          <p:cNvSpPr>
            <a:spLocks noChangeArrowheads="1"/>
          </p:cNvSpPr>
          <p:nvPr/>
        </p:nvSpPr>
        <p:spPr bwMode="auto">
          <a:xfrm>
            <a:off x="5726028" y="3891456"/>
            <a:ext cx="3790950" cy="64008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rPr>
              <a:t>Observation</a:t>
            </a:r>
          </a:p>
        </p:txBody>
      </p:sp>
    </p:spTree>
    <p:extLst>
      <p:ext uri="{BB962C8B-B14F-4D97-AF65-F5344CB8AC3E}">
        <p14:creationId xmlns:p14="http://schemas.microsoft.com/office/powerpoint/2010/main" val="19884802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7FB9B83-1F02-D39A-6493-62AA09688574}"/>
              </a:ext>
            </a:extLst>
          </p:cNvPr>
          <p:cNvSpPr>
            <a:spLocks noGrp="1"/>
          </p:cNvSpPr>
          <p:nvPr>
            <p:ph type="title"/>
          </p:nvPr>
        </p:nvSpPr>
        <p:spPr/>
        <p:txBody>
          <a:bodyPr/>
          <a:lstStyle/>
          <a:p>
            <a:r>
              <a:rPr lang="en-US" dirty="0"/>
              <a:t>POUT: Adjuvant CT Improves DFS in Upper-Tract UC</a:t>
            </a:r>
          </a:p>
        </p:txBody>
      </p:sp>
      <p:sp>
        <p:nvSpPr>
          <p:cNvPr id="20" name="Freeform 52">
            <a:extLst>
              <a:ext uri="{FF2B5EF4-FFF2-40B4-BE49-F238E27FC236}">
                <a16:creationId xmlns:a16="http://schemas.microsoft.com/office/drawing/2014/main" id="{FD4AD8C6-67AA-CE33-ECFC-463BFC6501DD}"/>
              </a:ext>
            </a:extLst>
          </p:cNvPr>
          <p:cNvSpPr/>
          <p:nvPr/>
        </p:nvSpPr>
        <p:spPr bwMode="auto">
          <a:xfrm>
            <a:off x="1870074" y="1685924"/>
            <a:ext cx="3330575" cy="1082675"/>
          </a:xfrm>
          <a:custGeom>
            <a:avLst/>
            <a:gdLst>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73050 w 3314700"/>
              <a:gd name="connsiteY67" fmla="*/ 238125 h 1079500"/>
              <a:gd name="connsiteX68" fmla="*/ 273050 w 3314700"/>
              <a:gd name="connsiteY68" fmla="*/ 298450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3425 w 3314700"/>
              <a:gd name="connsiteY102" fmla="*/ 61595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73050 w 3314700"/>
              <a:gd name="connsiteY67" fmla="*/ 238125 h 1079500"/>
              <a:gd name="connsiteX68" fmla="*/ 273050 w 3314700"/>
              <a:gd name="connsiteY68" fmla="*/ 298450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73050 w 3314700"/>
              <a:gd name="connsiteY67" fmla="*/ 238125 h 1079500"/>
              <a:gd name="connsiteX68" fmla="*/ 263525 w 3314700"/>
              <a:gd name="connsiteY68" fmla="*/ 282575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63525 w 3314700"/>
              <a:gd name="connsiteY67" fmla="*/ 238125 h 1079500"/>
              <a:gd name="connsiteX68" fmla="*/ 263525 w 3314700"/>
              <a:gd name="connsiteY68" fmla="*/ 282575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63525 w 3314700"/>
              <a:gd name="connsiteY67" fmla="*/ 238125 h 1079500"/>
              <a:gd name="connsiteX68" fmla="*/ 263525 w 3314700"/>
              <a:gd name="connsiteY68" fmla="*/ 282575 h 1079500"/>
              <a:gd name="connsiteX69" fmla="*/ 276225 w 3314700"/>
              <a:gd name="connsiteY69" fmla="*/ 301625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38500 w 3336925"/>
              <a:gd name="connsiteY0" fmla="*/ 1016000 h 1079500"/>
              <a:gd name="connsiteX1" fmla="*/ 3238500 w 3336925"/>
              <a:gd name="connsiteY1" fmla="*/ 1079500 h 1079500"/>
              <a:gd name="connsiteX2" fmla="*/ 3336925 w 3336925"/>
              <a:gd name="connsiteY2" fmla="*/ 1079500 h 1079500"/>
              <a:gd name="connsiteX3" fmla="*/ 3336925 w 3336925"/>
              <a:gd name="connsiteY3" fmla="*/ 600075 h 1079500"/>
              <a:gd name="connsiteX4" fmla="*/ 3228975 w 3336925"/>
              <a:gd name="connsiteY4" fmla="*/ 600075 h 1079500"/>
              <a:gd name="connsiteX5" fmla="*/ 3228975 w 3336925"/>
              <a:gd name="connsiteY5" fmla="*/ 561975 h 1079500"/>
              <a:gd name="connsiteX6" fmla="*/ 2403475 w 3336925"/>
              <a:gd name="connsiteY6" fmla="*/ 561975 h 1079500"/>
              <a:gd name="connsiteX7" fmla="*/ 2403475 w 3336925"/>
              <a:gd name="connsiteY7" fmla="*/ 530225 h 1079500"/>
              <a:gd name="connsiteX8" fmla="*/ 1866900 w 3336925"/>
              <a:gd name="connsiteY8" fmla="*/ 530225 h 1079500"/>
              <a:gd name="connsiteX9" fmla="*/ 1866900 w 3336925"/>
              <a:gd name="connsiteY9" fmla="*/ 530225 h 1079500"/>
              <a:gd name="connsiteX10" fmla="*/ 1866900 w 3336925"/>
              <a:gd name="connsiteY10" fmla="*/ 498475 h 1079500"/>
              <a:gd name="connsiteX11" fmla="*/ 1444625 w 3336925"/>
              <a:gd name="connsiteY11" fmla="*/ 498475 h 1079500"/>
              <a:gd name="connsiteX12" fmla="*/ 1444625 w 3336925"/>
              <a:gd name="connsiteY12" fmla="*/ 460375 h 1079500"/>
              <a:gd name="connsiteX13" fmla="*/ 1384300 w 3336925"/>
              <a:gd name="connsiteY13" fmla="*/ 460375 h 1079500"/>
              <a:gd name="connsiteX14" fmla="*/ 1384300 w 3336925"/>
              <a:gd name="connsiteY14" fmla="*/ 460375 h 1079500"/>
              <a:gd name="connsiteX15" fmla="*/ 1384300 w 3336925"/>
              <a:gd name="connsiteY15" fmla="*/ 431800 h 1079500"/>
              <a:gd name="connsiteX16" fmla="*/ 1292225 w 3336925"/>
              <a:gd name="connsiteY16" fmla="*/ 431800 h 1079500"/>
              <a:gd name="connsiteX17" fmla="*/ 1292225 w 3336925"/>
              <a:gd name="connsiteY17" fmla="*/ 431800 h 1079500"/>
              <a:gd name="connsiteX18" fmla="*/ 1292225 w 3336925"/>
              <a:gd name="connsiteY18" fmla="*/ 431800 h 1079500"/>
              <a:gd name="connsiteX19" fmla="*/ 1292225 w 3336925"/>
              <a:gd name="connsiteY19" fmla="*/ 387350 h 1079500"/>
              <a:gd name="connsiteX20" fmla="*/ 1238250 w 3336925"/>
              <a:gd name="connsiteY20" fmla="*/ 387350 h 1079500"/>
              <a:gd name="connsiteX21" fmla="*/ 1238250 w 3336925"/>
              <a:gd name="connsiteY21" fmla="*/ 387350 h 1079500"/>
              <a:gd name="connsiteX22" fmla="*/ 1238250 w 3336925"/>
              <a:gd name="connsiteY22" fmla="*/ 387350 h 1079500"/>
              <a:gd name="connsiteX23" fmla="*/ 1238250 w 3336925"/>
              <a:gd name="connsiteY23" fmla="*/ 387350 h 1079500"/>
              <a:gd name="connsiteX24" fmla="*/ 1238250 w 3336925"/>
              <a:gd name="connsiteY24" fmla="*/ 387350 h 1079500"/>
              <a:gd name="connsiteX25" fmla="*/ 1238250 w 3336925"/>
              <a:gd name="connsiteY25" fmla="*/ 358775 h 1079500"/>
              <a:gd name="connsiteX26" fmla="*/ 977900 w 3336925"/>
              <a:gd name="connsiteY26" fmla="*/ 368300 h 1079500"/>
              <a:gd name="connsiteX27" fmla="*/ 977900 w 3336925"/>
              <a:gd name="connsiteY27" fmla="*/ 368300 h 1079500"/>
              <a:gd name="connsiteX28" fmla="*/ 977900 w 3336925"/>
              <a:gd name="connsiteY28" fmla="*/ 368300 h 1079500"/>
              <a:gd name="connsiteX29" fmla="*/ 977900 w 3336925"/>
              <a:gd name="connsiteY29" fmla="*/ 368300 h 1079500"/>
              <a:gd name="connsiteX30" fmla="*/ 977900 w 3336925"/>
              <a:gd name="connsiteY30" fmla="*/ 342900 h 1079500"/>
              <a:gd name="connsiteX31" fmla="*/ 923925 w 3336925"/>
              <a:gd name="connsiteY31" fmla="*/ 342900 h 1079500"/>
              <a:gd name="connsiteX32" fmla="*/ 923925 w 3336925"/>
              <a:gd name="connsiteY32" fmla="*/ 311150 h 1079500"/>
              <a:gd name="connsiteX33" fmla="*/ 777875 w 3336925"/>
              <a:gd name="connsiteY33" fmla="*/ 311150 h 1079500"/>
              <a:gd name="connsiteX34" fmla="*/ 777875 w 3336925"/>
              <a:gd name="connsiteY34" fmla="*/ 295275 h 1079500"/>
              <a:gd name="connsiteX35" fmla="*/ 739775 w 3336925"/>
              <a:gd name="connsiteY35" fmla="*/ 295275 h 1079500"/>
              <a:gd name="connsiteX36" fmla="*/ 739775 w 3336925"/>
              <a:gd name="connsiteY36" fmla="*/ 295275 h 1079500"/>
              <a:gd name="connsiteX37" fmla="*/ 739775 w 3336925"/>
              <a:gd name="connsiteY37" fmla="*/ 266700 h 1079500"/>
              <a:gd name="connsiteX38" fmla="*/ 698500 w 3336925"/>
              <a:gd name="connsiteY38" fmla="*/ 266700 h 1079500"/>
              <a:gd name="connsiteX39" fmla="*/ 698500 w 3336925"/>
              <a:gd name="connsiteY39" fmla="*/ 238125 h 1079500"/>
              <a:gd name="connsiteX40" fmla="*/ 635000 w 3336925"/>
              <a:gd name="connsiteY40" fmla="*/ 238125 h 1079500"/>
              <a:gd name="connsiteX41" fmla="*/ 635000 w 3336925"/>
              <a:gd name="connsiteY41" fmla="*/ 209550 h 1079500"/>
              <a:gd name="connsiteX42" fmla="*/ 558800 w 3336925"/>
              <a:gd name="connsiteY42" fmla="*/ 209550 h 1079500"/>
              <a:gd name="connsiteX43" fmla="*/ 514350 w 3336925"/>
              <a:gd name="connsiteY43" fmla="*/ 209550 h 1079500"/>
              <a:gd name="connsiteX44" fmla="*/ 514350 w 3336925"/>
              <a:gd name="connsiteY44" fmla="*/ 209550 h 1079500"/>
              <a:gd name="connsiteX45" fmla="*/ 514350 w 3336925"/>
              <a:gd name="connsiteY45" fmla="*/ 184150 h 1079500"/>
              <a:gd name="connsiteX46" fmla="*/ 460375 w 3336925"/>
              <a:gd name="connsiteY46" fmla="*/ 184150 h 1079500"/>
              <a:gd name="connsiteX47" fmla="*/ 460375 w 3336925"/>
              <a:gd name="connsiteY47" fmla="*/ 184150 h 1079500"/>
              <a:gd name="connsiteX48" fmla="*/ 460375 w 3336925"/>
              <a:gd name="connsiteY48" fmla="*/ 152400 h 1079500"/>
              <a:gd name="connsiteX49" fmla="*/ 317500 w 3336925"/>
              <a:gd name="connsiteY49" fmla="*/ 152400 h 1079500"/>
              <a:gd name="connsiteX50" fmla="*/ 317500 w 3336925"/>
              <a:gd name="connsiteY50" fmla="*/ 120650 h 1079500"/>
              <a:gd name="connsiteX51" fmla="*/ 298450 w 3336925"/>
              <a:gd name="connsiteY51" fmla="*/ 120650 h 1079500"/>
              <a:gd name="connsiteX52" fmla="*/ 298450 w 3336925"/>
              <a:gd name="connsiteY52" fmla="*/ 34925 h 1079500"/>
              <a:gd name="connsiteX53" fmla="*/ 206375 w 3336925"/>
              <a:gd name="connsiteY53" fmla="*/ 34925 h 1079500"/>
              <a:gd name="connsiteX54" fmla="*/ 206375 w 3336925"/>
              <a:gd name="connsiteY54" fmla="*/ 15875 h 1079500"/>
              <a:gd name="connsiteX55" fmla="*/ 127000 w 3336925"/>
              <a:gd name="connsiteY55" fmla="*/ 15875 h 1079500"/>
              <a:gd name="connsiteX56" fmla="*/ 127000 w 3336925"/>
              <a:gd name="connsiteY56" fmla="*/ 0 h 1079500"/>
              <a:gd name="connsiteX57" fmla="*/ 22225 w 3336925"/>
              <a:gd name="connsiteY57" fmla="*/ 0 h 1079500"/>
              <a:gd name="connsiteX58" fmla="*/ 0 w 3336925"/>
              <a:gd name="connsiteY58" fmla="*/ 127000 h 1079500"/>
              <a:gd name="connsiteX59" fmla="*/ 50800 w 3336925"/>
              <a:gd name="connsiteY59" fmla="*/ 127000 h 1079500"/>
              <a:gd name="connsiteX60" fmla="*/ 50800 w 3336925"/>
              <a:gd name="connsiteY60" fmla="*/ 155575 h 1079500"/>
              <a:gd name="connsiteX61" fmla="*/ 123825 w 3336925"/>
              <a:gd name="connsiteY61" fmla="*/ 155575 h 1079500"/>
              <a:gd name="connsiteX62" fmla="*/ 123825 w 3336925"/>
              <a:gd name="connsiteY62" fmla="*/ 187325 h 1079500"/>
              <a:gd name="connsiteX63" fmla="*/ 203200 w 3336925"/>
              <a:gd name="connsiteY63" fmla="*/ 187325 h 1079500"/>
              <a:gd name="connsiteX64" fmla="*/ 203200 w 3336925"/>
              <a:gd name="connsiteY64" fmla="*/ 209550 h 1079500"/>
              <a:gd name="connsiteX65" fmla="*/ 273050 w 3336925"/>
              <a:gd name="connsiteY65" fmla="*/ 209550 h 1079500"/>
              <a:gd name="connsiteX66" fmla="*/ 273050 w 3336925"/>
              <a:gd name="connsiteY66" fmla="*/ 238125 h 1079500"/>
              <a:gd name="connsiteX67" fmla="*/ 285750 w 3336925"/>
              <a:gd name="connsiteY67" fmla="*/ 238125 h 1079500"/>
              <a:gd name="connsiteX68" fmla="*/ 285750 w 3336925"/>
              <a:gd name="connsiteY68" fmla="*/ 282575 h 1079500"/>
              <a:gd name="connsiteX69" fmla="*/ 298450 w 3336925"/>
              <a:gd name="connsiteY69" fmla="*/ 301625 h 1079500"/>
              <a:gd name="connsiteX70" fmla="*/ 298450 w 3336925"/>
              <a:gd name="connsiteY70" fmla="*/ 406400 h 1079500"/>
              <a:gd name="connsiteX71" fmla="*/ 323850 w 3336925"/>
              <a:gd name="connsiteY71" fmla="*/ 406400 h 1079500"/>
              <a:gd name="connsiteX72" fmla="*/ 323850 w 3336925"/>
              <a:gd name="connsiteY72" fmla="*/ 438150 h 1079500"/>
              <a:gd name="connsiteX73" fmla="*/ 403225 w 3336925"/>
              <a:gd name="connsiteY73" fmla="*/ 438150 h 1079500"/>
              <a:gd name="connsiteX74" fmla="*/ 403225 w 3336925"/>
              <a:gd name="connsiteY74" fmla="*/ 438150 h 1079500"/>
              <a:gd name="connsiteX75" fmla="*/ 403225 w 3336925"/>
              <a:gd name="connsiteY75" fmla="*/ 438150 h 1079500"/>
              <a:gd name="connsiteX76" fmla="*/ 403225 w 3336925"/>
              <a:gd name="connsiteY76" fmla="*/ 438150 h 1079500"/>
              <a:gd name="connsiteX77" fmla="*/ 403225 w 3336925"/>
              <a:gd name="connsiteY77" fmla="*/ 466725 h 1079500"/>
              <a:gd name="connsiteX78" fmla="*/ 450850 w 3336925"/>
              <a:gd name="connsiteY78" fmla="*/ 469900 h 1079500"/>
              <a:gd name="connsiteX79" fmla="*/ 450850 w 3336925"/>
              <a:gd name="connsiteY79" fmla="*/ 469900 h 1079500"/>
              <a:gd name="connsiteX80" fmla="*/ 450850 w 3336925"/>
              <a:gd name="connsiteY80" fmla="*/ 469900 h 1079500"/>
              <a:gd name="connsiteX81" fmla="*/ 454025 w 3336925"/>
              <a:gd name="connsiteY81" fmla="*/ 492125 h 1079500"/>
              <a:gd name="connsiteX82" fmla="*/ 498475 w 3336925"/>
              <a:gd name="connsiteY82" fmla="*/ 492125 h 1079500"/>
              <a:gd name="connsiteX83" fmla="*/ 498475 w 3336925"/>
              <a:gd name="connsiteY83" fmla="*/ 492125 h 1079500"/>
              <a:gd name="connsiteX84" fmla="*/ 498475 w 3336925"/>
              <a:gd name="connsiteY84" fmla="*/ 492125 h 1079500"/>
              <a:gd name="connsiteX85" fmla="*/ 498475 w 3336925"/>
              <a:gd name="connsiteY85" fmla="*/ 514350 h 1079500"/>
              <a:gd name="connsiteX86" fmla="*/ 568325 w 3336925"/>
              <a:gd name="connsiteY86" fmla="*/ 517525 h 1079500"/>
              <a:gd name="connsiteX87" fmla="*/ 568325 w 3336925"/>
              <a:gd name="connsiteY87" fmla="*/ 517525 h 1079500"/>
              <a:gd name="connsiteX88" fmla="*/ 568325 w 3336925"/>
              <a:gd name="connsiteY88" fmla="*/ 517525 h 1079500"/>
              <a:gd name="connsiteX89" fmla="*/ 568325 w 3336925"/>
              <a:gd name="connsiteY89" fmla="*/ 517525 h 1079500"/>
              <a:gd name="connsiteX90" fmla="*/ 568325 w 3336925"/>
              <a:gd name="connsiteY90" fmla="*/ 517525 h 1079500"/>
              <a:gd name="connsiteX91" fmla="*/ 568325 w 3336925"/>
              <a:gd name="connsiteY91" fmla="*/ 517525 h 1079500"/>
              <a:gd name="connsiteX92" fmla="*/ 568325 w 3336925"/>
              <a:gd name="connsiteY92" fmla="*/ 517525 h 1079500"/>
              <a:gd name="connsiteX93" fmla="*/ 568325 w 3336925"/>
              <a:gd name="connsiteY93" fmla="*/ 517525 h 1079500"/>
              <a:gd name="connsiteX94" fmla="*/ 568325 w 3336925"/>
              <a:gd name="connsiteY94" fmla="*/ 542925 h 1079500"/>
              <a:gd name="connsiteX95" fmla="*/ 631825 w 3336925"/>
              <a:gd name="connsiteY95" fmla="*/ 546100 h 1079500"/>
              <a:gd name="connsiteX96" fmla="*/ 631825 w 3336925"/>
              <a:gd name="connsiteY96" fmla="*/ 565150 h 1079500"/>
              <a:gd name="connsiteX97" fmla="*/ 679450 w 3336925"/>
              <a:gd name="connsiteY97" fmla="*/ 565150 h 1079500"/>
              <a:gd name="connsiteX98" fmla="*/ 679450 w 3336925"/>
              <a:gd name="connsiteY98" fmla="*/ 587375 h 1079500"/>
              <a:gd name="connsiteX99" fmla="*/ 679450 w 3336925"/>
              <a:gd name="connsiteY99" fmla="*/ 587375 h 1079500"/>
              <a:gd name="connsiteX100" fmla="*/ 708025 w 3336925"/>
              <a:gd name="connsiteY100" fmla="*/ 615950 h 1079500"/>
              <a:gd name="connsiteX101" fmla="*/ 755650 w 3336925"/>
              <a:gd name="connsiteY101" fmla="*/ 615950 h 1079500"/>
              <a:gd name="connsiteX102" fmla="*/ 752475 w 3336925"/>
              <a:gd name="connsiteY102" fmla="*/ 635000 h 1079500"/>
              <a:gd name="connsiteX103" fmla="*/ 777875 w 3336925"/>
              <a:gd name="connsiteY103" fmla="*/ 638175 h 1079500"/>
              <a:gd name="connsiteX104" fmla="*/ 777875 w 3336925"/>
              <a:gd name="connsiteY104" fmla="*/ 660400 h 1079500"/>
              <a:gd name="connsiteX105" fmla="*/ 920750 w 3336925"/>
              <a:gd name="connsiteY105" fmla="*/ 660400 h 1079500"/>
              <a:gd name="connsiteX106" fmla="*/ 920750 w 3336925"/>
              <a:gd name="connsiteY106" fmla="*/ 720725 h 1079500"/>
              <a:gd name="connsiteX107" fmla="*/ 974725 w 3336925"/>
              <a:gd name="connsiteY107" fmla="*/ 720725 h 1079500"/>
              <a:gd name="connsiteX108" fmla="*/ 974725 w 3336925"/>
              <a:gd name="connsiteY108" fmla="*/ 752475 h 1079500"/>
              <a:gd name="connsiteX109" fmla="*/ 1241425 w 3336925"/>
              <a:gd name="connsiteY109" fmla="*/ 752475 h 1079500"/>
              <a:gd name="connsiteX110" fmla="*/ 1241425 w 3336925"/>
              <a:gd name="connsiteY110" fmla="*/ 790575 h 1079500"/>
              <a:gd name="connsiteX111" fmla="*/ 1270000 w 3336925"/>
              <a:gd name="connsiteY111" fmla="*/ 790575 h 1079500"/>
              <a:gd name="connsiteX112" fmla="*/ 1270000 w 3336925"/>
              <a:gd name="connsiteY112" fmla="*/ 822325 h 1079500"/>
              <a:gd name="connsiteX113" fmla="*/ 1298575 w 3336925"/>
              <a:gd name="connsiteY113" fmla="*/ 822325 h 1079500"/>
              <a:gd name="connsiteX114" fmla="*/ 1298575 w 3336925"/>
              <a:gd name="connsiteY114" fmla="*/ 822325 h 1079500"/>
              <a:gd name="connsiteX115" fmla="*/ 1298575 w 3336925"/>
              <a:gd name="connsiteY115" fmla="*/ 822325 h 1079500"/>
              <a:gd name="connsiteX116" fmla="*/ 1298575 w 3336925"/>
              <a:gd name="connsiteY116" fmla="*/ 850900 h 1079500"/>
              <a:gd name="connsiteX117" fmla="*/ 1368425 w 3336925"/>
              <a:gd name="connsiteY117" fmla="*/ 850900 h 1079500"/>
              <a:gd name="connsiteX118" fmla="*/ 1368425 w 3336925"/>
              <a:gd name="connsiteY118" fmla="*/ 850900 h 1079500"/>
              <a:gd name="connsiteX119" fmla="*/ 1368425 w 3336925"/>
              <a:gd name="connsiteY119" fmla="*/ 882650 h 1079500"/>
              <a:gd name="connsiteX120" fmla="*/ 1441450 w 3336925"/>
              <a:gd name="connsiteY120" fmla="*/ 882650 h 1079500"/>
              <a:gd name="connsiteX121" fmla="*/ 1441450 w 3336925"/>
              <a:gd name="connsiteY121" fmla="*/ 936625 h 1079500"/>
              <a:gd name="connsiteX122" fmla="*/ 1866900 w 3336925"/>
              <a:gd name="connsiteY122" fmla="*/ 936625 h 1079500"/>
              <a:gd name="connsiteX123" fmla="*/ 1866900 w 3336925"/>
              <a:gd name="connsiteY123" fmla="*/ 968375 h 1079500"/>
              <a:gd name="connsiteX124" fmla="*/ 2403475 w 3336925"/>
              <a:gd name="connsiteY124" fmla="*/ 968375 h 1079500"/>
              <a:gd name="connsiteX125" fmla="*/ 2403475 w 3336925"/>
              <a:gd name="connsiteY125" fmla="*/ 1016000 h 1079500"/>
              <a:gd name="connsiteX126" fmla="*/ 3238500 w 3336925"/>
              <a:gd name="connsiteY126" fmla="*/ 1016000 h 1079500"/>
              <a:gd name="connsiteX0" fmla="*/ 3238500 w 3336925"/>
              <a:gd name="connsiteY0" fmla="*/ 1019175 h 1082675"/>
              <a:gd name="connsiteX1" fmla="*/ 3238500 w 3336925"/>
              <a:gd name="connsiteY1" fmla="*/ 1082675 h 1082675"/>
              <a:gd name="connsiteX2" fmla="*/ 3336925 w 3336925"/>
              <a:gd name="connsiteY2" fmla="*/ 1082675 h 1082675"/>
              <a:gd name="connsiteX3" fmla="*/ 3336925 w 3336925"/>
              <a:gd name="connsiteY3" fmla="*/ 603250 h 1082675"/>
              <a:gd name="connsiteX4" fmla="*/ 3228975 w 3336925"/>
              <a:gd name="connsiteY4" fmla="*/ 603250 h 1082675"/>
              <a:gd name="connsiteX5" fmla="*/ 3228975 w 3336925"/>
              <a:gd name="connsiteY5" fmla="*/ 565150 h 1082675"/>
              <a:gd name="connsiteX6" fmla="*/ 2403475 w 3336925"/>
              <a:gd name="connsiteY6" fmla="*/ 565150 h 1082675"/>
              <a:gd name="connsiteX7" fmla="*/ 2403475 w 3336925"/>
              <a:gd name="connsiteY7" fmla="*/ 533400 h 1082675"/>
              <a:gd name="connsiteX8" fmla="*/ 1866900 w 3336925"/>
              <a:gd name="connsiteY8" fmla="*/ 533400 h 1082675"/>
              <a:gd name="connsiteX9" fmla="*/ 1866900 w 3336925"/>
              <a:gd name="connsiteY9" fmla="*/ 533400 h 1082675"/>
              <a:gd name="connsiteX10" fmla="*/ 1866900 w 3336925"/>
              <a:gd name="connsiteY10" fmla="*/ 501650 h 1082675"/>
              <a:gd name="connsiteX11" fmla="*/ 1444625 w 3336925"/>
              <a:gd name="connsiteY11" fmla="*/ 501650 h 1082675"/>
              <a:gd name="connsiteX12" fmla="*/ 1444625 w 3336925"/>
              <a:gd name="connsiteY12" fmla="*/ 463550 h 1082675"/>
              <a:gd name="connsiteX13" fmla="*/ 1384300 w 3336925"/>
              <a:gd name="connsiteY13" fmla="*/ 463550 h 1082675"/>
              <a:gd name="connsiteX14" fmla="*/ 1384300 w 3336925"/>
              <a:gd name="connsiteY14" fmla="*/ 463550 h 1082675"/>
              <a:gd name="connsiteX15" fmla="*/ 1384300 w 3336925"/>
              <a:gd name="connsiteY15" fmla="*/ 434975 h 1082675"/>
              <a:gd name="connsiteX16" fmla="*/ 1292225 w 3336925"/>
              <a:gd name="connsiteY16" fmla="*/ 434975 h 1082675"/>
              <a:gd name="connsiteX17" fmla="*/ 1292225 w 3336925"/>
              <a:gd name="connsiteY17" fmla="*/ 434975 h 1082675"/>
              <a:gd name="connsiteX18" fmla="*/ 1292225 w 3336925"/>
              <a:gd name="connsiteY18" fmla="*/ 434975 h 1082675"/>
              <a:gd name="connsiteX19" fmla="*/ 1292225 w 3336925"/>
              <a:gd name="connsiteY19" fmla="*/ 390525 h 1082675"/>
              <a:gd name="connsiteX20" fmla="*/ 1238250 w 3336925"/>
              <a:gd name="connsiteY20" fmla="*/ 390525 h 1082675"/>
              <a:gd name="connsiteX21" fmla="*/ 1238250 w 3336925"/>
              <a:gd name="connsiteY21" fmla="*/ 390525 h 1082675"/>
              <a:gd name="connsiteX22" fmla="*/ 1238250 w 3336925"/>
              <a:gd name="connsiteY22" fmla="*/ 390525 h 1082675"/>
              <a:gd name="connsiteX23" fmla="*/ 1238250 w 3336925"/>
              <a:gd name="connsiteY23" fmla="*/ 390525 h 1082675"/>
              <a:gd name="connsiteX24" fmla="*/ 1238250 w 3336925"/>
              <a:gd name="connsiteY24" fmla="*/ 390525 h 1082675"/>
              <a:gd name="connsiteX25" fmla="*/ 1238250 w 3336925"/>
              <a:gd name="connsiteY25" fmla="*/ 361950 h 1082675"/>
              <a:gd name="connsiteX26" fmla="*/ 977900 w 3336925"/>
              <a:gd name="connsiteY26" fmla="*/ 371475 h 1082675"/>
              <a:gd name="connsiteX27" fmla="*/ 977900 w 3336925"/>
              <a:gd name="connsiteY27" fmla="*/ 371475 h 1082675"/>
              <a:gd name="connsiteX28" fmla="*/ 977900 w 3336925"/>
              <a:gd name="connsiteY28" fmla="*/ 371475 h 1082675"/>
              <a:gd name="connsiteX29" fmla="*/ 977900 w 3336925"/>
              <a:gd name="connsiteY29" fmla="*/ 371475 h 1082675"/>
              <a:gd name="connsiteX30" fmla="*/ 977900 w 3336925"/>
              <a:gd name="connsiteY30" fmla="*/ 346075 h 1082675"/>
              <a:gd name="connsiteX31" fmla="*/ 923925 w 3336925"/>
              <a:gd name="connsiteY31" fmla="*/ 346075 h 1082675"/>
              <a:gd name="connsiteX32" fmla="*/ 923925 w 3336925"/>
              <a:gd name="connsiteY32" fmla="*/ 314325 h 1082675"/>
              <a:gd name="connsiteX33" fmla="*/ 777875 w 3336925"/>
              <a:gd name="connsiteY33" fmla="*/ 314325 h 1082675"/>
              <a:gd name="connsiteX34" fmla="*/ 777875 w 3336925"/>
              <a:gd name="connsiteY34" fmla="*/ 298450 h 1082675"/>
              <a:gd name="connsiteX35" fmla="*/ 739775 w 3336925"/>
              <a:gd name="connsiteY35" fmla="*/ 298450 h 1082675"/>
              <a:gd name="connsiteX36" fmla="*/ 739775 w 3336925"/>
              <a:gd name="connsiteY36" fmla="*/ 298450 h 1082675"/>
              <a:gd name="connsiteX37" fmla="*/ 739775 w 3336925"/>
              <a:gd name="connsiteY37" fmla="*/ 269875 h 1082675"/>
              <a:gd name="connsiteX38" fmla="*/ 698500 w 3336925"/>
              <a:gd name="connsiteY38" fmla="*/ 269875 h 1082675"/>
              <a:gd name="connsiteX39" fmla="*/ 698500 w 3336925"/>
              <a:gd name="connsiteY39" fmla="*/ 241300 h 1082675"/>
              <a:gd name="connsiteX40" fmla="*/ 635000 w 3336925"/>
              <a:gd name="connsiteY40" fmla="*/ 241300 h 1082675"/>
              <a:gd name="connsiteX41" fmla="*/ 635000 w 3336925"/>
              <a:gd name="connsiteY41" fmla="*/ 212725 h 1082675"/>
              <a:gd name="connsiteX42" fmla="*/ 558800 w 3336925"/>
              <a:gd name="connsiteY42" fmla="*/ 212725 h 1082675"/>
              <a:gd name="connsiteX43" fmla="*/ 514350 w 3336925"/>
              <a:gd name="connsiteY43" fmla="*/ 212725 h 1082675"/>
              <a:gd name="connsiteX44" fmla="*/ 514350 w 3336925"/>
              <a:gd name="connsiteY44" fmla="*/ 212725 h 1082675"/>
              <a:gd name="connsiteX45" fmla="*/ 514350 w 3336925"/>
              <a:gd name="connsiteY45" fmla="*/ 187325 h 1082675"/>
              <a:gd name="connsiteX46" fmla="*/ 460375 w 3336925"/>
              <a:gd name="connsiteY46" fmla="*/ 187325 h 1082675"/>
              <a:gd name="connsiteX47" fmla="*/ 460375 w 3336925"/>
              <a:gd name="connsiteY47" fmla="*/ 187325 h 1082675"/>
              <a:gd name="connsiteX48" fmla="*/ 460375 w 3336925"/>
              <a:gd name="connsiteY48" fmla="*/ 155575 h 1082675"/>
              <a:gd name="connsiteX49" fmla="*/ 317500 w 3336925"/>
              <a:gd name="connsiteY49" fmla="*/ 155575 h 1082675"/>
              <a:gd name="connsiteX50" fmla="*/ 317500 w 3336925"/>
              <a:gd name="connsiteY50" fmla="*/ 123825 h 1082675"/>
              <a:gd name="connsiteX51" fmla="*/ 298450 w 3336925"/>
              <a:gd name="connsiteY51" fmla="*/ 123825 h 1082675"/>
              <a:gd name="connsiteX52" fmla="*/ 298450 w 3336925"/>
              <a:gd name="connsiteY52" fmla="*/ 38100 h 1082675"/>
              <a:gd name="connsiteX53" fmla="*/ 206375 w 3336925"/>
              <a:gd name="connsiteY53" fmla="*/ 38100 h 1082675"/>
              <a:gd name="connsiteX54" fmla="*/ 206375 w 3336925"/>
              <a:gd name="connsiteY54" fmla="*/ 19050 h 1082675"/>
              <a:gd name="connsiteX55" fmla="*/ 127000 w 3336925"/>
              <a:gd name="connsiteY55" fmla="*/ 19050 h 1082675"/>
              <a:gd name="connsiteX56" fmla="*/ 127000 w 3336925"/>
              <a:gd name="connsiteY56" fmla="*/ 3175 h 1082675"/>
              <a:gd name="connsiteX57" fmla="*/ 6350 w 3336925"/>
              <a:gd name="connsiteY57" fmla="*/ 0 h 1082675"/>
              <a:gd name="connsiteX58" fmla="*/ 0 w 3336925"/>
              <a:gd name="connsiteY58" fmla="*/ 130175 h 1082675"/>
              <a:gd name="connsiteX59" fmla="*/ 50800 w 3336925"/>
              <a:gd name="connsiteY59" fmla="*/ 130175 h 1082675"/>
              <a:gd name="connsiteX60" fmla="*/ 50800 w 3336925"/>
              <a:gd name="connsiteY60" fmla="*/ 158750 h 1082675"/>
              <a:gd name="connsiteX61" fmla="*/ 123825 w 3336925"/>
              <a:gd name="connsiteY61" fmla="*/ 158750 h 1082675"/>
              <a:gd name="connsiteX62" fmla="*/ 123825 w 3336925"/>
              <a:gd name="connsiteY62" fmla="*/ 190500 h 1082675"/>
              <a:gd name="connsiteX63" fmla="*/ 203200 w 3336925"/>
              <a:gd name="connsiteY63" fmla="*/ 190500 h 1082675"/>
              <a:gd name="connsiteX64" fmla="*/ 203200 w 3336925"/>
              <a:gd name="connsiteY64" fmla="*/ 212725 h 1082675"/>
              <a:gd name="connsiteX65" fmla="*/ 273050 w 3336925"/>
              <a:gd name="connsiteY65" fmla="*/ 212725 h 1082675"/>
              <a:gd name="connsiteX66" fmla="*/ 273050 w 3336925"/>
              <a:gd name="connsiteY66" fmla="*/ 241300 h 1082675"/>
              <a:gd name="connsiteX67" fmla="*/ 285750 w 3336925"/>
              <a:gd name="connsiteY67" fmla="*/ 241300 h 1082675"/>
              <a:gd name="connsiteX68" fmla="*/ 285750 w 3336925"/>
              <a:gd name="connsiteY68" fmla="*/ 285750 h 1082675"/>
              <a:gd name="connsiteX69" fmla="*/ 298450 w 3336925"/>
              <a:gd name="connsiteY69" fmla="*/ 304800 h 1082675"/>
              <a:gd name="connsiteX70" fmla="*/ 298450 w 3336925"/>
              <a:gd name="connsiteY70" fmla="*/ 409575 h 1082675"/>
              <a:gd name="connsiteX71" fmla="*/ 323850 w 3336925"/>
              <a:gd name="connsiteY71" fmla="*/ 409575 h 1082675"/>
              <a:gd name="connsiteX72" fmla="*/ 323850 w 3336925"/>
              <a:gd name="connsiteY72" fmla="*/ 441325 h 1082675"/>
              <a:gd name="connsiteX73" fmla="*/ 403225 w 3336925"/>
              <a:gd name="connsiteY73" fmla="*/ 441325 h 1082675"/>
              <a:gd name="connsiteX74" fmla="*/ 403225 w 3336925"/>
              <a:gd name="connsiteY74" fmla="*/ 441325 h 1082675"/>
              <a:gd name="connsiteX75" fmla="*/ 403225 w 3336925"/>
              <a:gd name="connsiteY75" fmla="*/ 441325 h 1082675"/>
              <a:gd name="connsiteX76" fmla="*/ 403225 w 3336925"/>
              <a:gd name="connsiteY76" fmla="*/ 441325 h 1082675"/>
              <a:gd name="connsiteX77" fmla="*/ 403225 w 3336925"/>
              <a:gd name="connsiteY77" fmla="*/ 469900 h 1082675"/>
              <a:gd name="connsiteX78" fmla="*/ 450850 w 3336925"/>
              <a:gd name="connsiteY78" fmla="*/ 473075 h 1082675"/>
              <a:gd name="connsiteX79" fmla="*/ 450850 w 3336925"/>
              <a:gd name="connsiteY79" fmla="*/ 473075 h 1082675"/>
              <a:gd name="connsiteX80" fmla="*/ 450850 w 3336925"/>
              <a:gd name="connsiteY80" fmla="*/ 473075 h 1082675"/>
              <a:gd name="connsiteX81" fmla="*/ 454025 w 3336925"/>
              <a:gd name="connsiteY81" fmla="*/ 495300 h 1082675"/>
              <a:gd name="connsiteX82" fmla="*/ 498475 w 3336925"/>
              <a:gd name="connsiteY82" fmla="*/ 495300 h 1082675"/>
              <a:gd name="connsiteX83" fmla="*/ 498475 w 3336925"/>
              <a:gd name="connsiteY83" fmla="*/ 495300 h 1082675"/>
              <a:gd name="connsiteX84" fmla="*/ 498475 w 3336925"/>
              <a:gd name="connsiteY84" fmla="*/ 495300 h 1082675"/>
              <a:gd name="connsiteX85" fmla="*/ 498475 w 3336925"/>
              <a:gd name="connsiteY85" fmla="*/ 517525 h 1082675"/>
              <a:gd name="connsiteX86" fmla="*/ 568325 w 3336925"/>
              <a:gd name="connsiteY86" fmla="*/ 520700 h 1082675"/>
              <a:gd name="connsiteX87" fmla="*/ 568325 w 3336925"/>
              <a:gd name="connsiteY87" fmla="*/ 520700 h 1082675"/>
              <a:gd name="connsiteX88" fmla="*/ 568325 w 3336925"/>
              <a:gd name="connsiteY88" fmla="*/ 520700 h 1082675"/>
              <a:gd name="connsiteX89" fmla="*/ 568325 w 3336925"/>
              <a:gd name="connsiteY89" fmla="*/ 520700 h 1082675"/>
              <a:gd name="connsiteX90" fmla="*/ 568325 w 3336925"/>
              <a:gd name="connsiteY90" fmla="*/ 520700 h 1082675"/>
              <a:gd name="connsiteX91" fmla="*/ 568325 w 3336925"/>
              <a:gd name="connsiteY91" fmla="*/ 520700 h 1082675"/>
              <a:gd name="connsiteX92" fmla="*/ 568325 w 3336925"/>
              <a:gd name="connsiteY92" fmla="*/ 520700 h 1082675"/>
              <a:gd name="connsiteX93" fmla="*/ 568325 w 3336925"/>
              <a:gd name="connsiteY93" fmla="*/ 520700 h 1082675"/>
              <a:gd name="connsiteX94" fmla="*/ 568325 w 3336925"/>
              <a:gd name="connsiteY94" fmla="*/ 546100 h 1082675"/>
              <a:gd name="connsiteX95" fmla="*/ 631825 w 3336925"/>
              <a:gd name="connsiteY95" fmla="*/ 549275 h 1082675"/>
              <a:gd name="connsiteX96" fmla="*/ 631825 w 3336925"/>
              <a:gd name="connsiteY96" fmla="*/ 568325 h 1082675"/>
              <a:gd name="connsiteX97" fmla="*/ 679450 w 3336925"/>
              <a:gd name="connsiteY97" fmla="*/ 568325 h 1082675"/>
              <a:gd name="connsiteX98" fmla="*/ 679450 w 3336925"/>
              <a:gd name="connsiteY98" fmla="*/ 590550 h 1082675"/>
              <a:gd name="connsiteX99" fmla="*/ 679450 w 3336925"/>
              <a:gd name="connsiteY99" fmla="*/ 590550 h 1082675"/>
              <a:gd name="connsiteX100" fmla="*/ 708025 w 3336925"/>
              <a:gd name="connsiteY100" fmla="*/ 619125 h 1082675"/>
              <a:gd name="connsiteX101" fmla="*/ 755650 w 3336925"/>
              <a:gd name="connsiteY101" fmla="*/ 619125 h 1082675"/>
              <a:gd name="connsiteX102" fmla="*/ 752475 w 3336925"/>
              <a:gd name="connsiteY102" fmla="*/ 638175 h 1082675"/>
              <a:gd name="connsiteX103" fmla="*/ 777875 w 3336925"/>
              <a:gd name="connsiteY103" fmla="*/ 641350 h 1082675"/>
              <a:gd name="connsiteX104" fmla="*/ 777875 w 3336925"/>
              <a:gd name="connsiteY104" fmla="*/ 663575 h 1082675"/>
              <a:gd name="connsiteX105" fmla="*/ 920750 w 3336925"/>
              <a:gd name="connsiteY105" fmla="*/ 663575 h 1082675"/>
              <a:gd name="connsiteX106" fmla="*/ 920750 w 3336925"/>
              <a:gd name="connsiteY106" fmla="*/ 723900 h 1082675"/>
              <a:gd name="connsiteX107" fmla="*/ 974725 w 3336925"/>
              <a:gd name="connsiteY107" fmla="*/ 723900 h 1082675"/>
              <a:gd name="connsiteX108" fmla="*/ 974725 w 3336925"/>
              <a:gd name="connsiteY108" fmla="*/ 755650 h 1082675"/>
              <a:gd name="connsiteX109" fmla="*/ 1241425 w 3336925"/>
              <a:gd name="connsiteY109" fmla="*/ 755650 h 1082675"/>
              <a:gd name="connsiteX110" fmla="*/ 1241425 w 3336925"/>
              <a:gd name="connsiteY110" fmla="*/ 793750 h 1082675"/>
              <a:gd name="connsiteX111" fmla="*/ 1270000 w 3336925"/>
              <a:gd name="connsiteY111" fmla="*/ 793750 h 1082675"/>
              <a:gd name="connsiteX112" fmla="*/ 1270000 w 3336925"/>
              <a:gd name="connsiteY112" fmla="*/ 825500 h 1082675"/>
              <a:gd name="connsiteX113" fmla="*/ 1298575 w 3336925"/>
              <a:gd name="connsiteY113" fmla="*/ 825500 h 1082675"/>
              <a:gd name="connsiteX114" fmla="*/ 1298575 w 3336925"/>
              <a:gd name="connsiteY114" fmla="*/ 825500 h 1082675"/>
              <a:gd name="connsiteX115" fmla="*/ 1298575 w 3336925"/>
              <a:gd name="connsiteY115" fmla="*/ 825500 h 1082675"/>
              <a:gd name="connsiteX116" fmla="*/ 1298575 w 3336925"/>
              <a:gd name="connsiteY116" fmla="*/ 854075 h 1082675"/>
              <a:gd name="connsiteX117" fmla="*/ 1368425 w 3336925"/>
              <a:gd name="connsiteY117" fmla="*/ 854075 h 1082675"/>
              <a:gd name="connsiteX118" fmla="*/ 1368425 w 3336925"/>
              <a:gd name="connsiteY118" fmla="*/ 854075 h 1082675"/>
              <a:gd name="connsiteX119" fmla="*/ 1368425 w 3336925"/>
              <a:gd name="connsiteY119" fmla="*/ 885825 h 1082675"/>
              <a:gd name="connsiteX120" fmla="*/ 1441450 w 3336925"/>
              <a:gd name="connsiteY120" fmla="*/ 885825 h 1082675"/>
              <a:gd name="connsiteX121" fmla="*/ 1441450 w 3336925"/>
              <a:gd name="connsiteY121" fmla="*/ 939800 h 1082675"/>
              <a:gd name="connsiteX122" fmla="*/ 1866900 w 3336925"/>
              <a:gd name="connsiteY122" fmla="*/ 939800 h 1082675"/>
              <a:gd name="connsiteX123" fmla="*/ 1866900 w 3336925"/>
              <a:gd name="connsiteY123" fmla="*/ 971550 h 1082675"/>
              <a:gd name="connsiteX124" fmla="*/ 2403475 w 3336925"/>
              <a:gd name="connsiteY124" fmla="*/ 971550 h 1082675"/>
              <a:gd name="connsiteX125" fmla="*/ 2403475 w 3336925"/>
              <a:gd name="connsiteY125" fmla="*/ 1019175 h 1082675"/>
              <a:gd name="connsiteX126" fmla="*/ 3238500 w 333692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4450 w 3330575"/>
              <a:gd name="connsiteY59" fmla="*/ 130175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8025 w 3330575"/>
              <a:gd name="connsiteY100" fmla="*/ 596900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711200 w 3330575"/>
              <a:gd name="connsiteY99" fmla="*/ 593725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701675 w 3330575"/>
              <a:gd name="connsiteY99" fmla="*/ 58420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746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701675 w 3330575"/>
              <a:gd name="connsiteY99" fmla="*/ 58420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330575" h="1082675">
                <a:moveTo>
                  <a:pt x="3232150" y="1019175"/>
                </a:moveTo>
                <a:lnTo>
                  <a:pt x="3232150" y="1082675"/>
                </a:lnTo>
                <a:lnTo>
                  <a:pt x="3330575" y="1082675"/>
                </a:lnTo>
                <a:lnTo>
                  <a:pt x="3330575" y="603250"/>
                </a:lnTo>
                <a:lnTo>
                  <a:pt x="3222625" y="603250"/>
                </a:lnTo>
                <a:lnTo>
                  <a:pt x="3222625" y="565150"/>
                </a:lnTo>
                <a:lnTo>
                  <a:pt x="2397125" y="565150"/>
                </a:lnTo>
                <a:lnTo>
                  <a:pt x="2397125" y="533400"/>
                </a:lnTo>
                <a:lnTo>
                  <a:pt x="1860550" y="533400"/>
                </a:lnTo>
                <a:lnTo>
                  <a:pt x="1860550" y="533400"/>
                </a:lnTo>
                <a:lnTo>
                  <a:pt x="1860550" y="501650"/>
                </a:lnTo>
                <a:lnTo>
                  <a:pt x="1438275" y="501650"/>
                </a:lnTo>
                <a:lnTo>
                  <a:pt x="1438275" y="463550"/>
                </a:lnTo>
                <a:lnTo>
                  <a:pt x="1377950" y="463550"/>
                </a:lnTo>
                <a:lnTo>
                  <a:pt x="1377950" y="463550"/>
                </a:lnTo>
                <a:lnTo>
                  <a:pt x="1377950" y="434975"/>
                </a:lnTo>
                <a:lnTo>
                  <a:pt x="1285875" y="434975"/>
                </a:lnTo>
                <a:lnTo>
                  <a:pt x="1285875" y="434975"/>
                </a:lnTo>
                <a:lnTo>
                  <a:pt x="1285875" y="434975"/>
                </a:lnTo>
                <a:lnTo>
                  <a:pt x="1285875" y="390525"/>
                </a:lnTo>
                <a:lnTo>
                  <a:pt x="1231900" y="390525"/>
                </a:lnTo>
                <a:lnTo>
                  <a:pt x="1231900" y="390525"/>
                </a:lnTo>
                <a:lnTo>
                  <a:pt x="1231900" y="390525"/>
                </a:lnTo>
                <a:lnTo>
                  <a:pt x="1231900" y="390525"/>
                </a:lnTo>
                <a:lnTo>
                  <a:pt x="1231900" y="390525"/>
                </a:lnTo>
                <a:lnTo>
                  <a:pt x="1231900" y="374650"/>
                </a:lnTo>
                <a:lnTo>
                  <a:pt x="971550" y="371475"/>
                </a:lnTo>
                <a:lnTo>
                  <a:pt x="971550" y="371475"/>
                </a:lnTo>
                <a:lnTo>
                  <a:pt x="971550" y="371475"/>
                </a:lnTo>
                <a:lnTo>
                  <a:pt x="971550" y="371475"/>
                </a:lnTo>
                <a:lnTo>
                  <a:pt x="971550" y="346075"/>
                </a:lnTo>
                <a:lnTo>
                  <a:pt x="917575" y="346075"/>
                </a:lnTo>
                <a:lnTo>
                  <a:pt x="917575" y="314325"/>
                </a:lnTo>
                <a:lnTo>
                  <a:pt x="771525" y="314325"/>
                </a:lnTo>
                <a:lnTo>
                  <a:pt x="771525" y="298450"/>
                </a:lnTo>
                <a:lnTo>
                  <a:pt x="733425" y="298450"/>
                </a:lnTo>
                <a:lnTo>
                  <a:pt x="733425" y="298450"/>
                </a:lnTo>
                <a:lnTo>
                  <a:pt x="733425" y="269875"/>
                </a:lnTo>
                <a:lnTo>
                  <a:pt x="692150" y="269875"/>
                </a:lnTo>
                <a:lnTo>
                  <a:pt x="692150" y="241300"/>
                </a:lnTo>
                <a:lnTo>
                  <a:pt x="628650" y="241300"/>
                </a:lnTo>
                <a:lnTo>
                  <a:pt x="628650" y="212725"/>
                </a:lnTo>
                <a:lnTo>
                  <a:pt x="552450" y="212725"/>
                </a:lnTo>
                <a:lnTo>
                  <a:pt x="508000" y="212725"/>
                </a:lnTo>
                <a:lnTo>
                  <a:pt x="508000" y="212725"/>
                </a:lnTo>
                <a:lnTo>
                  <a:pt x="508000" y="187325"/>
                </a:lnTo>
                <a:lnTo>
                  <a:pt x="454025" y="187325"/>
                </a:lnTo>
                <a:lnTo>
                  <a:pt x="454025" y="187325"/>
                </a:lnTo>
                <a:lnTo>
                  <a:pt x="454025" y="155575"/>
                </a:lnTo>
                <a:lnTo>
                  <a:pt x="311150" y="155575"/>
                </a:lnTo>
                <a:lnTo>
                  <a:pt x="311150" y="123825"/>
                </a:lnTo>
                <a:lnTo>
                  <a:pt x="292100" y="123825"/>
                </a:lnTo>
                <a:lnTo>
                  <a:pt x="292100" y="38100"/>
                </a:lnTo>
                <a:lnTo>
                  <a:pt x="200025" y="38100"/>
                </a:lnTo>
                <a:lnTo>
                  <a:pt x="200025" y="19050"/>
                </a:lnTo>
                <a:lnTo>
                  <a:pt x="120650" y="19050"/>
                </a:lnTo>
                <a:lnTo>
                  <a:pt x="120650" y="3175"/>
                </a:lnTo>
                <a:lnTo>
                  <a:pt x="0" y="0"/>
                </a:lnTo>
                <a:lnTo>
                  <a:pt x="0" y="133350"/>
                </a:lnTo>
                <a:lnTo>
                  <a:pt x="47625" y="133350"/>
                </a:lnTo>
                <a:lnTo>
                  <a:pt x="44450" y="158750"/>
                </a:lnTo>
                <a:lnTo>
                  <a:pt x="117475" y="158750"/>
                </a:lnTo>
                <a:lnTo>
                  <a:pt x="117475" y="190500"/>
                </a:lnTo>
                <a:lnTo>
                  <a:pt x="196850" y="190500"/>
                </a:lnTo>
                <a:lnTo>
                  <a:pt x="196850" y="212725"/>
                </a:lnTo>
                <a:lnTo>
                  <a:pt x="266700" y="212725"/>
                </a:lnTo>
                <a:lnTo>
                  <a:pt x="266700" y="241300"/>
                </a:lnTo>
                <a:lnTo>
                  <a:pt x="279400" y="241300"/>
                </a:lnTo>
                <a:lnTo>
                  <a:pt x="279400" y="285750"/>
                </a:lnTo>
                <a:cubicBezTo>
                  <a:pt x="282692" y="315377"/>
                  <a:pt x="292100" y="292041"/>
                  <a:pt x="292100" y="304800"/>
                </a:cubicBezTo>
                <a:lnTo>
                  <a:pt x="292100" y="409575"/>
                </a:lnTo>
                <a:lnTo>
                  <a:pt x="317500" y="409575"/>
                </a:lnTo>
                <a:lnTo>
                  <a:pt x="317500" y="441325"/>
                </a:lnTo>
                <a:lnTo>
                  <a:pt x="396875" y="441325"/>
                </a:lnTo>
                <a:lnTo>
                  <a:pt x="396875" y="441325"/>
                </a:lnTo>
                <a:lnTo>
                  <a:pt x="396875" y="441325"/>
                </a:lnTo>
                <a:lnTo>
                  <a:pt x="396875" y="441325"/>
                </a:lnTo>
                <a:lnTo>
                  <a:pt x="396875" y="469900"/>
                </a:lnTo>
                <a:lnTo>
                  <a:pt x="444500" y="473075"/>
                </a:lnTo>
                <a:lnTo>
                  <a:pt x="444500" y="473075"/>
                </a:lnTo>
                <a:lnTo>
                  <a:pt x="444500" y="473075"/>
                </a:lnTo>
                <a:lnTo>
                  <a:pt x="447675" y="495300"/>
                </a:lnTo>
                <a:lnTo>
                  <a:pt x="492125" y="495300"/>
                </a:lnTo>
                <a:lnTo>
                  <a:pt x="492125" y="495300"/>
                </a:lnTo>
                <a:lnTo>
                  <a:pt x="492125" y="495300"/>
                </a:lnTo>
                <a:lnTo>
                  <a:pt x="492125" y="517525"/>
                </a:lnTo>
                <a:lnTo>
                  <a:pt x="561975" y="520700"/>
                </a:lnTo>
                <a:lnTo>
                  <a:pt x="561975" y="520700"/>
                </a:lnTo>
                <a:lnTo>
                  <a:pt x="561975" y="520700"/>
                </a:lnTo>
                <a:lnTo>
                  <a:pt x="561975" y="520700"/>
                </a:lnTo>
                <a:lnTo>
                  <a:pt x="561975" y="520700"/>
                </a:lnTo>
                <a:lnTo>
                  <a:pt x="561975" y="520700"/>
                </a:lnTo>
                <a:lnTo>
                  <a:pt x="561975" y="520700"/>
                </a:lnTo>
                <a:lnTo>
                  <a:pt x="561975" y="520700"/>
                </a:lnTo>
                <a:lnTo>
                  <a:pt x="561975" y="546100"/>
                </a:lnTo>
                <a:lnTo>
                  <a:pt x="625475" y="549275"/>
                </a:lnTo>
                <a:lnTo>
                  <a:pt x="625475" y="568325"/>
                </a:lnTo>
                <a:lnTo>
                  <a:pt x="673100" y="568325"/>
                </a:lnTo>
                <a:lnTo>
                  <a:pt x="673100" y="590550"/>
                </a:lnTo>
                <a:lnTo>
                  <a:pt x="701675" y="584200"/>
                </a:lnTo>
                <a:lnTo>
                  <a:pt x="701675" y="619125"/>
                </a:lnTo>
                <a:lnTo>
                  <a:pt x="749300" y="619125"/>
                </a:lnTo>
                <a:lnTo>
                  <a:pt x="746125" y="638175"/>
                </a:lnTo>
                <a:lnTo>
                  <a:pt x="771525" y="641350"/>
                </a:lnTo>
                <a:lnTo>
                  <a:pt x="771525" y="663575"/>
                </a:lnTo>
                <a:lnTo>
                  <a:pt x="914400" y="663575"/>
                </a:lnTo>
                <a:lnTo>
                  <a:pt x="914400" y="723900"/>
                </a:lnTo>
                <a:lnTo>
                  <a:pt x="968375" y="723900"/>
                </a:lnTo>
                <a:lnTo>
                  <a:pt x="968375" y="755650"/>
                </a:lnTo>
                <a:lnTo>
                  <a:pt x="1235075" y="755650"/>
                </a:lnTo>
                <a:lnTo>
                  <a:pt x="1235075" y="793750"/>
                </a:lnTo>
                <a:lnTo>
                  <a:pt x="1263650" y="793750"/>
                </a:lnTo>
                <a:lnTo>
                  <a:pt x="1263650" y="825500"/>
                </a:lnTo>
                <a:lnTo>
                  <a:pt x="1292225" y="825500"/>
                </a:lnTo>
                <a:lnTo>
                  <a:pt x="1292225" y="825500"/>
                </a:lnTo>
                <a:lnTo>
                  <a:pt x="1292225" y="825500"/>
                </a:lnTo>
                <a:lnTo>
                  <a:pt x="1292225" y="854075"/>
                </a:lnTo>
                <a:lnTo>
                  <a:pt x="1362075" y="854075"/>
                </a:lnTo>
                <a:lnTo>
                  <a:pt x="1362075" y="854075"/>
                </a:lnTo>
                <a:lnTo>
                  <a:pt x="1362075" y="885825"/>
                </a:lnTo>
                <a:lnTo>
                  <a:pt x="1435100" y="885825"/>
                </a:lnTo>
                <a:lnTo>
                  <a:pt x="1435100" y="939800"/>
                </a:lnTo>
                <a:lnTo>
                  <a:pt x="1860550" y="939800"/>
                </a:lnTo>
                <a:lnTo>
                  <a:pt x="1860550" y="971550"/>
                </a:lnTo>
                <a:lnTo>
                  <a:pt x="2397125" y="971550"/>
                </a:lnTo>
                <a:lnTo>
                  <a:pt x="2397125" y="1019175"/>
                </a:lnTo>
                <a:lnTo>
                  <a:pt x="3232150" y="1019175"/>
                </a:lnTo>
                <a:close/>
              </a:path>
            </a:pathLst>
          </a:custGeom>
          <a:solidFill>
            <a:srgbClr val="4DA1BB">
              <a:alpha val="50196"/>
            </a:srgb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Freeform 23">
            <a:extLst>
              <a:ext uri="{FF2B5EF4-FFF2-40B4-BE49-F238E27FC236}">
                <a16:creationId xmlns:a16="http://schemas.microsoft.com/office/drawing/2014/main" id="{00619A7B-8587-5760-CF27-9D53BA779982}"/>
              </a:ext>
            </a:extLst>
          </p:cNvPr>
          <p:cNvSpPr/>
          <p:nvPr/>
        </p:nvSpPr>
        <p:spPr bwMode="auto">
          <a:xfrm>
            <a:off x="1663700" y="1695450"/>
            <a:ext cx="3533775" cy="1752600"/>
          </a:xfrm>
          <a:custGeom>
            <a:avLst/>
            <a:gdLst>
              <a:gd name="connsiteX0" fmla="*/ 0 w 3533775"/>
              <a:gd name="connsiteY0" fmla="*/ 136525 h 1752600"/>
              <a:gd name="connsiteX1" fmla="*/ 0 w 3533775"/>
              <a:gd name="connsiteY1" fmla="*/ 0 h 1752600"/>
              <a:gd name="connsiteX2" fmla="*/ 69850 w 3533775"/>
              <a:gd name="connsiteY2" fmla="*/ 0 h 1752600"/>
              <a:gd name="connsiteX3" fmla="*/ 69850 w 3533775"/>
              <a:gd name="connsiteY3" fmla="*/ 19050 h 1752600"/>
              <a:gd name="connsiteX4" fmla="*/ 142875 w 3533775"/>
              <a:gd name="connsiteY4" fmla="*/ 19050 h 1752600"/>
              <a:gd name="connsiteX5" fmla="*/ 146050 w 3533775"/>
              <a:gd name="connsiteY5" fmla="*/ 38100 h 1752600"/>
              <a:gd name="connsiteX6" fmla="*/ 187325 w 3533775"/>
              <a:gd name="connsiteY6" fmla="*/ 41275 h 1752600"/>
              <a:gd name="connsiteX7" fmla="*/ 190500 w 3533775"/>
              <a:gd name="connsiteY7" fmla="*/ 133350 h 1752600"/>
              <a:gd name="connsiteX8" fmla="*/ 206375 w 3533775"/>
              <a:gd name="connsiteY8" fmla="*/ 133350 h 1752600"/>
              <a:gd name="connsiteX9" fmla="*/ 206375 w 3533775"/>
              <a:gd name="connsiteY9" fmla="*/ 180975 h 1752600"/>
              <a:gd name="connsiteX10" fmla="*/ 206375 w 3533775"/>
              <a:gd name="connsiteY10" fmla="*/ 180975 h 1752600"/>
              <a:gd name="connsiteX11" fmla="*/ 225425 w 3533775"/>
              <a:gd name="connsiteY11" fmla="*/ 180975 h 1752600"/>
              <a:gd name="connsiteX12" fmla="*/ 225425 w 3533775"/>
              <a:gd name="connsiteY12" fmla="*/ 269875 h 1752600"/>
              <a:gd name="connsiteX13" fmla="*/ 279400 w 3533775"/>
              <a:gd name="connsiteY13" fmla="*/ 273050 h 1752600"/>
              <a:gd name="connsiteX14" fmla="*/ 279400 w 3533775"/>
              <a:gd name="connsiteY14" fmla="*/ 323850 h 1752600"/>
              <a:gd name="connsiteX15" fmla="*/ 279400 w 3533775"/>
              <a:gd name="connsiteY15" fmla="*/ 323850 h 1752600"/>
              <a:gd name="connsiteX16" fmla="*/ 279400 w 3533775"/>
              <a:gd name="connsiteY16" fmla="*/ 323850 h 1752600"/>
              <a:gd name="connsiteX17" fmla="*/ 304800 w 3533775"/>
              <a:gd name="connsiteY17" fmla="*/ 346075 h 1752600"/>
              <a:gd name="connsiteX18" fmla="*/ 390525 w 3533775"/>
              <a:gd name="connsiteY18" fmla="*/ 349250 h 1752600"/>
              <a:gd name="connsiteX19" fmla="*/ 387350 w 3533775"/>
              <a:gd name="connsiteY19" fmla="*/ 368300 h 1752600"/>
              <a:gd name="connsiteX20" fmla="*/ 438150 w 3533775"/>
              <a:gd name="connsiteY20" fmla="*/ 371475 h 1752600"/>
              <a:gd name="connsiteX21" fmla="*/ 438150 w 3533775"/>
              <a:gd name="connsiteY21" fmla="*/ 371475 h 1752600"/>
              <a:gd name="connsiteX22" fmla="*/ 438150 w 3533775"/>
              <a:gd name="connsiteY22" fmla="*/ 371475 h 1752600"/>
              <a:gd name="connsiteX23" fmla="*/ 438150 w 3533775"/>
              <a:gd name="connsiteY23" fmla="*/ 371475 h 1752600"/>
              <a:gd name="connsiteX24" fmla="*/ 438150 w 3533775"/>
              <a:gd name="connsiteY24" fmla="*/ 371475 h 1752600"/>
              <a:gd name="connsiteX25" fmla="*/ 438150 w 3533775"/>
              <a:gd name="connsiteY25" fmla="*/ 371475 h 1752600"/>
              <a:gd name="connsiteX26" fmla="*/ 438150 w 3533775"/>
              <a:gd name="connsiteY26" fmla="*/ 400050 h 1752600"/>
              <a:gd name="connsiteX27" fmla="*/ 482600 w 3533775"/>
              <a:gd name="connsiteY27" fmla="*/ 400050 h 1752600"/>
              <a:gd name="connsiteX28" fmla="*/ 482600 w 3533775"/>
              <a:gd name="connsiteY28" fmla="*/ 431800 h 1752600"/>
              <a:gd name="connsiteX29" fmla="*/ 511175 w 3533775"/>
              <a:gd name="connsiteY29" fmla="*/ 431800 h 1752600"/>
              <a:gd name="connsiteX30" fmla="*/ 511175 w 3533775"/>
              <a:gd name="connsiteY30" fmla="*/ 460375 h 1752600"/>
              <a:gd name="connsiteX31" fmla="*/ 549275 w 3533775"/>
              <a:gd name="connsiteY31" fmla="*/ 460375 h 1752600"/>
              <a:gd name="connsiteX32" fmla="*/ 549275 w 3533775"/>
              <a:gd name="connsiteY32" fmla="*/ 460375 h 1752600"/>
              <a:gd name="connsiteX33" fmla="*/ 549275 w 3533775"/>
              <a:gd name="connsiteY33" fmla="*/ 460375 h 1752600"/>
              <a:gd name="connsiteX34" fmla="*/ 549275 w 3533775"/>
              <a:gd name="connsiteY34" fmla="*/ 492125 h 1752600"/>
              <a:gd name="connsiteX35" fmla="*/ 603250 w 3533775"/>
              <a:gd name="connsiteY35" fmla="*/ 492125 h 1752600"/>
              <a:gd name="connsiteX36" fmla="*/ 603250 w 3533775"/>
              <a:gd name="connsiteY36" fmla="*/ 536575 h 1752600"/>
              <a:gd name="connsiteX37" fmla="*/ 635000 w 3533775"/>
              <a:gd name="connsiteY37" fmla="*/ 536575 h 1752600"/>
              <a:gd name="connsiteX38" fmla="*/ 635000 w 3533775"/>
              <a:gd name="connsiteY38" fmla="*/ 558800 h 1752600"/>
              <a:gd name="connsiteX39" fmla="*/ 673100 w 3533775"/>
              <a:gd name="connsiteY39" fmla="*/ 558800 h 1752600"/>
              <a:gd name="connsiteX40" fmla="*/ 673100 w 3533775"/>
              <a:gd name="connsiteY40" fmla="*/ 609600 h 1752600"/>
              <a:gd name="connsiteX41" fmla="*/ 720725 w 3533775"/>
              <a:gd name="connsiteY41" fmla="*/ 609600 h 1752600"/>
              <a:gd name="connsiteX42" fmla="*/ 720725 w 3533775"/>
              <a:gd name="connsiteY42" fmla="*/ 644525 h 1752600"/>
              <a:gd name="connsiteX43" fmla="*/ 742950 w 3533775"/>
              <a:gd name="connsiteY43" fmla="*/ 644525 h 1752600"/>
              <a:gd name="connsiteX44" fmla="*/ 742950 w 3533775"/>
              <a:gd name="connsiteY44" fmla="*/ 660400 h 1752600"/>
              <a:gd name="connsiteX45" fmla="*/ 987425 w 3533775"/>
              <a:gd name="connsiteY45" fmla="*/ 660400 h 1752600"/>
              <a:gd name="connsiteX46" fmla="*/ 987425 w 3533775"/>
              <a:gd name="connsiteY46" fmla="*/ 695325 h 1752600"/>
              <a:gd name="connsiteX47" fmla="*/ 1035050 w 3533775"/>
              <a:gd name="connsiteY47" fmla="*/ 695325 h 1752600"/>
              <a:gd name="connsiteX48" fmla="*/ 1035050 w 3533775"/>
              <a:gd name="connsiteY48" fmla="*/ 723900 h 1752600"/>
              <a:gd name="connsiteX49" fmla="*/ 1073150 w 3533775"/>
              <a:gd name="connsiteY49" fmla="*/ 723900 h 1752600"/>
              <a:gd name="connsiteX50" fmla="*/ 1073150 w 3533775"/>
              <a:gd name="connsiteY50" fmla="*/ 723900 h 1752600"/>
              <a:gd name="connsiteX51" fmla="*/ 1101725 w 3533775"/>
              <a:gd name="connsiteY51" fmla="*/ 752475 h 1752600"/>
              <a:gd name="connsiteX52" fmla="*/ 1101725 w 3533775"/>
              <a:gd name="connsiteY52" fmla="*/ 752475 h 1752600"/>
              <a:gd name="connsiteX53" fmla="*/ 1123950 w 3533775"/>
              <a:gd name="connsiteY53" fmla="*/ 774700 h 1752600"/>
              <a:gd name="connsiteX54" fmla="*/ 1123950 w 3533775"/>
              <a:gd name="connsiteY54" fmla="*/ 793750 h 1752600"/>
              <a:gd name="connsiteX55" fmla="*/ 1187450 w 3533775"/>
              <a:gd name="connsiteY55" fmla="*/ 793750 h 1752600"/>
              <a:gd name="connsiteX56" fmla="*/ 1187450 w 3533775"/>
              <a:gd name="connsiteY56" fmla="*/ 822325 h 1752600"/>
              <a:gd name="connsiteX57" fmla="*/ 1270000 w 3533775"/>
              <a:gd name="connsiteY57" fmla="*/ 822325 h 1752600"/>
              <a:gd name="connsiteX58" fmla="*/ 1270000 w 3533775"/>
              <a:gd name="connsiteY58" fmla="*/ 847725 h 1752600"/>
              <a:gd name="connsiteX59" fmla="*/ 1336675 w 3533775"/>
              <a:gd name="connsiteY59" fmla="*/ 847725 h 1752600"/>
              <a:gd name="connsiteX60" fmla="*/ 1336675 w 3533775"/>
              <a:gd name="connsiteY60" fmla="*/ 847725 h 1752600"/>
              <a:gd name="connsiteX61" fmla="*/ 1336675 w 3533775"/>
              <a:gd name="connsiteY61" fmla="*/ 879475 h 1752600"/>
              <a:gd name="connsiteX62" fmla="*/ 1701800 w 3533775"/>
              <a:gd name="connsiteY62" fmla="*/ 879475 h 1752600"/>
              <a:gd name="connsiteX63" fmla="*/ 1701800 w 3533775"/>
              <a:gd name="connsiteY63" fmla="*/ 949325 h 1752600"/>
              <a:gd name="connsiteX64" fmla="*/ 1758950 w 3533775"/>
              <a:gd name="connsiteY64" fmla="*/ 949325 h 1752600"/>
              <a:gd name="connsiteX65" fmla="*/ 1758950 w 3533775"/>
              <a:gd name="connsiteY65" fmla="*/ 984250 h 1752600"/>
              <a:gd name="connsiteX66" fmla="*/ 2305050 w 3533775"/>
              <a:gd name="connsiteY66" fmla="*/ 984250 h 1752600"/>
              <a:gd name="connsiteX67" fmla="*/ 2305050 w 3533775"/>
              <a:gd name="connsiteY67" fmla="*/ 1025525 h 1752600"/>
              <a:gd name="connsiteX68" fmla="*/ 2828925 w 3533775"/>
              <a:gd name="connsiteY68" fmla="*/ 1025525 h 1752600"/>
              <a:gd name="connsiteX69" fmla="*/ 2828925 w 3533775"/>
              <a:gd name="connsiteY69" fmla="*/ 1060450 h 1752600"/>
              <a:gd name="connsiteX70" fmla="*/ 2943225 w 3533775"/>
              <a:gd name="connsiteY70" fmla="*/ 1060450 h 1752600"/>
              <a:gd name="connsiteX71" fmla="*/ 2943225 w 3533775"/>
              <a:gd name="connsiteY71" fmla="*/ 1098550 h 1752600"/>
              <a:gd name="connsiteX72" fmla="*/ 3384550 w 3533775"/>
              <a:gd name="connsiteY72" fmla="*/ 1098550 h 1752600"/>
              <a:gd name="connsiteX73" fmla="*/ 3384550 w 3533775"/>
              <a:gd name="connsiteY73" fmla="*/ 1143000 h 1752600"/>
              <a:gd name="connsiteX74" fmla="*/ 3448050 w 3533775"/>
              <a:gd name="connsiteY74" fmla="*/ 1143000 h 1752600"/>
              <a:gd name="connsiteX75" fmla="*/ 3448050 w 3533775"/>
              <a:gd name="connsiteY75" fmla="*/ 1196975 h 1752600"/>
              <a:gd name="connsiteX76" fmla="*/ 3533775 w 3533775"/>
              <a:gd name="connsiteY76" fmla="*/ 1196975 h 1752600"/>
              <a:gd name="connsiteX77" fmla="*/ 3533775 w 3533775"/>
              <a:gd name="connsiteY77" fmla="*/ 1752600 h 1752600"/>
              <a:gd name="connsiteX78" fmla="*/ 3444875 w 3533775"/>
              <a:gd name="connsiteY78" fmla="*/ 1752600 h 1752600"/>
              <a:gd name="connsiteX79" fmla="*/ 3444875 w 3533775"/>
              <a:gd name="connsiteY79" fmla="*/ 1682750 h 1752600"/>
              <a:gd name="connsiteX80" fmla="*/ 3394075 w 3533775"/>
              <a:gd name="connsiteY80" fmla="*/ 1682750 h 1752600"/>
              <a:gd name="connsiteX81" fmla="*/ 3394075 w 3533775"/>
              <a:gd name="connsiteY81" fmla="*/ 1631950 h 1752600"/>
              <a:gd name="connsiteX82" fmla="*/ 2943225 w 3533775"/>
              <a:gd name="connsiteY82" fmla="*/ 1631950 h 1752600"/>
              <a:gd name="connsiteX83" fmla="*/ 2943225 w 3533775"/>
              <a:gd name="connsiteY83" fmla="*/ 1574800 h 1752600"/>
              <a:gd name="connsiteX84" fmla="*/ 2825750 w 3533775"/>
              <a:gd name="connsiteY84" fmla="*/ 1574800 h 1752600"/>
              <a:gd name="connsiteX85" fmla="*/ 2825750 w 3533775"/>
              <a:gd name="connsiteY85" fmla="*/ 1527175 h 1752600"/>
              <a:gd name="connsiteX86" fmla="*/ 2298700 w 3533775"/>
              <a:gd name="connsiteY86" fmla="*/ 1527175 h 1752600"/>
              <a:gd name="connsiteX87" fmla="*/ 2298700 w 3533775"/>
              <a:gd name="connsiteY87" fmla="*/ 1485900 h 1752600"/>
              <a:gd name="connsiteX88" fmla="*/ 1755775 w 3533775"/>
              <a:gd name="connsiteY88" fmla="*/ 1485900 h 1752600"/>
              <a:gd name="connsiteX89" fmla="*/ 1755775 w 3533775"/>
              <a:gd name="connsiteY89" fmla="*/ 1447800 h 1752600"/>
              <a:gd name="connsiteX90" fmla="*/ 1714500 w 3533775"/>
              <a:gd name="connsiteY90" fmla="*/ 1447800 h 1752600"/>
              <a:gd name="connsiteX91" fmla="*/ 1714500 w 3533775"/>
              <a:gd name="connsiteY91" fmla="*/ 1416050 h 1752600"/>
              <a:gd name="connsiteX92" fmla="*/ 1714500 w 3533775"/>
              <a:gd name="connsiteY92" fmla="*/ 1416050 h 1752600"/>
              <a:gd name="connsiteX93" fmla="*/ 1682750 w 3533775"/>
              <a:gd name="connsiteY93" fmla="*/ 1416050 h 1752600"/>
              <a:gd name="connsiteX94" fmla="*/ 1682750 w 3533775"/>
              <a:gd name="connsiteY94" fmla="*/ 1352550 h 1752600"/>
              <a:gd name="connsiteX95" fmla="*/ 1327150 w 3533775"/>
              <a:gd name="connsiteY95" fmla="*/ 1352550 h 1752600"/>
              <a:gd name="connsiteX96" fmla="*/ 1327150 w 3533775"/>
              <a:gd name="connsiteY96" fmla="*/ 1314450 h 1752600"/>
              <a:gd name="connsiteX97" fmla="*/ 1260475 w 3533775"/>
              <a:gd name="connsiteY97" fmla="*/ 1314450 h 1752600"/>
              <a:gd name="connsiteX98" fmla="*/ 1260475 w 3533775"/>
              <a:gd name="connsiteY98" fmla="*/ 1285875 h 1752600"/>
              <a:gd name="connsiteX99" fmla="*/ 1187450 w 3533775"/>
              <a:gd name="connsiteY99" fmla="*/ 1285875 h 1752600"/>
              <a:gd name="connsiteX100" fmla="*/ 1187450 w 3533775"/>
              <a:gd name="connsiteY100" fmla="*/ 1285875 h 1752600"/>
              <a:gd name="connsiteX101" fmla="*/ 1187450 w 3533775"/>
              <a:gd name="connsiteY101" fmla="*/ 1285875 h 1752600"/>
              <a:gd name="connsiteX102" fmla="*/ 1187450 w 3533775"/>
              <a:gd name="connsiteY102" fmla="*/ 1257300 h 1752600"/>
              <a:gd name="connsiteX103" fmla="*/ 1120775 w 3533775"/>
              <a:gd name="connsiteY103" fmla="*/ 1257300 h 1752600"/>
              <a:gd name="connsiteX104" fmla="*/ 1120775 w 3533775"/>
              <a:gd name="connsiteY104" fmla="*/ 1225550 h 1752600"/>
              <a:gd name="connsiteX105" fmla="*/ 1089025 w 3533775"/>
              <a:gd name="connsiteY105" fmla="*/ 1225550 h 1752600"/>
              <a:gd name="connsiteX106" fmla="*/ 1089025 w 3533775"/>
              <a:gd name="connsiteY106" fmla="*/ 1225550 h 1752600"/>
              <a:gd name="connsiteX107" fmla="*/ 1089025 w 3533775"/>
              <a:gd name="connsiteY107" fmla="*/ 1196975 h 1752600"/>
              <a:gd name="connsiteX108" fmla="*/ 1089025 w 3533775"/>
              <a:gd name="connsiteY108" fmla="*/ 1196975 h 1752600"/>
              <a:gd name="connsiteX109" fmla="*/ 1073150 w 3533775"/>
              <a:gd name="connsiteY109" fmla="*/ 1181100 h 1752600"/>
              <a:gd name="connsiteX110" fmla="*/ 1041400 w 3533775"/>
              <a:gd name="connsiteY110" fmla="*/ 1181100 h 1752600"/>
              <a:gd name="connsiteX111" fmla="*/ 1041400 w 3533775"/>
              <a:gd name="connsiteY111" fmla="*/ 1123950 h 1752600"/>
              <a:gd name="connsiteX112" fmla="*/ 984250 w 3533775"/>
              <a:gd name="connsiteY112" fmla="*/ 1123950 h 1752600"/>
              <a:gd name="connsiteX113" fmla="*/ 984250 w 3533775"/>
              <a:gd name="connsiteY113" fmla="*/ 1123950 h 1752600"/>
              <a:gd name="connsiteX114" fmla="*/ 984250 w 3533775"/>
              <a:gd name="connsiteY114" fmla="*/ 1092200 h 1752600"/>
              <a:gd name="connsiteX115" fmla="*/ 733425 w 3533775"/>
              <a:gd name="connsiteY115" fmla="*/ 1092200 h 1752600"/>
              <a:gd name="connsiteX116" fmla="*/ 733425 w 3533775"/>
              <a:gd name="connsiteY116" fmla="*/ 1069975 h 1752600"/>
              <a:gd name="connsiteX117" fmla="*/ 733425 w 3533775"/>
              <a:gd name="connsiteY117" fmla="*/ 1069975 h 1752600"/>
              <a:gd name="connsiteX118" fmla="*/ 714375 w 3533775"/>
              <a:gd name="connsiteY118" fmla="*/ 1050925 h 1752600"/>
              <a:gd name="connsiteX119" fmla="*/ 682625 w 3533775"/>
              <a:gd name="connsiteY119" fmla="*/ 1050925 h 1752600"/>
              <a:gd name="connsiteX120" fmla="*/ 682625 w 3533775"/>
              <a:gd name="connsiteY120" fmla="*/ 977900 h 1752600"/>
              <a:gd name="connsiteX121" fmla="*/ 619125 w 3533775"/>
              <a:gd name="connsiteY121" fmla="*/ 977900 h 1752600"/>
              <a:gd name="connsiteX122" fmla="*/ 619125 w 3533775"/>
              <a:gd name="connsiteY122" fmla="*/ 946150 h 1752600"/>
              <a:gd name="connsiteX123" fmla="*/ 619125 w 3533775"/>
              <a:gd name="connsiteY123" fmla="*/ 946150 h 1752600"/>
              <a:gd name="connsiteX124" fmla="*/ 590550 w 3533775"/>
              <a:gd name="connsiteY124" fmla="*/ 946150 h 1752600"/>
              <a:gd name="connsiteX125" fmla="*/ 590550 w 3533775"/>
              <a:gd name="connsiteY125" fmla="*/ 889000 h 1752600"/>
              <a:gd name="connsiteX126" fmla="*/ 546100 w 3533775"/>
              <a:gd name="connsiteY126" fmla="*/ 889000 h 1752600"/>
              <a:gd name="connsiteX127" fmla="*/ 546100 w 3533775"/>
              <a:gd name="connsiteY127" fmla="*/ 854075 h 1752600"/>
              <a:gd name="connsiteX128" fmla="*/ 514350 w 3533775"/>
              <a:gd name="connsiteY128" fmla="*/ 854075 h 1752600"/>
              <a:gd name="connsiteX129" fmla="*/ 514350 w 3533775"/>
              <a:gd name="connsiteY129" fmla="*/ 854075 h 1752600"/>
              <a:gd name="connsiteX130" fmla="*/ 514350 w 3533775"/>
              <a:gd name="connsiteY130" fmla="*/ 819150 h 1752600"/>
              <a:gd name="connsiteX131" fmla="*/ 476250 w 3533775"/>
              <a:gd name="connsiteY131" fmla="*/ 819150 h 1752600"/>
              <a:gd name="connsiteX132" fmla="*/ 476250 w 3533775"/>
              <a:gd name="connsiteY132" fmla="*/ 774700 h 1752600"/>
              <a:gd name="connsiteX133" fmla="*/ 441325 w 3533775"/>
              <a:gd name="connsiteY133" fmla="*/ 774700 h 1752600"/>
              <a:gd name="connsiteX134" fmla="*/ 441325 w 3533775"/>
              <a:gd name="connsiteY134" fmla="*/ 742950 h 1752600"/>
              <a:gd name="connsiteX135" fmla="*/ 390525 w 3533775"/>
              <a:gd name="connsiteY135" fmla="*/ 742950 h 1752600"/>
              <a:gd name="connsiteX136" fmla="*/ 390525 w 3533775"/>
              <a:gd name="connsiteY136" fmla="*/ 742950 h 1752600"/>
              <a:gd name="connsiteX137" fmla="*/ 390525 w 3533775"/>
              <a:gd name="connsiteY137" fmla="*/ 714375 h 1752600"/>
              <a:gd name="connsiteX138" fmla="*/ 295275 w 3533775"/>
              <a:gd name="connsiteY138" fmla="*/ 714375 h 1752600"/>
              <a:gd name="connsiteX139" fmla="*/ 295275 w 3533775"/>
              <a:gd name="connsiteY139" fmla="*/ 609600 h 1752600"/>
              <a:gd name="connsiteX140" fmla="*/ 215900 w 3533775"/>
              <a:gd name="connsiteY140" fmla="*/ 609600 h 1752600"/>
              <a:gd name="connsiteX141" fmla="*/ 215900 w 3533775"/>
              <a:gd name="connsiteY141" fmla="*/ 482600 h 1752600"/>
              <a:gd name="connsiteX142" fmla="*/ 215900 w 3533775"/>
              <a:gd name="connsiteY142" fmla="*/ 482600 h 1752600"/>
              <a:gd name="connsiteX143" fmla="*/ 215900 w 3533775"/>
              <a:gd name="connsiteY143" fmla="*/ 482600 h 1752600"/>
              <a:gd name="connsiteX144" fmla="*/ 193675 w 3533775"/>
              <a:gd name="connsiteY144" fmla="*/ 482600 h 1752600"/>
              <a:gd name="connsiteX145" fmla="*/ 193675 w 3533775"/>
              <a:gd name="connsiteY145" fmla="*/ 285750 h 1752600"/>
              <a:gd name="connsiteX146" fmla="*/ 174625 w 3533775"/>
              <a:gd name="connsiteY146" fmla="*/ 285750 h 1752600"/>
              <a:gd name="connsiteX147" fmla="*/ 174625 w 3533775"/>
              <a:gd name="connsiteY147" fmla="*/ 241300 h 1752600"/>
              <a:gd name="connsiteX148" fmla="*/ 146050 w 3533775"/>
              <a:gd name="connsiteY148" fmla="*/ 241300 h 1752600"/>
              <a:gd name="connsiteX149" fmla="*/ 146050 w 3533775"/>
              <a:gd name="connsiteY149" fmla="*/ 184150 h 1752600"/>
              <a:gd name="connsiteX150" fmla="*/ 73025 w 3533775"/>
              <a:gd name="connsiteY150" fmla="*/ 184150 h 1752600"/>
              <a:gd name="connsiteX151" fmla="*/ 73025 w 3533775"/>
              <a:gd name="connsiteY151" fmla="*/ 184150 h 1752600"/>
              <a:gd name="connsiteX152" fmla="*/ 47625 w 3533775"/>
              <a:gd name="connsiteY152" fmla="*/ 158750 h 1752600"/>
              <a:gd name="connsiteX153" fmla="*/ 47625 w 3533775"/>
              <a:gd name="connsiteY153" fmla="*/ 133350 h 1752600"/>
              <a:gd name="connsiteX154" fmla="*/ 0 w 3533775"/>
              <a:gd name="connsiteY154" fmla="*/ 1365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533775" h="1752600">
                <a:moveTo>
                  <a:pt x="0" y="136525"/>
                </a:moveTo>
                <a:lnTo>
                  <a:pt x="0" y="0"/>
                </a:lnTo>
                <a:lnTo>
                  <a:pt x="69850" y="0"/>
                </a:lnTo>
                <a:lnTo>
                  <a:pt x="69850" y="19050"/>
                </a:lnTo>
                <a:lnTo>
                  <a:pt x="142875" y="19050"/>
                </a:lnTo>
                <a:lnTo>
                  <a:pt x="146050" y="38100"/>
                </a:lnTo>
                <a:lnTo>
                  <a:pt x="187325" y="41275"/>
                </a:lnTo>
                <a:lnTo>
                  <a:pt x="190500" y="133350"/>
                </a:lnTo>
                <a:lnTo>
                  <a:pt x="206375" y="133350"/>
                </a:lnTo>
                <a:lnTo>
                  <a:pt x="206375" y="180975"/>
                </a:lnTo>
                <a:lnTo>
                  <a:pt x="206375" y="180975"/>
                </a:lnTo>
                <a:lnTo>
                  <a:pt x="225425" y="180975"/>
                </a:lnTo>
                <a:lnTo>
                  <a:pt x="225425" y="269875"/>
                </a:lnTo>
                <a:lnTo>
                  <a:pt x="279400" y="273050"/>
                </a:lnTo>
                <a:lnTo>
                  <a:pt x="279400" y="323850"/>
                </a:lnTo>
                <a:lnTo>
                  <a:pt x="279400" y="323850"/>
                </a:lnTo>
                <a:lnTo>
                  <a:pt x="279400" y="323850"/>
                </a:lnTo>
                <a:lnTo>
                  <a:pt x="304800" y="346075"/>
                </a:lnTo>
                <a:lnTo>
                  <a:pt x="390525" y="349250"/>
                </a:lnTo>
                <a:lnTo>
                  <a:pt x="387350" y="368300"/>
                </a:lnTo>
                <a:lnTo>
                  <a:pt x="438150" y="371475"/>
                </a:lnTo>
                <a:lnTo>
                  <a:pt x="438150" y="371475"/>
                </a:lnTo>
                <a:lnTo>
                  <a:pt x="438150" y="371475"/>
                </a:lnTo>
                <a:lnTo>
                  <a:pt x="438150" y="371475"/>
                </a:lnTo>
                <a:lnTo>
                  <a:pt x="438150" y="371475"/>
                </a:lnTo>
                <a:lnTo>
                  <a:pt x="438150" y="371475"/>
                </a:lnTo>
                <a:lnTo>
                  <a:pt x="438150" y="400050"/>
                </a:lnTo>
                <a:lnTo>
                  <a:pt x="482600" y="400050"/>
                </a:lnTo>
                <a:lnTo>
                  <a:pt x="482600" y="431800"/>
                </a:lnTo>
                <a:lnTo>
                  <a:pt x="511175" y="431800"/>
                </a:lnTo>
                <a:lnTo>
                  <a:pt x="511175" y="460375"/>
                </a:lnTo>
                <a:lnTo>
                  <a:pt x="549275" y="460375"/>
                </a:lnTo>
                <a:lnTo>
                  <a:pt x="549275" y="460375"/>
                </a:lnTo>
                <a:lnTo>
                  <a:pt x="549275" y="460375"/>
                </a:lnTo>
                <a:lnTo>
                  <a:pt x="549275" y="492125"/>
                </a:lnTo>
                <a:lnTo>
                  <a:pt x="603250" y="492125"/>
                </a:lnTo>
                <a:lnTo>
                  <a:pt x="603250" y="536575"/>
                </a:lnTo>
                <a:lnTo>
                  <a:pt x="635000" y="536575"/>
                </a:lnTo>
                <a:lnTo>
                  <a:pt x="635000" y="558800"/>
                </a:lnTo>
                <a:lnTo>
                  <a:pt x="673100" y="558800"/>
                </a:lnTo>
                <a:lnTo>
                  <a:pt x="673100" y="609600"/>
                </a:lnTo>
                <a:lnTo>
                  <a:pt x="720725" y="609600"/>
                </a:lnTo>
                <a:lnTo>
                  <a:pt x="720725" y="644525"/>
                </a:lnTo>
                <a:lnTo>
                  <a:pt x="742950" y="644525"/>
                </a:lnTo>
                <a:lnTo>
                  <a:pt x="742950" y="660400"/>
                </a:lnTo>
                <a:lnTo>
                  <a:pt x="987425" y="660400"/>
                </a:lnTo>
                <a:lnTo>
                  <a:pt x="987425" y="695325"/>
                </a:lnTo>
                <a:lnTo>
                  <a:pt x="1035050" y="695325"/>
                </a:lnTo>
                <a:lnTo>
                  <a:pt x="1035050" y="723900"/>
                </a:lnTo>
                <a:lnTo>
                  <a:pt x="1073150" y="723900"/>
                </a:lnTo>
                <a:lnTo>
                  <a:pt x="1073150" y="723900"/>
                </a:lnTo>
                <a:lnTo>
                  <a:pt x="1101725" y="752475"/>
                </a:lnTo>
                <a:lnTo>
                  <a:pt x="1101725" y="752475"/>
                </a:lnTo>
                <a:lnTo>
                  <a:pt x="1123950" y="774700"/>
                </a:lnTo>
                <a:lnTo>
                  <a:pt x="1123950" y="793750"/>
                </a:lnTo>
                <a:lnTo>
                  <a:pt x="1187450" y="793750"/>
                </a:lnTo>
                <a:lnTo>
                  <a:pt x="1187450" y="822325"/>
                </a:lnTo>
                <a:lnTo>
                  <a:pt x="1270000" y="822325"/>
                </a:lnTo>
                <a:lnTo>
                  <a:pt x="1270000" y="847725"/>
                </a:lnTo>
                <a:lnTo>
                  <a:pt x="1336675" y="847725"/>
                </a:lnTo>
                <a:lnTo>
                  <a:pt x="1336675" y="847725"/>
                </a:lnTo>
                <a:lnTo>
                  <a:pt x="1336675" y="879475"/>
                </a:lnTo>
                <a:lnTo>
                  <a:pt x="1701800" y="879475"/>
                </a:lnTo>
                <a:lnTo>
                  <a:pt x="1701800" y="949325"/>
                </a:lnTo>
                <a:lnTo>
                  <a:pt x="1758950" y="949325"/>
                </a:lnTo>
                <a:lnTo>
                  <a:pt x="1758950" y="984250"/>
                </a:lnTo>
                <a:lnTo>
                  <a:pt x="2305050" y="984250"/>
                </a:lnTo>
                <a:lnTo>
                  <a:pt x="2305050" y="1025525"/>
                </a:lnTo>
                <a:lnTo>
                  <a:pt x="2828925" y="1025525"/>
                </a:lnTo>
                <a:lnTo>
                  <a:pt x="2828925" y="1060450"/>
                </a:lnTo>
                <a:lnTo>
                  <a:pt x="2943225" y="1060450"/>
                </a:lnTo>
                <a:lnTo>
                  <a:pt x="2943225" y="1098550"/>
                </a:lnTo>
                <a:lnTo>
                  <a:pt x="3384550" y="1098550"/>
                </a:lnTo>
                <a:lnTo>
                  <a:pt x="3384550" y="1143000"/>
                </a:lnTo>
                <a:lnTo>
                  <a:pt x="3448050" y="1143000"/>
                </a:lnTo>
                <a:lnTo>
                  <a:pt x="3448050" y="1196975"/>
                </a:lnTo>
                <a:lnTo>
                  <a:pt x="3533775" y="1196975"/>
                </a:lnTo>
                <a:lnTo>
                  <a:pt x="3533775" y="1752600"/>
                </a:lnTo>
                <a:lnTo>
                  <a:pt x="3444875" y="1752600"/>
                </a:lnTo>
                <a:lnTo>
                  <a:pt x="3444875" y="1682750"/>
                </a:lnTo>
                <a:lnTo>
                  <a:pt x="3394075" y="1682750"/>
                </a:lnTo>
                <a:lnTo>
                  <a:pt x="3394075" y="1631950"/>
                </a:lnTo>
                <a:lnTo>
                  <a:pt x="2943225" y="1631950"/>
                </a:lnTo>
                <a:lnTo>
                  <a:pt x="2943225" y="1574800"/>
                </a:lnTo>
                <a:lnTo>
                  <a:pt x="2825750" y="1574800"/>
                </a:lnTo>
                <a:lnTo>
                  <a:pt x="2825750" y="1527175"/>
                </a:lnTo>
                <a:lnTo>
                  <a:pt x="2298700" y="1527175"/>
                </a:lnTo>
                <a:lnTo>
                  <a:pt x="2298700" y="1485900"/>
                </a:lnTo>
                <a:lnTo>
                  <a:pt x="1755775" y="1485900"/>
                </a:lnTo>
                <a:lnTo>
                  <a:pt x="1755775" y="1447800"/>
                </a:lnTo>
                <a:lnTo>
                  <a:pt x="1714500" y="1447800"/>
                </a:lnTo>
                <a:lnTo>
                  <a:pt x="1714500" y="1416050"/>
                </a:lnTo>
                <a:lnTo>
                  <a:pt x="1714500" y="1416050"/>
                </a:lnTo>
                <a:lnTo>
                  <a:pt x="1682750" y="1416050"/>
                </a:lnTo>
                <a:lnTo>
                  <a:pt x="1682750" y="1352550"/>
                </a:lnTo>
                <a:lnTo>
                  <a:pt x="1327150" y="1352550"/>
                </a:lnTo>
                <a:lnTo>
                  <a:pt x="1327150" y="1314450"/>
                </a:lnTo>
                <a:lnTo>
                  <a:pt x="1260475" y="1314450"/>
                </a:lnTo>
                <a:lnTo>
                  <a:pt x="1260475" y="1285875"/>
                </a:lnTo>
                <a:lnTo>
                  <a:pt x="1187450" y="1285875"/>
                </a:lnTo>
                <a:lnTo>
                  <a:pt x="1187450" y="1285875"/>
                </a:lnTo>
                <a:lnTo>
                  <a:pt x="1187450" y="1285875"/>
                </a:lnTo>
                <a:lnTo>
                  <a:pt x="1187450" y="1257300"/>
                </a:lnTo>
                <a:lnTo>
                  <a:pt x="1120775" y="1257300"/>
                </a:lnTo>
                <a:lnTo>
                  <a:pt x="1120775" y="1225550"/>
                </a:lnTo>
                <a:lnTo>
                  <a:pt x="1089025" y="1225550"/>
                </a:lnTo>
                <a:lnTo>
                  <a:pt x="1089025" y="1225550"/>
                </a:lnTo>
                <a:lnTo>
                  <a:pt x="1089025" y="1196975"/>
                </a:lnTo>
                <a:lnTo>
                  <a:pt x="1089025" y="1196975"/>
                </a:lnTo>
                <a:lnTo>
                  <a:pt x="1073150" y="1181100"/>
                </a:lnTo>
                <a:lnTo>
                  <a:pt x="1041400" y="1181100"/>
                </a:lnTo>
                <a:lnTo>
                  <a:pt x="1041400" y="1123950"/>
                </a:lnTo>
                <a:lnTo>
                  <a:pt x="984250" y="1123950"/>
                </a:lnTo>
                <a:lnTo>
                  <a:pt x="984250" y="1123950"/>
                </a:lnTo>
                <a:lnTo>
                  <a:pt x="984250" y="1092200"/>
                </a:lnTo>
                <a:lnTo>
                  <a:pt x="733425" y="1092200"/>
                </a:lnTo>
                <a:lnTo>
                  <a:pt x="733425" y="1069975"/>
                </a:lnTo>
                <a:lnTo>
                  <a:pt x="733425" y="1069975"/>
                </a:lnTo>
                <a:lnTo>
                  <a:pt x="714375" y="1050925"/>
                </a:lnTo>
                <a:lnTo>
                  <a:pt x="682625" y="1050925"/>
                </a:lnTo>
                <a:lnTo>
                  <a:pt x="682625" y="977900"/>
                </a:lnTo>
                <a:lnTo>
                  <a:pt x="619125" y="977900"/>
                </a:lnTo>
                <a:lnTo>
                  <a:pt x="619125" y="946150"/>
                </a:lnTo>
                <a:lnTo>
                  <a:pt x="619125" y="946150"/>
                </a:lnTo>
                <a:lnTo>
                  <a:pt x="590550" y="946150"/>
                </a:lnTo>
                <a:lnTo>
                  <a:pt x="590550" y="889000"/>
                </a:lnTo>
                <a:lnTo>
                  <a:pt x="546100" y="889000"/>
                </a:lnTo>
                <a:lnTo>
                  <a:pt x="546100" y="854075"/>
                </a:lnTo>
                <a:lnTo>
                  <a:pt x="514350" y="854075"/>
                </a:lnTo>
                <a:lnTo>
                  <a:pt x="514350" y="854075"/>
                </a:lnTo>
                <a:lnTo>
                  <a:pt x="514350" y="819150"/>
                </a:lnTo>
                <a:lnTo>
                  <a:pt x="476250" y="819150"/>
                </a:lnTo>
                <a:lnTo>
                  <a:pt x="476250" y="774700"/>
                </a:lnTo>
                <a:lnTo>
                  <a:pt x="441325" y="774700"/>
                </a:lnTo>
                <a:lnTo>
                  <a:pt x="441325" y="742950"/>
                </a:lnTo>
                <a:lnTo>
                  <a:pt x="390525" y="742950"/>
                </a:lnTo>
                <a:lnTo>
                  <a:pt x="390525" y="742950"/>
                </a:lnTo>
                <a:lnTo>
                  <a:pt x="390525" y="714375"/>
                </a:lnTo>
                <a:lnTo>
                  <a:pt x="295275" y="714375"/>
                </a:lnTo>
                <a:lnTo>
                  <a:pt x="295275" y="609600"/>
                </a:lnTo>
                <a:lnTo>
                  <a:pt x="215900" y="609600"/>
                </a:lnTo>
                <a:lnTo>
                  <a:pt x="215900" y="482600"/>
                </a:lnTo>
                <a:lnTo>
                  <a:pt x="215900" y="482600"/>
                </a:lnTo>
                <a:lnTo>
                  <a:pt x="215900" y="482600"/>
                </a:lnTo>
                <a:lnTo>
                  <a:pt x="193675" y="482600"/>
                </a:lnTo>
                <a:lnTo>
                  <a:pt x="193675" y="285750"/>
                </a:lnTo>
                <a:lnTo>
                  <a:pt x="174625" y="285750"/>
                </a:lnTo>
                <a:lnTo>
                  <a:pt x="174625" y="241300"/>
                </a:lnTo>
                <a:lnTo>
                  <a:pt x="146050" y="241300"/>
                </a:lnTo>
                <a:lnTo>
                  <a:pt x="146050" y="184150"/>
                </a:lnTo>
                <a:lnTo>
                  <a:pt x="73025" y="184150"/>
                </a:lnTo>
                <a:lnTo>
                  <a:pt x="73025" y="184150"/>
                </a:lnTo>
                <a:lnTo>
                  <a:pt x="47625" y="158750"/>
                </a:lnTo>
                <a:lnTo>
                  <a:pt x="47625" y="133350"/>
                </a:lnTo>
                <a:lnTo>
                  <a:pt x="0" y="136525"/>
                </a:lnTo>
                <a:close/>
              </a:path>
            </a:pathLst>
          </a:custGeom>
          <a:solidFill>
            <a:schemeClr val="accent3">
              <a:lumMod val="40000"/>
              <a:lumOff val="60000"/>
              <a:alpha val="50196"/>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03A66FE7-21A3-D42B-1B85-495790FE8D86}"/>
              </a:ext>
            </a:extLst>
          </p:cNvPr>
          <p:cNvSpPr txBox="1"/>
          <p:nvPr/>
        </p:nvSpPr>
        <p:spPr bwMode="auto">
          <a:xfrm>
            <a:off x="1622066" y="1223572"/>
            <a:ext cx="3563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POUT: DFS</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3" name="TextBox 22">
            <a:extLst>
              <a:ext uri="{FF2B5EF4-FFF2-40B4-BE49-F238E27FC236}">
                <a16:creationId xmlns:a16="http://schemas.microsoft.com/office/drawing/2014/main" id="{D4711912-7D5C-0BC4-FF35-3C81B31D246B}"/>
              </a:ext>
            </a:extLst>
          </p:cNvPr>
          <p:cNvSpPr txBox="1"/>
          <p:nvPr/>
        </p:nvSpPr>
        <p:spPr bwMode="auto">
          <a:xfrm>
            <a:off x="1542552" y="4630760"/>
            <a:ext cx="3565659" cy="369332"/>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Time for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rial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ntry (Yr)</a:t>
            </a:r>
          </a:p>
        </p:txBody>
      </p:sp>
      <p:sp>
        <p:nvSpPr>
          <p:cNvPr id="24" name="TextBox 23">
            <a:extLst>
              <a:ext uri="{FF2B5EF4-FFF2-40B4-BE49-F238E27FC236}">
                <a16:creationId xmlns:a16="http://schemas.microsoft.com/office/drawing/2014/main" id="{429AC3DA-C369-7ACF-47C8-FAD06B35FBE4}"/>
              </a:ext>
            </a:extLst>
          </p:cNvPr>
          <p:cNvSpPr txBox="1"/>
          <p:nvPr/>
        </p:nvSpPr>
        <p:spPr bwMode="auto">
          <a:xfrm rot="16200000">
            <a:off x="-500740" y="2838790"/>
            <a:ext cx="2838662" cy="369332"/>
          </a:xfrm>
          <a:prstGeom prst="rect">
            <a:avLst/>
          </a:prstGeom>
          <a:solidFill>
            <a:schemeClr val="tx1"/>
          </a:solid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Proportion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isease Free (%)</a:t>
            </a:r>
          </a:p>
        </p:txBody>
      </p:sp>
      <p:sp>
        <p:nvSpPr>
          <p:cNvPr id="25" name="TextBox 24">
            <a:extLst>
              <a:ext uri="{FF2B5EF4-FFF2-40B4-BE49-F238E27FC236}">
                <a16:creationId xmlns:a16="http://schemas.microsoft.com/office/drawing/2014/main" id="{B6891C16-C2FF-F104-AEA1-DA965237CF63}"/>
              </a:ext>
            </a:extLst>
          </p:cNvPr>
          <p:cNvSpPr txBox="1"/>
          <p:nvPr/>
        </p:nvSpPr>
        <p:spPr bwMode="auto">
          <a:xfrm>
            <a:off x="1707746" y="3621500"/>
            <a:ext cx="2499402"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512763" algn="l"/>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HR: 0.45 (95% CI: 0.30-0.68;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log-rank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 .0001)</a:t>
            </a:r>
          </a:p>
        </p:txBody>
      </p:sp>
      <p:cxnSp>
        <p:nvCxnSpPr>
          <p:cNvPr id="26" name="Straight Connector 25">
            <a:extLst>
              <a:ext uri="{FF2B5EF4-FFF2-40B4-BE49-F238E27FC236}">
                <a16:creationId xmlns:a16="http://schemas.microsoft.com/office/drawing/2014/main" id="{F684F13F-F7FA-7776-FD2E-9B90E9861A20}"/>
              </a:ext>
            </a:extLst>
          </p:cNvPr>
          <p:cNvCxnSpPr>
            <a:cxnSpLocks/>
          </p:cNvCxnSpPr>
          <p:nvPr/>
        </p:nvCxnSpPr>
        <p:spPr bwMode="auto">
          <a:xfrm>
            <a:off x="1598212" y="4304445"/>
            <a:ext cx="352242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E6BA5AF-3B03-2215-84EF-591CFCE71A25}"/>
              </a:ext>
            </a:extLst>
          </p:cNvPr>
          <p:cNvCxnSpPr>
            <a:cxnSpLocks/>
          </p:cNvCxnSpPr>
          <p:nvPr/>
        </p:nvCxnSpPr>
        <p:spPr bwMode="auto">
          <a:xfrm flipV="1">
            <a:off x="1606164" y="1679057"/>
            <a:ext cx="0" cy="262538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7BFC0B6-AEBF-CE99-999C-ED753B5A5D9D}"/>
              </a:ext>
            </a:extLst>
          </p:cNvPr>
          <p:cNvCxnSpPr>
            <a:cxnSpLocks/>
          </p:cNvCxnSpPr>
          <p:nvPr/>
        </p:nvCxnSpPr>
        <p:spPr bwMode="auto">
          <a:xfrm flipH="1">
            <a:off x="1542552" y="167905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AD6F76AD-03E8-5BCB-2314-0CC109DE9F59}"/>
              </a:ext>
            </a:extLst>
          </p:cNvPr>
          <p:cNvCxnSpPr>
            <a:cxnSpLocks/>
          </p:cNvCxnSpPr>
          <p:nvPr/>
        </p:nvCxnSpPr>
        <p:spPr bwMode="auto">
          <a:xfrm flipH="1">
            <a:off x="1542552" y="220413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465D6D7-4987-CB21-8A79-11145EEB4692}"/>
              </a:ext>
            </a:extLst>
          </p:cNvPr>
          <p:cNvCxnSpPr>
            <a:cxnSpLocks/>
          </p:cNvCxnSpPr>
          <p:nvPr/>
        </p:nvCxnSpPr>
        <p:spPr bwMode="auto">
          <a:xfrm flipH="1">
            <a:off x="1542552" y="272921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F7C97769-A253-3D4F-766E-1E0C3B614EFD}"/>
              </a:ext>
            </a:extLst>
          </p:cNvPr>
          <p:cNvCxnSpPr>
            <a:cxnSpLocks/>
          </p:cNvCxnSpPr>
          <p:nvPr/>
        </p:nvCxnSpPr>
        <p:spPr bwMode="auto">
          <a:xfrm flipH="1">
            <a:off x="1542552" y="325429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8FF21332-7F4E-3A0D-6878-47F23CF80422}"/>
              </a:ext>
            </a:extLst>
          </p:cNvPr>
          <p:cNvCxnSpPr>
            <a:cxnSpLocks/>
          </p:cNvCxnSpPr>
          <p:nvPr/>
        </p:nvCxnSpPr>
        <p:spPr bwMode="auto">
          <a:xfrm flipH="1">
            <a:off x="1542552" y="377936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9F8DCB5-5BA5-A13F-BE09-EC3F241A0890}"/>
              </a:ext>
            </a:extLst>
          </p:cNvPr>
          <p:cNvCxnSpPr>
            <a:cxnSpLocks/>
          </p:cNvCxnSpPr>
          <p:nvPr/>
        </p:nvCxnSpPr>
        <p:spPr bwMode="auto">
          <a:xfrm flipH="1">
            <a:off x="1542552" y="430444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873084D9-046C-571B-8EE8-41691544C54E}"/>
              </a:ext>
            </a:extLst>
          </p:cNvPr>
          <p:cNvCxnSpPr>
            <a:cxnSpLocks/>
          </p:cNvCxnSpPr>
          <p:nvPr/>
        </p:nvCxnSpPr>
        <p:spPr bwMode="auto">
          <a:xfrm flipH="1">
            <a:off x="1606164"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3873AF9-D540-BD44-915F-8EACA6C0A8FD}"/>
              </a:ext>
            </a:extLst>
          </p:cNvPr>
          <p:cNvCxnSpPr>
            <a:cxnSpLocks/>
          </p:cNvCxnSpPr>
          <p:nvPr/>
        </p:nvCxnSpPr>
        <p:spPr bwMode="auto">
          <a:xfrm flipH="1">
            <a:off x="2189839"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A960EC9-A92F-31B1-1CD7-F139022BDA0C}"/>
              </a:ext>
            </a:extLst>
          </p:cNvPr>
          <p:cNvCxnSpPr>
            <a:cxnSpLocks/>
          </p:cNvCxnSpPr>
          <p:nvPr/>
        </p:nvCxnSpPr>
        <p:spPr bwMode="auto">
          <a:xfrm flipH="1">
            <a:off x="2773514"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1831B59-5020-7B80-AC5F-3B5421E8928C}"/>
              </a:ext>
            </a:extLst>
          </p:cNvPr>
          <p:cNvCxnSpPr>
            <a:cxnSpLocks/>
          </p:cNvCxnSpPr>
          <p:nvPr/>
        </p:nvCxnSpPr>
        <p:spPr bwMode="auto">
          <a:xfrm flipH="1">
            <a:off x="3357189"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EBF3EC0-68DA-9015-5C7D-8FB95BF73A60}"/>
              </a:ext>
            </a:extLst>
          </p:cNvPr>
          <p:cNvCxnSpPr>
            <a:cxnSpLocks/>
          </p:cNvCxnSpPr>
          <p:nvPr/>
        </p:nvCxnSpPr>
        <p:spPr bwMode="auto">
          <a:xfrm flipH="1">
            <a:off x="3940864"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227DB57-E160-9228-608D-4E923DCE1503}"/>
              </a:ext>
            </a:extLst>
          </p:cNvPr>
          <p:cNvCxnSpPr>
            <a:cxnSpLocks/>
          </p:cNvCxnSpPr>
          <p:nvPr/>
        </p:nvCxnSpPr>
        <p:spPr bwMode="auto">
          <a:xfrm flipH="1">
            <a:off x="4524539"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856EDDF3-D92B-9B9D-2595-71CAB191B43D}"/>
              </a:ext>
            </a:extLst>
          </p:cNvPr>
          <p:cNvCxnSpPr>
            <a:cxnSpLocks/>
          </p:cNvCxnSpPr>
          <p:nvPr/>
        </p:nvCxnSpPr>
        <p:spPr bwMode="auto">
          <a:xfrm flipH="1">
            <a:off x="5108211" y="4304445"/>
            <a:ext cx="0" cy="64008"/>
          </a:xfrm>
          <a:prstGeom prst="line">
            <a:avLst/>
          </a:prstGeom>
          <a:noFill/>
          <a:ln w="28575" cap="flat" cmpd="sng" algn="ctr">
            <a:solidFill>
              <a:schemeClr val="bg1"/>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E7311D56-8AB4-4379-79AC-74CB93CC24C6}"/>
              </a:ext>
            </a:extLst>
          </p:cNvPr>
          <p:cNvSpPr txBox="1"/>
          <p:nvPr/>
        </p:nvSpPr>
        <p:spPr bwMode="auto">
          <a:xfrm>
            <a:off x="889543" y="1507091"/>
            <a:ext cx="70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42" name="TextBox 41">
            <a:extLst>
              <a:ext uri="{FF2B5EF4-FFF2-40B4-BE49-F238E27FC236}">
                <a16:creationId xmlns:a16="http://schemas.microsoft.com/office/drawing/2014/main" id="{F699BBDD-2D69-10A2-D470-86067D205302}"/>
              </a:ext>
            </a:extLst>
          </p:cNvPr>
          <p:cNvSpPr txBox="1"/>
          <p:nvPr/>
        </p:nvSpPr>
        <p:spPr bwMode="auto">
          <a:xfrm>
            <a:off x="889543" y="2029629"/>
            <a:ext cx="70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43" name="TextBox 42">
            <a:extLst>
              <a:ext uri="{FF2B5EF4-FFF2-40B4-BE49-F238E27FC236}">
                <a16:creationId xmlns:a16="http://schemas.microsoft.com/office/drawing/2014/main" id="{826A56FB-9CBA-4B1A-12CC-D0805A3CC648}"/>
              </a:ext>
            </a:extLst>
          </p:cNvPr>
          <p:cNvSpPr txBox="1"/>
          <p:nvPr/>
        </p:nvSpPr>
        <p:spPr bwMode="auto">
          <a:xfrm>
            <a:off x="889543" y="2552167"/>
            <a:ext cx="70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4" name="TextBox 43">
            <a:extLst>
              <a:ext uri="{FF2B5EF4-FFF2-40B4-BE49-F238E27FC236}">
                <a16:creationId xmlns:a16="http://schemas.microsoft.com/office/drawing/2014/main" id="{0C056C31-EC01-2F9E-6807-3BE2A8860FB5}"/>
              </a:ext>
            </a:extLst>
          </p:cNvPr>
          <p:cNvSpPr txBox="1"/>
          <p:nvPr/>
        </p:nvSpPr>
        <p:spPr bwMode="auto">
          <a:xfrm>
            <a:off x="889543" y="3074705"/>
            <a:ext cx="70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5" name="TextBox 44">
            <a:extLst>
              <a:ext uri="{FF2B5EF4-FFF2-40B4-BE49-F238E27FC236}">
                <a16:creationId xmlns:a16="http://schemas.microsoft.com/office/drawing/2014/main" id="{10EDC4DB-0DCF-FBC5-2D44-22329A33D00B}"/>
              </a:ext>
            </a:extLst>
          </p:cNvPr>
          <p:cNvSpPr txBox="1"/>
          <p:nvPr/>
        </p:nvSpPr>
        <p:spPr bwMode="auto">
          <a:xfrm>
            <a:off x="889543" y="3597243"/>
            <a:ext cx="70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6" name="TextBox 45">
            <a:extLst>
              <a:ext uri="{FF2B5EF4-FFF2-40B4-BE49-F238E27FC236}">
                <a16:creationId xmlns:a16="http://schemas.microsoft.com/office/drawing/2014/main" id="{782F6749-C821-A8A8-8516-ABD917D55308}"/>
              </a:ext>
            </a:extLst>
          </p:cNvPr>
          <p:cNvSpPr txBox="1"/>
          <p:nvPr/>
        </p:nvSpPr>
        <p:spPr bwMode="auto">
          <a:xfrm>
            <a:off x="889543" y="4119779"/>
            <a:ext cx="7041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7" name="TextBox 46">
            <a:extLst>
              <a:ext uri="{FF2B5EF4-FFF2-40B4-BE49-F238E27FC236}">
                <a16:creationId xmlns:a16="http://schemas.microsoft.com/office/drawing/2014/main" id="{083E8DDE-2452-3F78-8B37-2C5D7405B68B}"/>
              </a:ext>
            </a:extLst>
          </p:cNvPr>
          <p:cNvSpPr txBox="1"/>
          <p:nvPr/>
        </p:nvSpPr>
        <p:spPr bwMode="auto">
          <a:xfrm>
            <a:off x="4860076"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48" name="TextBox 47">
            <a:extLst>
              <a:ext uri="{FF2B5EF4-FFF2-40B4-BE49-F238E27FC236}">
                <a16:creationId xmlns:a16="http://schemas.microsoft.com/office/drawing/2014/main" id="{2D5A3D2B-BF29-E506-4BA7-4399731C2A88}"/>
              </a:ext>
            </a:extLst>
          </p:cNvPr>
          <p:cNvSpPr txBox="1"/>
          <p:nvPr/>
        </p:nvSpPr>
        <p:spPr bwMode="auto">
          <a:xfrm>
            <a:off x="1344603"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9" name="TextBox 48">
            <a:extLst>
              <a:ext uri="{FF2B5EF4-FFF2-40B4-BE49-F238E27FC236}">
                <a16:creationId xmlns:a16="http://schemas.microsoft.com/office/drawing/2014/main" id="{A785CDF0-4C34-6F51-F412-6E2812ADDDA5}"/>
              </a:ext>
            </a:extLst>
          </p:cNvPr>
          <p:cNvSpPr txBox="1"/>
          <p:nvPr/>
        </p:nvSpPr>
        <p:spPr bwMode="auto">
          <a:xfrm>
            <a:off x="1930515"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50" name="TextBox 49">
            <a:extLst>
              <a:ext uri="{FF2B5EF4-FFF2-40B4-BE49-F238E27FC236}">
                <a16:creationId xmlns:a16="http://schemas.microsoft.com/office/drawing/2014/main" id="{6062A0BC-36D2-8DAD-74DB-89C91FFDC057}"/>
              </a:ext>
            </a:extLst>
          </p:cNvPr>
          <p:cNvSpPr txBox="1"/>
          <p:nvPr/>
        </p:nvSpPr>
        <p:spPr bwMode="auto">
          <a:xfrm>
            <a:off x="2516427"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51" name="TextBox 50">
            <a:extLst>
              <a:ext uri="{FF2B5EF4-FFF2-40B4-BE49-F238E27FC236}">
                <a16:creationId xmlns:a16="http://schemas.microsoft.com/office/drawing/2014/main" id="{BB5F1381-91AB-129E-C4DE-1D6FC98F007F}"/>
              </a:ext>
            </a:extLst>
          </p:cNvPr>
          <p:cNvSpPr txBox="1"/>
          <p:nvPr/>
        </p:nvSpPr>
        <p:spPr bwMode="auto">
          <a:xfrm>
            <a:off x="3102339"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52" name="TextBox 51">
            <a:extLst>
              <a:ext uri="{FF2B5EF4-FFF2-40B4-BE49-F238E27FC236}">
                <a16:creationId xmlns:a16="http://schemas.microsoft.com/office/drawing/2014/main" id="{AFB64A90-D288-2539-D075-8A8EBB245E75}"/>
              </a:ext>
            </a:extLst>
          </p:cNvPr>
          <p:cNvSpPr txBox="1"/>
          <p:nvPr/>
        </p:nvSpPr>
        <p:spPr bwMode="auto">
          <a:xfrm>
            <a:off x="3688251"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53" name="TextBox 52">
            <a:extLst>
              <a:ext uri="{FF2B5EF4-FFF2-40B4-BE49-F238E27FC236}">
                <a16:creationId xmlns:a16="http://schemas.microsoft.com/office/drawing/2014/main" id="{7C2CC2C1-9F36-BE41-3FF3-27D924F7D149}"/>
              </a:ext>
            </a:extLst>
          </p:cNvPr>
          <p:cNvSpPr txBox="1"/>
          <p:nvPr/>
        </p:nvSpPr>
        <p:spPr bwMode="auto">
          <a:xfrm>
            <a:off x="4274163" y="4336449"/>
            <a:ext cx="5211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54" name="TextBox 53">
            <a:extLst>
              <a:ext uri="{FF2B5EF4-FFF2-40B4-BE49-F238E27FC236}">
                <a16:creationId xmlns:a16="http://schemas.microsoft.com/office/drawing/2014/main" id="{BA5811A5-041D-9BA8-6A40-1CDD9446BCE6}"/>
              </a:ext>
            </a:extLst>
          </p:cNvPr>
          <p:cNvSpPr txBox="1"/>
          <p:nvPr/>
        </p:nvSpPr>
        <p:spPr bwMode="auto">
          <a:xfrm>
            <a:off x="3776769" y="1516612"/>
            <a:ext cx="1420132"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512763" algn="l"/>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Surveillance</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Chemotherapy</a:t>
            </a:r>
          </a:p>
        </p:txBody>
      </p:sp>
      <p:cxnSp>
        <p:nvCxnSpPr>
          <p:cNvPr id="55" name="Straight Connector 54">
            <a:extLst>
              <a:ext uri="{FF2B5EF4-FFF2-40B4-BE49-F238E27FC236}">
                <a16:creationId xmlns:a16="http://schemas.microsoft.com/office/drawing/2014/main" id="{D484758B-7042-B98F-71D2-DBE4EC665470}"/>
              </a:ext>
            </a:extLst>
          </p:cNvPr>
          <p:cNvCxnSpPr>
            <a:cxnSpLocks/>
          </p:cNvCxnSpPr>
          <p:nvPr/>
        </p:nvCxnSpPr>
        <p:spPr bwMode="auto">
          <a:xfrm flipH="1">
            <a:off x="3451043" y="1696258"/>
            <a:ext cx="274320" cy="0"/>
          </a:xfrm>
          <a:prstGeom prst="line">
            <a:avLst/>
          </a:prstGeom>
          <a:noFill/>
          <a:ln w="28575" cap="flat" cmpd="sng" algn="ctr">
            <a:solidFill>
              <a:schemeClr val="accent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7E0C810-ED61-1856-B25E-04B02B71F4FC}"/>
              </a:ext>
            </a:extLst>
          </p:cNvPr>
          <p:cNvCxnSpPr>
            <a:cxnSpLocks/>
          </p:cNvCxnSpPr>
          <p:nvPr/>
        </p:nvCxnSpPr>
        <p:spPr bwMode="auto">
          <a:xfrm flipH="1">
            <a:off x="3451043" y="1922231"/>
            <a:ext cx="274320" cy="0"/>
          </a:xfrm>
          <a:prstGeom prst="line">
            <a:avLst/>
          </a:prstGeom>
          <a:noFill/>
          <a:ln w="28575" cap="flat" cmpd="sng" algn="ctr">
            <a:solidFill>
              <a:schemeClr val="accent1"/>
            </a:solidFill>
            <a:prstDash val="solid"/>
            <a:round/>
            <a:headEnd type="none" w="med" len="med"/>
            <a:tailEnd type="none" w="med" len="med"/>
          </a:ln>
          <a:effectLst/>
        </p:spPr>
      </p:cxnSp>
      <p:grpSp>
        <p:nvGrpSpPr>
          <p:cNvPr id="57" name="Group 56">
            <a:extLst>
              <a:ext uri="{FF2B5EF4-FFF2-40B4-BE49-F238E27FC236}">
                <a16:creationId xmlns:a16="http://schemas.microsoft.com/office/drawing/2014/main" id="{A6EA18D3-076D-B05A-5A07-C0579AB1F55B}"/>
              </a:ext>
            </a:extLst>
          </p:cNvPr>
          <p:cNvGrpSpPr/>
          <p:nvPr/>
        </p:nvGrpSpPr>
        <p:grpSpPr>
          <a:xfrm>
            <a:off x="1526076" y="1527027"/>
            <a:ext cx="3687274" cy="1664101"/>
            <a:chOff x="1526076" y="1527027"/>
            <a:chExt cx="3687274" cy="1664101"/>
          </a:xfrm>
        </p:grpSpPr>
        <p:grpSp>
          <p:nvGrpSpPr>
            <p:cNvPr id="99" name="Group 98">
              <a:extLst>
                <a:ext uri="{FF2B5EF4-FFF2-40B4-BE49-F238E27FC236}">
                  <a16:creationId xmlns:a16="http://schemas.microsoft.com/office/drawing/2014/main" id="{CB4A7690-16CD-E548-8A98-3F2D3E293AAA}"/>
                </a:ext>
              </a:extLst>
            </p:cNvPr>
            <p:cNvGrpSpPr/>
            <p:nvPr/>
          </p:nvGrpSpPr>
          <p:grpSpPr>
            <a:xfrm>
              <a:off x="1657350" y="1685925"/>
              <a:ext cx="3556000" cy="1473200"/>
              <a:chOff x="1657350" y="1685925"/>
              <a:chExt cx="3556000" cy="1473200"/>
            </a:xfrm>
          </p:grpSpPr>
          <p:sp>
            <p:nvSpPr>
              <p:cNvPr id="136" name="Freeform 2">
                <a:extLst>
                  <a:ext uri="{FF2B5EF4-FFF2-40B4-BE49-F238E27FC236}">
                    <a16:creationId xmlns:a16="http://schemas.microsoft.com/office/drawing/2014/main" id="{D05C0E03-3DD3-6E7F-2799-E2C7219D2529}"/>
                  </a:ext>
                </a:extLst>
              </p:cNvPr>
              <p:cNvSpPr/>
              <p:nvPr/>
            </p:nvSpPr>
            <p:spPr bwMode="auto">
              <a:xfrm>
                <a:off x="2930525" y="2759075"/>
                <a:ext cx="2282825" cy="400050"/>
              </a:xfrm>
              <a:custGeom>
                <a:avLst/>
                <a:gdLst>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2600 w 2282825"/>
                  <a:gd name="connsiteY11" fmla="*/ 165100 h 400050"/>
                  <a:gd name="connsiteX12" fmla="*/ 482600 w 2282825"/>
                  <a:gd name="connsiteY12" fmla="*/ 98425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2600 w 2282825"/>
                  <a:gd name="connsiteY11" fmla="*/ 165100 h 400050"/>
                  <a:gd name="connsiteX12" fmla="*/ 450850 w 2282825"/>
                  <a:gd name="connsiteY12" fmla="*/ 127000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50850 w 2282825"/>
                  <a:gd name="connsiteY12" fmla="*/ 127000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374650 w 2282825"/>
                  <a:gd name="connsiteY12" fmla="*/ 180975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31800 w 2282825"/>
                  <a:gd name="connsiteY12" fmla="*/ 174625 h 400050"/>
                  <a:gd name="connsiteX13" fmla="*/ 374650 w 2282825"/>
                  <a:gd name="connsiteY13" fmla="*/ 180975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5775 w 2282825"/>
                  <a:gd name="connsiteY12" fmla="*/ 120650 h 400050"/>
                  <a:gd name="connsiteX13" fmla="*/ 374650 w 2282825"/>
                  <a:gd name="connsiteY13" fmla="*/ 180975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5775 w 2282825"/>
                  <a:gd name="connsiteY12" fmla="*/ 120650 h 400050"/>
                  <a:gd name="connsiteX13" fmla="*/ 444500 w 2282825"/>
                  <a:gd name="connsiteY13" fmla="*/ 1270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2600 w 2282825"/>
                  <a:gd name="connsiteY12" fmla="*/ 127000 h 400050"/>
                  <a:gd name="connsiteX13" fmla="*/ 444500 w 2282825"/>
                  <a:gd name="connsiteY13" fmla="*/ 1270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2600 w 2282825"/>
                  <a:gd name="connsiteY12" fmla="*/ 127000 h 400050"/>
                  <a:gd name="connsiteX13" fmla="*/ 482600 w 2282825"/>
                  <a:gd name="connsiteY13" fmla="*/ 1016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2600 w 2282825"/>
                  <a:gd name="connsiteY12" fmla="*/ 127000 h 400050"/>
                  <a:gd name="connsiteX13" fmla="*/ 431800 w 2282825"/>
                  <a:gd name="connsiteY13" fmla="*/ 1270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2825" h="400050">
                    <a:moveTo>
                      <a:pt x="2282825" y="400050"/>
                    </a:moveTo>
                    <a:lnTo>
                      <a:pt x="2190750" y="400050"/>
                    </a:lnTo>
                    <a:lnTo>
                      <a:pt x="2190750" y="336550"/>
                    </a:lnTo>
                    <a:lnTo>
                      <a:pt x="2127250" y="336550"/>
                    </a:lnTo>
                    <a:lnTo>
                      <a:pt x="2127250" y="285750"/>
                    </a:lnTo>
                    <a:lnTo>
                      <a:pt x="1679575" y="285750"/>
                    </a:lnTo>
                    <a:lnTo>
                      <a:pt x="1679575" y="241300"/>
                    </a:lnTo>
                    <a:lnTo>
                      <a:pt x="1558925" y="241300"/>
                    </a:lnTo>
                    <a:lnTo>
                      <a:pt x="1558925" y="196850"/>
                    </a:lnTo>
                    <a:lnTo>
                      <a:pt x="1031875" y="196850"/>
                    </a:lnTo>
                    <a:lnTo>
                      <a:pt x="1031875" y="165100"/>
                    </a:lnTo>
                    <a:lnTo>
                      <a:pt x="485775" y="168275"/>
                    </a:lnTo>
                    <a:lnTo>
                      <a:pt x="482600" y="127000"/>
                    </a:lnTo>
                    <a:lnTo>
                      <a:pt x="431800" y="127000"/>
                    </a:lnTo>
                    <a:lnTo>
                      <a:pt x="425450" y="98425"/>
                    </a:lnTo>
                    <a:lnTo>
                      <a:pt x="425450" y="60325"/>
                    </a:lnTo>
                    <a:lnTo>
                      <a:pt x="412750" y="60325"/>
                    </a:lnTo>
                    <a:lnTo>
                      <a:pt x="412750" y="25400"/>
                    </a:lnTo>
                    <a:lnTo>
                      <a:pt x="53975" y="25400"/>
                    </a:lnTo>
                    <a:lnTo>
                      <a:pt x="53975" y="25400"/>
                    </a:lnTo>
                    <a:lnTo>
                      <a:pt x="53975" y="25400"/>
                    </a:lnTo>
                    <a:lnTo>
                      <a:pt x="53975"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37" name="Freeform 9">
                <a:extLst>
                  <a:ext uri="{FF2B5EF4-FFF2-40B4-BE49-F238E27FC236}">
                    <a16:creationId xmlns:a16="http://schemas.microsoft.com/office/drawing/2014/main" id="{216DF1F8-7E72-A9F2-5265-1B24CFB4AEAF}"/>
                  </a:ext>
                </a:extLst>
              </p:cNvPr>
              <p:cNvSpPr/>
              <p:nvPr/>
            </p:nvSpPr>
            <p:spPr bwMode="auto">
              <a:xfrm>
                <a:off x="1657350" y="1685925"/>
                <a:ext cx="1266825" cy="1076325"/>
              </a:xfrm>
              <a:custGeom>
                <a:avLst/>
                <a:gdLst>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9550 w 1276350"/>
                  <a:gd name="connsiteY9" fmla="*/ 120650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193675 w 1276350"/>
                  <a:gd name="connsiteY9" fmla="*/ 127000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34950 w 1276350"/>
                  <a:gd name="connsiteY9" fmla="*/ 12382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85850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23900 w 1276350"/>
                  <a:gd name="connsiteY46" fmla="*/ 838200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50900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4137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66825"/>
                  <a:gd name="connsiteY0" fmla="*/ 0 h 1076325"/>
                  <a:gd name="connsiteX1" fmla="*/ 0 w 1266825"/>
                  <a:gd name="connsiteY1" fmla="*/ 31750 h 1076325"/>
                  <a:gd name="connsiteX2" fmla="*/ 73025 w 1266825"/>
                  <a:gd name="connsiteY2" fmla="*/ 31750 h 1076325"/>
                  <a:gd name="connsiteX3" fmla="*/ 73025 w 1266825"/>
                  <a:gd name="connsiteY3" fmla="*/ 31750 h 1076325"/>
                  <a:gd name="connsiteX4" fmla="*/ 73025 w 1266825"/>
                  <a:gd name="connsiteY4" fmla="*/ 60325 h 1076325"/>
                  <a:gd name="connsiteX5" fmla="*/ 149225 w 1266825"/>
                  <a:gd name="connsiteY5" fmla="*/ 60325 h 1076325"/>
                  <a:gd name="connsiteX6" fmla="*/ 149225 w 1266825"/>
                  <a:gd name="connsiteY6" fmla="*/ 104775 h 1076325"/>
                  <a:gd name="connsiteX7" fmla="*/ 187325 w 1266825"/>
                  <a:gd name="connsiteY7" fmla="*/ 104775 h 1076325"/>
                  <a:gd name="connsiteX8" fmla="*/ 187325 w 1266825"/>
                  <a:gd name="connsiteY8" fmla="*/ 104775 h 1076325"/>
                  <a:gd name="connsiteX9" fmla="*/ 196850 w 1266825"/>
                  <a:gd name="connsiteY9" fmla="*/ 127000 h 1076325"/>
                  <a:gd name="connsiteX10" fmla="*/ 200025 w 1266825"/>
                  <a:gd name="connsiteY10" fmla="*/ 146050 h 1076325"/>
                  <a:gd name="connsiteX11" fmla="*/ 209550 w 1266825"/>
                  <a:gd name="connsiteY11" fmla="*/ 146050 h 1076325"/>
                  <a:gd name="connsiteX12" fmla="*/ 209550 w 1266825"/>
                  <a:gd name="connsiteY12" fmla="*/ 250825 h 1076325"/>
                  <a:gd name="connsiteX13" fmla="*/ 219075 w 1266825"/>
                  <a:gd name="connsiteY13" fmla="*/ 250825 h 1076325"/>
                  <a:gd name="connsiteX14" fmla="*/ 219075 w 1266825"/>
                  <a:gd name="connsiteY14" fmla="*/ 301625 h 1076325"/>
                  <a:gd name="connsiteX15" fmla="*/ 231775 w 1266825"/>
                  <a:gd name="connsiteY15" fmla="*/ 301625 h 1076325"/>
                  <a:gd name="connsiteX16" fmla="*/ 231775 w 1266825"/>
                  <a:gd name="connsiteY16" fmla="*/ 422275 h 1076325"/>
                  <a:gd name="connsiteX17" fmla="*/ 285750 w 1266825"/>
                  <a:gd name="connsiteY17" fmla="*/ 422275 h 1076325"/>
                  <a:gd name="connsiteX18" fmla="*/ 285750 w 1266825"/>
                  <a:gd name="connsiteY18" fmla="*/ 431800 h 1076325"/>
                  <a:gd name="connsiteX19" fmla="*/ 301625 w 1266825"/>
                  <a:gd name="connsiteY19" fmla="*/ 431800 h 1076325"/>
                  <a:gd name="connsiteX20" fmla="*/ 301625 w 1266825"/>
                  <a:gd name="connsiteY20" fmla="*/ 498475 h 1076325"/>
                  <a:gd name="connsiteX21" fmla="*/ 301625 w 1266825"/>
                  <a:gd name="connsiteY21" fmla="*/ 498475 h 1076325"/>
                  <a:gd name="connsiteX22" fmla="*/ 320675 w 1266825"/>
                  <a:gd name="connsiteY22" fmla="*/ 517525 h 1076325"/>
                  <a:gd name="connsiteX23" fmla="*/ 400050 w 1266825"/>
                  <a:gd name="connsiteY23" fmla="*/ 517525 h 1076325"/>
                  <a:gd name="connsiteX24" fmla="*/ 400050 w 1266825"/>
                  <a:gd name="connsiteY24" fmla="*/ 542925 h 1076325"/>
                  <a:gd name="connsiteX25" fmla="*/ 431800 w 1266825"/>
                  <a:gd name="connsiteY25" fmla="*/ 542925 h 1076325"/>
                  <a:gd name="connsiteX26" fmla="*/ 431800 w 1266825"/>
                  <a:gd name="connsiteY26" fmla="*/ 542925 h 1076325"/>
                  <a:gd name="connsiteX27" fmla="*/ 431800 w 1266825"/>
                  <a:gd name="connsiteY27" fmla="*/ 542925 h 1076325"/>
                  <a:gd name="connsiteX28" fmla="*/ 431800 w 1266825"/>
                  <a:gd name="connsiteY28" fmla="*/ 542925 h 1076325"/>
                  <a:gd name="connsiteX29" fmla="*/ 431800 w 1266825"/>
                  <a:gd name="connsiteY29" fmla="*/ 568325 h 1076325"/>
                  <a:gd name="connsiteX30" fmla="*/ 485775 w 1266825"/>
                  <a:gd name="connsiteY30" fmla="*/ 568325 h 1076325"/>
                  <a:gd name="connsiteX31" fmla="*/ 485775 w 1266825"/>
                  <a:gd name="connsiteY31" fmla="*/ 600075 h 1076325"/>
                  <a:gd name="connsiteX32" fmla="*/ 523875 w 1266825"/>
                  <a:gd name="connsiteY32" fmla="*/ 600075 h 1076325"/>
                  <a:gd name="connsiteX33" fmla="*/ 523875 w 1266825"/>
                  <a:gd name="connsiteY33" fmla="*/ 669925 h 1076325"/>
                  <a:gd name="connsiteX34" fmla="*/ 581025 w 1266825"/>
                  <a:gd name="connsiteY34" fmla="*/ 669925 h 1076325"/>
                  <a:gd name="connsiteX35" fmla="*/ 581025 w 1266825"/>
                  <a:gd name="connsiteY35" fmla="*/ 692150 h 1076325"/>
                  <a:gd name="connsiteX36" fmla="*/ 609600 w 1266825"/>
                  <a:gd name="connsiteY36" fmla="*/ 692150 h 1076325"/>
                  <a:gd name="connsiteX37" fmla="*/ 609600 w 1266825"/>
                  <a:gd name="connsiteY37" fmla="*/ 730250 h 1076325"/>
                  <a:gd name="connsiteX38" fmla="*/ 631825 w 1266825"/>
                  <a:gd name="connsiteY38" fmla="*/ 730250 h 1076325"/>
                  <a:gd name="connsiteX39" fmla="*/ 631825 w 1266825"/>
                  <a:gd name="connsiteY39" fmla="*/ 752475 h 1076325"/>
                  <a:gd name="connsiteX40" fmla="*/ 685800 w 1266825"/>
                  <a:gd name="connsiteY40" fmla="*/ 752475 h 1076325"/>
                  <a:gd name="connsiteX41" fmla="*/ 685800 w 1266825"/>
                  <a:gd name="connsiteY41" fmla="*/ 800100 h 1076325"/>
                  <a:gd name="connsiteX42" fmla="*/ 701675 w 1266825"/>
                  <a:gd name="connsiteY42" fmla="*/ 800100 h 1076325"/>
                  <a:gd name="connsiteX43" fmla="*/ 701675 w 1266825"/>
                  <a:gd name="connsiteY43" fmla="*/ 800100 h 1076325"/>
                  <a:gd name="connsiteX44" fmla="*/ 701675 w 1266825"/>
                  <a:gd name="connsiteY44" fmla="*/ 800100 h 1076325"/>
                  <a:gd name="connsiteX45" fmla="*/ 720725 w 1266825"/>
                  <a:gd name="connsiteY45" fmla="*/ 819150 h 1076325"/>
                  <a:gd name="connsiteX46" fmla="*/ 720725 w 1266825"/>
                  <a:gd name="connsiteY46" fmla="*/ 838200 h 1076325"/>
                  <a:gd name="connsiteX47" fmla="*/ 742950 w 1266825"/>
                  <a:gd name="connsiteY47" fmla="*/ 841375 h 1076325"/>
                  <a:gd name="connsiteX48" fmla="*/ 742950 w 1266825"/>
                  <a:gd name="connsiteY48" fmla="*/ 841375 h 1076325"/>
                  <a:gd name="connsiteX49" fmla="*/ 742950 w 1266825"/>
                  <a:gd name="connsiteY49" fmla="*/ 841375 h 1076325"/>
                  <a:gd name="connsiteX50" fmla="*/ 742950 w 1266825"/>
                  <a:gd name="connsiteY50" fmla="*/ 873125 h 1076325"/>
                  <a:gd name="connsiteX51" fmla="*/ 987425 w 1266825"/>
                  <a:gd name="connsiteY51" fmla="*/ 873125 h 1076325"/>
                  <a:gd name="connsiteX52" fmla="*/ 987425 w 1266825"/>
                  <a:gd name="connsiteY52" fmla="*/ 873125 h 1076325"/>
                  <a:gd name="connsiteX53" fmla="*/ 987425 w 1266825"/>
                  <a:gd name="connsiteY53" fmla="*/ 873125 h 1076325"/>
                  <a:gd name="connsiteX54" fmla="*/ 987425 w 1266825"/>
                  <a:gd name="connsiteY54" fmla="*/ 873125 h 1076325"/>
                  <a:gd name="connsiteX55" fmla="*/ 987425 w 1266825"/>
                  <a:gd name="connsiteY55" fmla="*/ 898525 h 1076325"/>
                  <a:gd name="connsiteX56" fmla="*/ 1038225 w 1266825"/>
                  <a:gd name="connsiteY56" fmla="*/ 898525 h 1076325"/>
                  <a:gd name="connsiteX57" fmla="*/ 1038225 w 1266825"/>
                  <a:gd name="connsiteY57" fmla="*/ 927100 h 1076325"/>
                  <a:gd name="connsiteX58" fmla="*/ 1063625 w 1266825"/>
                  <a:gd name="connsiteY58" fmla="*/ 927100 h 1076325"/>
                  <a:gd name="connsiteX59" fmla="*/ 1063625 w 1266825"/>
                  <a:gd name="connsiteY59" fmla="*/ 927100 h 1076325"/>
                  <a:gd name="connsiteX60" fmla="*/ 1085850 w 1266825"/>
                  <a:gd name="connsiteY60" fmla="*/ 949325 h 1076325"/>
                  <a:gd name="connsiteX61" fmla="*/ 1085850 w 1266825"/>
                  <a:gd name="connsiteY61" fmla="*/ 968375 h 1076325"/>
                  <a:gd name="connsiteX62" fmla="*/ 1108075 w 1266825"/>
                  <a:gd name="connsiteY62" fmla="*/ 971550 h 1076325"/>
                  <a:gd name="connsiteX63" fmla="*/ 1108075 w 1266825"/>
                  <a:gd name="connsiteY63" fmla="*/ 1019175 h 1076325"/>
                  <a:gd name="connsiteX64" fmla="*/ 1206500 w 1266825"/>
                  <a:gd name="connsiteY64" fmla="*/ 1019175 h 1076325"/>
                  <a:gd name="connsiteX65" fmla="*/ 1206500 w 1266825"/>
                  <a:gd name="connsiteY65" fmla="*/ 1047750 h 1076325"/>
                  <a:gd name="connsiteX66" fmla="*/ 1266825 w 1266825"/>
                  <a:gd name="connsiteY66" fmla="*/ 1047750 h 1076325"/>
                  <a:gd name="connsiteX67" fmla="*/ 1266825 w 1266825"/>
                  <a:gd name="connsiteY67" fmla="*/ 1076325 h 1076325"/>
                  <a:gd name="connsiteX68" fmla="*/ 1266825 w 1266825"/>
                  <a:gd name="connsiteY68"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266825" h="1076325">
                    <a:moveTo>
                      <a:pt x="0" y="0"/>
                    </a:moveTo>
                    <a:lnTo>
                      <a:pt x="0" y="31750"/>
                    </a:lnTo>
                    <a:lnTo>
                      <a:pt x="73025" y="31750"/>
                    </a:lnTo>
                    <a:lnTo>
                      <a:pt x="73025" y="31750"/>
                    </a:lnTo>
                    <a:lnTo>
                      <a:pt x="73025" y="60325"/>
                    </a:lnTo>
                    <a:lnTo>
                      <a:pt x="149225" y="60325"/>
                    </a:lnTo>
                    <a:lnTo>
                      <a:pt x="149225" y="104775"/>
                    </a:lnTo>
                    <a:lnTo>
                      <a:pt x="187325" y="104775"/>
                    </a:lnTo>
                    <a:lnTo>
                      <a:pt x="187325" y="104775"/>
                    </a:lnTo>
                    <a:lnTo>
                      <a:pt x="196850" y="127000"/>
                    </a:lnTo>
                    <a:lnTo>
                      <a:pt x="200025" y="146050"/>
                    </a:lnTo>
                    <a:lnTo>
                      <a:pt x="209550" y="146050"/>
                    </a:lnTo>
                    <a:lnTo>
                      <a:pt x="209550" y="250825"/>
                    </a:lnTo>
                    <a:lnTo>
                      <a:pt x="219075" y="250825"/>
                    </a:lnTo>
                    <a:lnTo>
                      <a:pt x="219075" y="301625"/>
                    </a:lnTo>
                    <a:lnTo>
                      <a:pt x="231775" y="301625"/>
                    </a:lnTo>
                    <a:lnTo>
                      <a:pt x="231775" y="422275"/>
                    </a:lnTo>
                    <a:lnTo>
                      <a:pt x="285750" y="422275"/>
                    </a:lnTo>
                    <a:lnTo>
                      <a:pt x="285750" y="431800"/>
                    </a:lnTo>
                    <a:lnTo>
                      <a:pt x="301625" y="431800"/>
                    </a:lnTo>
                    <a:lnTo>
                      <a:pt x="301625" y="498475"/>
                    </a:lnTo>
                    <a:lnTo>
                      <a:pt x="301625" y="498475"/>
                    </a:lnTo>
                    <a:lnTo>
                      <a:pt x="320675" y="517525"/>
                    </a:lnTo>
                    <a:lnTo>
                      <a:pt x="400050" y="517525"/>
                    </a:lnTo>
                    <a:lnTo>
                      <a:pt x="400050" y="542925"/>
                    </a:lnTo>
                    <a:lnTo>
                      <a:pt x="431800" y="542925"/>
                    </a:lnTo>
                    <a:lnTo>
                      <a:pt x="431800" y="542925"/>
                    </a:lnTo>
                    <a:lnTo>
                      <a:pt x="431800" y="542925"/>
                    </a:lnTo>
                    <a:lnTo>
                      <a:pt x="431800" y="542925"/>
                    </a:lnTo>
                    <a:lnTo>
                      <a:pt x="431800" y="568325"/>
                    </a:lnTo>
                    <a:lnTo>
                      <a:pt x="485775" y="568325"/>
                    </a:lnTo>
                    <a:lnTo>
                      <a:pt x="485775" y="600075"/>
                    </a:lnTo>
                    <a:lnTo>
                      <a:pt x="523875" y="600075"/>
                    </a:lnTo>
                    <a:lnTo>
                      <a:pt x="523875" y="669925"/>
                    </a:lnTo>
                    <a:lnTo>
                      <a:pt x="581025" y="669925"/>
                    </a:lnTo>
                    <a:lnTo>
                      <a:pt x="581025" y="692150"/>
                    </a:lnTo>
                    <a:lnTo>
                      <a:pt x="609600" y="692150"/>
                    </a:lnTo>
                    <a:lnTo>
                      <a:pt x="609600" y="730250"/>
                    </a:lnTo>
                    <a:lnTo>
                      <a:pt x="631825" y="730250"/>
                    </a:lnTo>
                    <a:lnTo>
                      <a:pt x="631825" y="752475"/>
                    </a:lnTo>
                    <a:lnTo>
                      <a:pt x="685800" y="752475"/>
                    </a:lnTo>
                    <a:lnTo>
                      <a:pt x="685800" y="800100"/>
                    </a:lnTo>
                    <a:lnTo>
                      <a:pt x="701675" y="800100"/>
                    </a:lnTo>
                    <a:lnTo>
                      <a:pt x="701675" y="800100"/>
                    </a:lnTo>
                    <a:lnTo>
                      <a:pt x="701675" y="800100"/>
                    </a:lnTo>
                    <a:lnTo>
                      <a:pt x="720725" y="819150"/>
                    </a:lnTo>
                    <a:lnTo>
                      <a:pt x="720725" y="838200"/>
                    </a:lnTo>
                    <a:lnTo>
                      <a:pt x="742950" y="841375"/>
                    </a:lnTo>
                    <a:lnTo>
                      <a:pt x="742950" y="841375"/>
                    </a:lnTo>
                    <a:lnTo>
                      <a:pt x="742950" y="841375"/>
                    </a:lnTo>
                    <a:lnTo>
                      <a:pt x="742950" y="873125"/>
                    </a:lnTo>
                    <a:lnTo>
                      <a:pt x="987425" y="873125"/>
                    </a:lnTo>
                    <a:lnTo>
                      <a:pt x="987425" y="873125"/>
                    </a:lnTo>
                    <a:lnTo>
                      <a:pt x="987425" y="873125"/>
                    </a:lnTo>
                    <a:lnTo>
                      <a:pt x="987425" y="873125"/>
                    </a:lnTo>
                    <a:lnTo>
                      <a:pt x="987425" y="898525"/>
                    </a:lnTo>
                    <a:lnTo>
                      <a:pt x="1038225" y="898525"/>
                    </a:lnTo>
                    <a:lnTo>
                      <a:pt x="1038225" y="927100"/>
                    </a:lnTo>
                    <a:lnTo>
                      <a:pt x="1063625" y="927100"/>
                    </a:lnTo>
                    <a:lnTo>
                      <a:pt x="1063625" y="927100"/>
                    </a:lnTo>
                    <a:lnTo>
                      <a:pt x="1085850" y="949325"/>
                    </a:lnTo>
                    <a:lnTo>
                      <a:pt x="1085850" y="968375"/>
                    </a:lnTo>
                    <a:lnTo>
                      <a:pt x="1108075" y="971550"/>
                    </a:lnTo>
                    <a:lnTo>
                      <a:pt x="1108075" y="1019175"/>
                    </a:lnTo>
                    <a:lnTo>
                      <a:pt x="1206500" y="1019175"/>
                    </a:lnTo>
                    <a:lnTo>
                      <a:pt x="1206500" y="1047750"/>
                    </a:lnTo>
                    <a:lnTo>
                      <a:pt x="1266825" y="1047750"/>
                    </a:lnTo>
                    <a:lnTo>
                      <a:pt x="1266825" y="1076325"/>
                    </a:lnTo>
                    <a:lnTo>
                      <a:pt x="1266825" y="1076325"/>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grpSp>
          <p:nvGrpSpPr>
            <p:cNvPr id="100" name="Group 99">
              <a:extLst>
                <a:ext uri="{FF2B5EF4-FFF2-40B4-BE49-F238E27FC236}">
                  <a16:creationId xmlns:a16="http://schemas.microsoft.com/office/drawing/2014/main" id="{7C9955B2-0363-C0A1-ECF6-4A76A459A8F1}"/>
                </a:ext>
              </a:extLst>
            </p:cNvPr>
            <p:cNvGrpSpPr/>
            <p:nvPr/>
          </p:nvGrpSpPr>
          <p:grpSpPr>
            <a:xfrm>
              <a:off x="1526076" y="1527027"/>
              <a:ext cx="3587795" cy="1664101"/>
              <a:chOff x="1526076" y="1527027"/>
              <a:chExt cx="3587795" cy="1664101"/>
            </a:xfrm>
          </p:grpSpPr>
          <p:sp>
            <p:nvSpPr>
              <p:cNvPr id="101" name="TextBox 100">
                <a:extLst>
                  <a:ext uri="{FF2B5EF4-FFF2-40B4-BE49-F238E27FC236}">
                    <a16:creationId xmlns:a16="http://schemas.microsoft.com/office/drawing/2014/main" id="{3C141718-BC40-AAB7-9405-7EF32D543EEC}"/>
                  </a:ext>
                </a:extLst>
              </p:cNvPr>
              <p:cNvSpPr txBox="1"/>
              <p:nvPr/>
            </p:nvSpPr>
            <p:spPr bwMode="auto">
              <a:xfrm>
                <a:off x="1526076" y="152702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2" name="TextBox 101">
                <a:extLst>
                  <a:ext uri="{FF2B5EF4-FFF2-40B4-BE49-F238E27FC236}">
                    <a16:creationId xmlns:a16="http://schemas.microsoft.com/office/drawing/2014/main" id="{C5EB26BF-9496-88DD-509C-98FFD9BD103A}"/>
                  </a:ext>
                </a:extLst>
              </p:cNvPr>
              <p:cNvSpPr txBox="1"/>
              <p:nvPr/>
            </p:nvSpPr>
            <p:spPr bwMode="auto">
              <a:xfrm>
                <a:off x="1865851" y="202210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3" name="TextBox 102">
                <a:extLst>
                  <a:ext uri="{FF2B5EF4-FFF2-40B4-BE49-F238E27FC236}">
                    <a16:creationId xmlns:a16="http://schemas.microsoft.com/office/drawing/2014/main" id="{72A2BE94-AEA6-DE9F-CAC9-9ABE334C80D4}"/>
                  </a:ext>
                </a:extLst>
              </p:cNvPr>
              <p:cNvSpPr txBox="1"/>
              <p:nvPr/>
            </p:nvSpPr>
            <p:spPr bwMode="auto">
              <a:xfrm>
                <a:off x="1997424" y="206143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4" name="TextBox 103">
                <a:extLst>
                  <a:ext uri="{FF2B5EF4-FFF2-40B4-BE49-F238E27FC236}">
                    <a16:creationId xmlns:a16="http://schemas.microsoft.com/office/drawing/2014/main" id="{50D085DC-0111-D4DB-C016-C88FC910B342}"/>
                  </a:ext>
                </a:extLst>
              </p:cNvPr>
              <p:cNvSpPr txBox="1"/>
              <p:nvPr/>
            </p:nvSpPr>
            <p:spPr bwMode="auto">
              <a:xfrm>
                <a:off x="1924010" y="203794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5" name="TextBox 104">
                <a:extLst>
                  <a:ext uri="{FF2B5EF4-FFF2-40B4-BE49-F238E27FC236}">
                    <a16:creationId xmlns:a16="http://schemas.microsoft.com/office/drawing/2014/main" id="{903C11BF-BAC4-ACC4-7B0A-E2F6C2A813E3}"/>
                  </a:ext>
                </a:extLst>
              </p:cNvPr>
              <p:cNvSpPr txBox="1"/>
              <p:nvPr/>
            </p:nvSpPr>
            <p:spPr bwMode="auto">
              <a:xfrm>
                <a:off x="2088257" y="214437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6" name="TextBox 105">
                <a:extLst>
                  <a:ext uri="{FF2B5EF4-FFF2-40B4-BE49-F238E27FC236}">
                    <a16:creationId xmlns:a16="http://schemas.microsoft.com/office/drawing/2014/main" id="{596A37B4-3D53-E340-6CCA-46E00BDC6547}"/>
                  </a:ext>
                </a:extLst>
              </p:cNvPr>
              <p:cNvSpPr txBox="1"/>
              <p:nvPr/>
            </p:nvSpPr>
            <p:spPr bwMode="auto">
              <a:xfrm>
                <a:off x="2118578" y="217299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7" name="TextBox 106">
                <a:extLst>
                  <a:ext uri="{FF2B5EF4-FFF2-40B4-BE49-F238E27FC236}">
                    <a16:creationId xmlns:a16="http://schemas.microsoft.com/office/drawing/2014/main" id="{248F4D39-F068-278B-DFAC-2738074E290A}"/>
                  </a:ext>
                </a:extLst>
              </p:cNvPr>
              <p:cNvSpPr txBox="1"/>
              <p:nvPr/>
            </p:nvSpPr>
            <p:spPr bwMode="auto">
              <a:xfrm>
                <a:off x="2156264" y="219183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8" name="TextBox 107">
                <a:extLst>
                  <a:ext uri="{FF2B5EF4-FFF2-40B4-BE49-F238E27FC236}">
                    <a16:creationId xmlns:a16="http://schemas.microsoft.com/office/drawing/2014/main" id="{762F81E6-61D4-5587-3D45-AAA56FFA3C0B}"/>
                  </a:ext>
                </a:extLst>
              </p:cNvPr>
              <p:cNvSpPr txBox="1"/>
              <p:nvPr/>
            </p:nvSpPr>
            <p:spPr bwMode="auto">
              <a:xfrm>
                <a:off x="2310280" y="23868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9" name="TextBox 108">
                <a:extLst>
                  <a:ext uri="{FF2B5EF4-FFF2-40B4-BE49-F238E27FC236}">
                    <a16:creationId xmlns:a16="http://schemas.microsoft.com/office/drawing/2014/main" id="{57C09F16-62CD-A16D-D1BA-D585E4B5F26F}"/>
                  </a:ext>
                </a:extLst>
              </p:cNvPr>
              <p:cNvSpPr txBox="1"/>
              <p:nvPr/>
            </p:nvSpPr>
            <p:spPr bwMode="auto">
              <a:xfrm>
                <a:off x="2341288" y="239347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0" name="TextBox 109">
                <a:extLst>
                  <a:ext uri="{FF2B5EF4-FFF2-40B4-BE49-F238E27FC236}">
                    <a16:creationId xmlns:a16="http://schemas.microsoft.com/office/drawing/2014/main" id="{E05324FC-A8AD-9B1C-1715-CF2B44E1E258}"/>
                  </a:ext>
                </a:extLst>
              </p:cNvPr>
              <p:cNvSpPr txBox="1"/>
              <p:nvPr/>
            </p:nvSpPr>
            <p:spPr bwMode="auto">
              <a:xfrm>
                <a:off x="2379011" y="239862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1" name="TextBox 110">
                <a:extLst>
                  <a:ext uri="{FF2B5EF4-FFF2-40B4-BE49-F238E27FC236}">
                    <a16:creationId xmlns:a16="http://schemas.microsoft.com/office/drawing/2014/main" id="{5141BE5D-9DB3-7E91-B043-8B785A78FF25}"/>
                  </a:ext>
                </a:extLst>
              </p:cNvPr>
              <p:cNvSpPr txBox="1"/>
              <p:nvPr/>
            </p:nvSpPr>
            <p:spPr bwMode="auto">
              <a:xfrm>
                <a:off x="2397801" y="240007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2" name="TextBox 111">
                <a:extLst>
                  <a:ext uri="{FF2B5EF4-FFF2-40B4-BE49-F238E27FC236}">
                    <a16:creationId xmlns:a16="http://schemas.microsoft.com/office/drawing/2014/main" id="{B956B582-07CF-6A79-9431-EA36D8CCFB37}"/>
                  </a:ext>
                </a:extLst>
              </p:cNvPr>
              <p:cNvSpPr txBox="1"/>
              <p:nvPr/>
            </p:nvSpPr>
            <p:spPr bwMode="auto">
              <a:xfrm>
                <a:off x="2560262" y="241745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 name="TextBox 112">
                <a:extLst>
                  <a:ext uri="{FF2B5EF4-FFF2-40B4-BE49-F238E27FC236}">
                    <a16:creationId xmlns:a16="http://schemas.microsoft.com/office/drawing/2014/main" id="{2D78F415-E07D-4E1D-4A76-FE2CCDA0D714}"/>
                  </a:ext>
                </a:extLst>
              </p:cNvPr>
              <p:cNvSpPr txBox="1"/>
              <p:nvPr/>
            </p:nvSpPr>
            <p:spPr bwMode="auto">
              <a:xfrm>
                <a:off x="2687378" y="25192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 name="TextBox 113">
                <a:extLst>
                  <a:ext uri="{FF2B5EF4-FFF2-40B4-BE49-F238E27FC236}">
                    <a16:creationId xmlns:a16="http://schemas.microsoft.com/office/drawing/2014/main" id="{50859A2C-2BCD-54BC-1475-D821D6E15DA3}"/>
                  </a:ext>
                </a:extLst>
              </p:cNvPr>
              <p:cNvSpPr txBox="1"/>
              <p:nvPr/>
            </p:nvSpPr>
            <p:spPr bwMode="auto">
              <a:xfrm>
                <a:off x="2745374" y="2545503"/>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 name="TextBox 114">
                <a:extLst>
                  <a:ext uri="{FF2B5EF4-FFF2-40B4-BE49-F238E27FC236}">
                    <a16:creationId xmlns:a16="http://schemas.microsoft.com/office/drawing/2014/main" id="{63E8068F-3569-51EB-930C-FA2ED0CFB900}"/>
                  </a:ext>
                </a:extLst>
              </p:cNvPr>
              <p:cNvSpPr txBox="1"/>
              <p:nvPr/>
            </p:nvSpPr>
            <p:spPr bwMode="auto">
              <a:xfrm>
                <a:off x="2703582" y="254262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 name="TextBox 115">
                <a:extLst>
                  <a:ext uri="{FF2B5EF4-FFF2-40B4-BE49-F238E27FC236}">
                    <a16:creationId xmlns:a16="http://schemas.microsoft.com/office/drawing/2014/main" id="{5BBD64D0-BA46-A2A8-4B65-6744BB09A66A}"/>
                  </a:ext>
                </a:extLst>
              </p:cNvPr>
              <p:cNvSpPr txBox="1"/>
              <p:nvPr/>
            </p:nvSpPr>
            <p:spPr bwMode="auto">
              <a:xfrm>
                <a:off x="2764575" y="256596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 name="TextBox 116">
                <a:extLst>
                  <a:ext uri="{FF2B5EF4-FFF2-40B4-BE49-F238E27FC236}">
                    <a16:creationId xmlns:a16="http://schemas.microsoft.com/office/drawing/2014/main" id="{EC56A986-4D6F-A838-5D9C-76FC40631439}"/>
                  </a:ext>
                </a:extLst>
              </p:cNvPr>
              <p:cNvSpPr txBox="1"/>
              <p:nvPr/>
            </p:nvSpPr>
            <p:spPr bwMode="auto">
              <a:xfrm>
                <a:off x="2828030" y="257263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 name="TextBox 117">
                <a:extLst>
                  <a:ext uri="{FF2B5EF4-FFF2-40B4-BE49-F238E27FC236}">
                    <a16:creationId xmlns:a16="http://schemas.microsoft.com/office/drawing/2014/main" id="{6B7CD5E5-8616-AB16-9FB7-F2269AF07806}"/>
                  </a:ext>
                </a:extLst>
              </p:cNvPr>
              <p:cNvSpPr txBox="1"/>
              <p:nvPr/>
            </p:nvSpPr>
            <p:spPr bwMode="auto">
              <a:xfrm>
                <a:off x="2920560" y="262280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 name="TextBox 118">
                <a:extLst>
                  <a:ext uri="{FF2B5EF4-FFF2-40B4-BE49-F238E27FC236}">
                    <a16:creationId xmlns:a16="http://schemas.microsoft.com/office/drawing/2014/main" id="{C34E328F-D5D8-7E60-33E0-03DF6CD16C63}"/>
                  </a:ext>
                </a:extLst>
              </p:cNvPr>
              <p:cNvSpPr txBox="1"/>
              <p:nvPr/>
            </p:nvSpPr>
            <p:spPr bwMode="auto">
              <a:xfrm>
                <a:off x="2984685" y="262797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 name="TextBox 119">
                <a:extLst>
                  <a:ext uri="{FF2B5EF4-FFF2-40B4-BE49-F238E27FC236}">
                    <a16:creationId xmlns:a16="http://schemas.microsoft.com/office/drawing/2014/main" id="{083CAEB8-5640-3712-9CDA-2153C06F8E7C}"/>
                  </a:ext>
                </a:extLst>
              </p:cNvPr>
              <p:cNvSpPr txBox="1"/>
              <p:nvPr/>
            </p:nvSpPr>
            <p:spPr bwMode="auto">
              <a:xfrm>
                <a:off x="3255719" y="262833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1" name="TextBox 120">
                <a:extLst>
                  <a:ext uri="{FF2B5EF4-FFF2-40B4-BE49-F238E27FC236}">
                    <a16:creationId xmlns:a16="http://schemas.microsoft.com/office/drawing/2014/main" id="{24118E2F-756E-9BFC-CAF7-95C95C150CD2}"/>
                  </a:ext>
                </a:extLst>
              </p:cNvPr>
              <p:cNvSpPr txBox="1"/>
              <p:nvPr/>
            </p:nvSpPr>
            <p:spPr bwMode="auto">
              <a:xfrm>
                <a:off x="3261933" y="266371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2" name="TextBox 121">
                <a:extLst>
                  <a:ext uri="{FF2B5EF4-FFF2-40B4-BE49-F238E27FC236}">
                    <a16:creationId xmlns:a16="http://schemas.microsoft.com/office/drawing/2014/main" id="{3C57342B-98D3-6AE0-B673-1918E68EFEF1}"/>
                  </a:ext>
                </a:extLst>
              </p:cNvPr>
              <p:cNvSpPr txBox="1"/>
              <p:nvPr/>
            </p:nvSpPr>
            <p:spPr bwMode="auto">
              <a:xfrm>
                <a:off x="3274361" y="269808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3" name="TextBox 122">
                <a:extLst>
                  <a:ext uri="{FF2B5EF4-FFF2-40B4-BE49-F238E27FC236}">
                    <a16:creationId xmlns:a16="http://schemas.microsoft.com/office/drawing/2014/main" id="{6D4C96CD-DC61-0851-C328-DD6371BFC488}"/>
                  </a:ext>
                </a:extLst>
              </p:cNvPr>
              <p:cNvSpPr txBox="1"/>
              <p:nvPr/>
            </p:nvSpPr>
            <p:spPr bwMode="auto">
              <a:xfrm>
                <a:off x="3322788" y="272539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4" name="TextBox 123">
                <a:extLst>
                  <a:ext uri="{FF2B5EF4-FFF2-40B4-BE49-F238E27FC236}">
                    <a16:creationId xmlns:a16="http://schemas.microsoft.com/office/drawing/2014/main" id="{EB50E8B0-BC47-5D4A-8230-F2735D89947B}"/>
                  </a:ext>
                </a:extLst>
              </p:cNvPr>
              <p:cNvSpPr txBox="1"/>
              <p:nvPr/>
            </p:nvSpPr>
            <p:spPr bwMode="auto">
              <a:xfrm>
                <a:off x="3475136" y="276155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5" name="TextBox 124">
                <a:extLst>
                  <a:ext uri="{FF2B5EF4-FFF2-40B4-BE49-F238E27FC236}">
                    <a16:creationId xmlns:a16="http://schemas.microsoft.com/office/drawing/2014/main" id="{07879406-4DE0-52D6-BEB8-9E1680C8F9C9}"/>
                  </a:ext>
                </a:extLst>
              </p:cNvPr>
              <p:cNvSpPr txBox="1"/>
              <p:nvPr/>
            </p:nvSpPr>
            <p:spPr bwMode="auto">
              <a:xfrm>
                <a:off x="3354463" y="276144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6" name="TextBox 125">
                <a:extLst>
                  <a:ext uri="{FF2B5EF4-FFF2-40B4-BE49-F238E27FC236}">
                    <a16:creationId xmlns:a16="http://schemas.microsoft.com/office/drawing/2014/main" id="{B9A37677-30A0-65E8-042F-853949667815}"/>
                  </a:ext>
                </a:extLst>
              </p:cNvPr>
              <p:cNvSpPr txBox="1"/>
              <p:nvPr/>
            </p:nvSpPr>
            <p:spPr bwMode="auto">
              <a:xfrm>
                <a:off x="3833604" y="275832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7" name="TextBox 126">
                <a:extLst>
                  <a:ext uri="{FF2B5EF4-FFF2-40B4-BE49-F238E27FC236}">
                    <a16:creationId xmlns:a16="http://schemas.microsoft.com/office/drawing/2014/main" id="{D83B9636-47A0-497E-6444-120894DFA573}"/>
                  </a:ext>
                </a:extLst>
              </p:cNvPr>
              <p:cNvSpPr txBox="1"/>
              <p:nvPr/>
            </p:nvSpPr>
            <p:spPr bwMode="auto">
              <a:xfrm>
                <a:off x="3920081" y="279697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8" name="TextBox 127">
                <a:extLst>
                  <a:ext uri="{FF2B5EF4-FFF2-40B4-BE49-F238E27FC236}">
                    <a16:creationId xmlns:a16="http://schemas.microsoft.com/office/drawing/2014/main" id="{99AD24FE-2F14-A64F-FF7C-C8B6E3E5A044}"/>
                  </a:ext>
                </a:extLst>
              </p:cNvPr>
              <p:cNvSpPr txBox="1"/>
              <p:nvPr/>
            </p:nvSpPr>
            <p:spPr bwMode="auto">
              <a:xfrm>
                <a:off x="3948223" y="280342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9" name="TextBox 128">
                <a:extLst>
                  <a:ext uri="{FF2B5EF4-FFF2-40B4-BE49-F238E27FC236}">
                    <a16:creationId xmlns:a16="http://schemas.microsoft.com/office/drawing/2014/main" id="{1F3893E8-C622-B27C-1746-2C817869FE65}"/>
                  </a:ext>
                </a:extLst>
              </p:cNvPr>
              <p:cNvSpPr txBox="1"/>
              <p:nvPr/>
            </p:nvSpPr>
            <p:spPr bwMode="auto">
              <a:xfrm>
                <a:off x="3992526" y="279622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 name="TextBox 129">
                <a:extLst>
                  <a:ext uri="{FF2B5EF4-FFF2-40B4-BE49-F238E27FC236}">
                    <a16:creationId xmlns:a16="http://schemas.microsoft.com/office/drawing/2014/main" id="{C0CD6F73-3A3C-924F-B39B-59ED0D31A0E1}"/>
                  </a:ext>
                </a:extLst>
              </p:cNvPr>
              <p:cNvSpPr txBox="1"/>
              <p:nvPr/>
            </p:nvSpPr>
            <p:spPr bwMode="auto">
              <a:xfrm>
                <a:off x="4127111" y="279989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 name="TextBox 130">
                <a:extLst>
                  <a:ext uri="{FF2B5EF4-FFF2-40B4-BE49-F238E27FC236}">
                    <a16:creationId xmlns:a16="http://schemas.microsoft.com/office/drawing/2014/main" id="{9D777730-2957-C9A6-7233-4D8111025CA0}"/>
                  </a:ext>
                </a:extLst>
              </p:cNvPr>
              <p:cNvSpPr txBox="1"/>
              <p:nvPr/>
            </p:nvSpPr>
            <p:spPr bwMode="auto">
              <a:xfrm>
                <a:off x="4391545" y="279989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2" name="TextBox 131">
                <a:extLst>
                  <a:ext uri="{FF2B5EF4-FFF2-40B4-BE49-F238E27FC236}">
                    <a16:creationId xmlns:a16="http://schemas.microsoft.com/office/drawing/2014/main" id="{8B4A439E-1CCA-172D-10D5-E1DB5F01C394}"/>
                  </a:ext>
                </a:extLst>
              </p:cNvPr>
              <p:cNvSpPr txBox="1"/>
              <p:nvPr/>
            </p:nvSpPr>
            <p:spPr bwMode="auto">
              <a:xfrm>
                <a:off x="4424522" y="284071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3" name="TextBox 132">
                <a:extLst>
                  <a:ext uri="{FF2B5EF4-FFF2-40B4-BE49-F238E27FC236}">
                    <a16:creationId xmlns:a16="http://schemas.microsoft.com/office/drawing/2014/main" id="{8D1BF202-A33B-EB38-56C7-69AAA77A0B4E}"/>
                  </a:ext>
                </a:extLst>
              </p:cNvPr>
              <p:cNvSpPr txBox="1"/>
              <p:nvPr/>
            </p:nvSpPr>
            <p:spPr bwMode="auto">
              <a:xfrm>
                <a:off x="4465869" y="284071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4" name="TextBox 133">
                <a:extLst>
                  <a:ext uri="{FF2B5EF4-FFF2-40B4-BE49-F238E27FC236}">
                    <a16:creationId xmlns:a16="http://schemas.microsoft.com/office/drawing/2014/main" id="{757C1DA1-F828-0F17-049A-239AE29F26BF}"/>
                  </a:ext>
                </a:extLst>
              </p:cNvPr>
              <p:cNvSpPr txBox="1"/>
              <p:nvPr/>
            </p:nvSpPr>
            <p:spPr bwMode="auto">
              <a:xfrm>
                <a:off x="4887463" y="288335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5" name="TextBox 134">
                <a:extLst>
                  <a:ext uri="{FF2B5EF4-FFF2-40B4-BE49-F238E27FC236}">
                    <a16:creationId xmlns:a16="http://schemas.microsoft.com/office/drawing/2014/main" id="{5F4A49FE-CC0C-B28E-F51E-7B5F515876AE}"/>
                  </a:ext>
                </a:extLst>
              </p:cNvPr>
              <p:cNvSpPr txBox="1"/>
              <p:nvPr/>
            </p:nvSpPr>
            <p:spPr bwMode="auto">
              <a:xfrm>
                <a:off x="4928810" y="288335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grpSp>
      </p:grpSp>
      <p:sp>
        <p:nvSpPr>
          <p:cNvPr id="58" name="Freeform 30">
            <a:extLst>
              <a:ext uri="{FF2B5EF4-FFF2-40B4-BE49-F238E27FC236}">
                <a16:creationId xmlns:a16="http://schemas.microsoft.com/office/drawing/2014/main" id="{BBB8C638-9465-E110-CD8C-A534AD0A2069}"/>
              </a:ext>
            </a:extLst>
          </p:cNvPr>
          <p:cNvSpPr/>
          <p:nvPr/>
        </p:nvSpPr>
        <p:spPr bwMode="auto">
          <a:xfrm>
            <a:off x="1619250" y="1682750"/>
            <a:ext cx="3587750" cy="831850"/>
          </a:xfrm>
          <a:custGeom>
            <a:avLst/>
            <a:gdLst>
              <a:gd name="connsiteX0" fmla="*/ 3587750 w 3587750"/>
              <a:gd name="connsiteY0" fmla="*/ 831850 h 831850"/>
              <a:gd name="connsiteX1" fmla="*/ 3476625 w 3587750"/>
              <a:gd name="connsiteY1" fmla="*/ 831850 h 831850"/>
              <a:gd name="connsiteX2" fmla="*/ 3476625 w 3587750"/>
              <a:gd name="connsiteY2" fmla="*/ 768350 h 831850"/>
              <a:gd name="connsiteX3" fmla="*/ 2641600 w 3587750"/>
              <a:gd name="connsiteY3" fmla="*/ 768350 h 831850"/>
              <a:gd name="connsiteX4" fmla="*/ 2641600 w 3587750"/>
              <a:gd name="connsiteY4" fmla="*/ 736600 h 831850"/>
              <a:gd name="connsiteX5" fmla="*/ 2098675 w 3587750"/>
              <a:gd name="connsiteY5" fmla="*/ 736600 h 831850"/>
              <a:gd name="connsiteX6" fmla="*/ 2098675 w 3587750"/>
              <a:gd name="connsiteY6" fmla="*/ 701675 h 831850"/>
              <a:gd name="connsiteX7" fmla="*/ 1692275 w 3587750"/>
              <a:gd name="connsiteY7" fmla="*/ 701675 h 831850"/>
              <a:gd name="connsiteX8" fmla="*/ 1692275 w 3587750"/>
              <a:gd name="connsiteY8" fmla="*/ 669925 h 831850"/>
              <a:gd name="connsiteX9" fmla="*/ 1679575 w 3587750"/>
              <a:gd name="connsiteY9" fmla="*/ 669925 h 831850"/>
              <a:gd name="connsiteX10" fmla="*/ 1679575 w 3587750"/>
              <a:gd name="connsiteY10" fmla="*/ 641350 h 831850"/>
              <a:gd name="connsiteX11" fmla="*/ 1619250 w 3587750"/>
              <a:gd name="connsiteY11" fmla="*/ 641350 h 831850"/>
              <a:gd name="connsiteX12" fmla="*/ 1619250 w 3587750"/>
              <a:gd name="connsiteY12" fmla="*/ 622300 h 831850"/>
              <a:gd name="connsiteX13" fmla="*/ 1536700 w 3587750"/>
              <a:gd name="connsiteY13" fmla="*/ 622300 h 831850"/>
              <a:gd name="connsiteX14" fmla="*/ 1536700 w 3587750"/>
              <a:gd name="connsiteY14" fmla="*/ 590550 h 831850"/>
              <a:gd name="connsiteX15" fmla="*/ 1520825 w 3587750"/>
              <a:gd name="connsiteY15" fmla="*/ 590550 h 831850"/>
              <a:gd name="connsiteX16" fmla="*/ 1520825 w 3587750"/>
              <a:gd name="connsiteY16" fmla="*/ 590550 h 831850"/>
              <a:gd name="connsiteX17" fmla="*/ 1520825 w 3587750"/>
              <a:gd name="connsiteY17" fmla="*/ 590550 h 831850"/>
              <a:gd name="connsiteX18" fmla="*/ 1520825 w 3587750"/>
              <a:gd name="connsiteY18" fmla="*/ 590550 h 831850"/>
              <a:gd name="connsiteX19" fmla="*/ 1520825 w 3587750"/>
              <a:gd name="connsiteY19" fmla="*/ 565150 h 831850"/>
              <a:gd name="connsiteX20" fmla="*/ 1485900 w 3587750"/>
              <a:gd name="connsiteY20" fmla="*/ 565150 h 831850"/>
              <a:gd name="connsiteX21" fmla="*/ 1485900 w 3587750"/>
              <a:gd name="connsiteY21" fmla="*/ 565150 h 831850"/>
              <a:gd name="connsiteX22" fmla="*/ 1485900 w 3587750"/>
              <a:gd name="connsiteY22" fmla="*/ 542925 h 831850"/>
              <a:gd name="connsiteX23" fmla="*/ 1171575 w 3587750"/>
              <a:gd name="connsiteY23" fmla="*/ 542925 h 831850"/>
              <a:gd name="connsiteX24" fmla="*/ 1171575 w 3587750"/>
              <a:gd name="connsiteY24" fmla="*/ 482600 h 831850"/>
              <a:gd name="connsiteX25" fmla="*/ 1171575 w 3587750"/>
              <a:gd name="connsiteY25" fmla="*/ 482600 h 831850"/>
              <a:gd name="connsiteX26" fmla="*/ 1149350 w 3587750"/>
              <a:gd name="connsiteY26" fmla="*/ 482600 h 831850"/>
              <a:gd name="connsiteX27" fmla="*/ 1149350 w 3587750"/>
              <a:gd name="connsiteY27" fmla="*/ 482600 h 831850"/>
              <a:gd name="connsiteX28" fmla="*/ 1149350 w 3587750"/>
              <a:gd name="connsiteY28" fmla="*/ 460375 h 831850"/>
              <a:gd name="connsiteX29" fmla="*/ 1006475 w 3587750"/>
              <a:gd name="connsiteY29" fmla="*/ 460375 h 831850"/>
              <a:gd name="connsiteX30" fmla="*/ 1006475 w 3587750"/>
              <a:gd name="connsiteY30" fmla="*/ 422275 h 831850"/>
              <a:gd name="connsiteX31" fmla="*/ 952500 w 3587750"/>
              <a:gd name="connsiteY31" fmla="*/ 422275 h 831850"/>
              <a:gd name="connsiteX32" fmla="*/ 952500 w 3587750"/>
              <a:gd name="connsiteY32" fmla="*/ 422275 h 831850"/>
              <a:gd name="connsiteX33" fmla="*/ 952500 w 3587750"/>
              <a:gd name="connsiteY33" fmla="*/ 393700 h 831850"/>
              <a:gd name="connsiteX34" fmla="*/ 933450 w 3587750"/>
              <a:gd name="connsiteY34" fmla="*/ 393700 h 831850"/>
              <a:gd name="connsiteX35" fmla="*/ 933450 w 3587750"/>
              <a:gd name="connsiteY35" fmla="*/ 393700 h 831850"/>
              <a:gd name="connsiteX36" fmla="*/ 933450 w 3587750"/>
              <a:gd name="connsiteY36" fmla="*/ 393700 h 831850"/>
              <a:gd name="connsiteX37" fmla="*/ 933450 w 3587750"/>
              <a:gd name="connsiteY37" fmla="*/ 393700 h 831850"/>
              <a:gd name="connsiteX38" fmla="*/ 933450 w 3587750"/>
              <a:gd name="connsiteY38" fmla="*/ 393700 h 831850"/>
              <a:gd name="connsiteX39" fmla="*/ 933450 w 3587750"/>
              <a:gd name="connsiteY39" fmla="*/ 393700 h 831850"/>
              <a:gd name="connsiteX40" fmla="*/ 933450 w 3587750"/>
              <a:gd name="connsiteY40" fmla="*/ 365125 h 831850"/>
              <a:gd name="connsiteX41" fmla="*/ 850900 w 3587750"/>
              <a:gd name="connsiteY41" fmla="*/ 365125 h 831850"/>
              <a:gd name="connsiteX42" fmla="*/ 860425 w 3587750"/>
              <a:gd name="connsiteY42" fmla="*/ 355600 h 831850"/>
              <a:gd name="connsiteX43" fmla="*/ 812800 w 3587750"/>
              <a:gd name="connsiteY43" fmla="*/ 355600 h 831850"/>
              <a:gd name="connsiteX44" fmla="*/ 812800 w 3587750"/>
              <a:gd name="connsiteY44" fmla="*/ 327025 h 831850"/>
              <a:gd name="connsiteX45" fmla="*/ 746125 w 3587750"/>
              <a:gd name="connsiteY45" fmla="*/ 327025 h 831850"/>
              <a:gd name="connsiteX46" fmla="*/ 746125 w 3587750"/>
              <a:gd name="connsiteY46" fmla="*/ 327025 h 831850"/>
              <a:gd name="connsiteX47" fmla="*/ 746125 w 3587750"/>
              <a:gd name="connsiteY47" fmla="*/ 327025 h 831850"/>
              <a:gd name="connsiteX48" fmla="*/ 746125 w 3587750"/>
              <a:gd name="connsiteY48" fmla="*/ 327025 h 831850"/>
              <a:gd name="connsiteX49" fmla="*/ 749300 w 3587750"/>
              <a:gd name="connsiteY49" fmla="*/ 301625 h 831850"/>
              <a:gd name="connsiteX50" fmla="*/ 708025 w 3587750"/>
              <a:gd name="connsiteY50" fmla="*/ 301625 h 831850"/>
              <a:gd name="connsiteX51" fmla="*/ 708025 w 3587750"/>
              <a:gd name="connsiteY51" fmla="*/ 285750 h 831850"/>
              <a:gd name="connsiteX52" fmla="*/ 676275 w 3587750"/>
              <a:gd name="connsiteY52" fmla="*/ 285750 h 831850"/>
              <a:gd name="connsiteX53" fmla="*/ 676275 w 3587750"/>
              <a:gd name="connsiteY53" fmla="*/ 285750 h 831850"/>
              <a:gd name="connsiteX54" fmla="*/ 676275 w 3587750"/>
              <a:gd name="connsiteY54" fmla="*/ 257175 h 831850"/>
              <a:gd name="connsiteX55" fmla="*/ 549275 w 3587750"/>
              <a:gd name="connsiteY55" fmla="*/ 257175 h 831850"/>
              <a:gd name="connsiteX56" fmla="*/ 549275 w 3587750"/>
              <a:gd name="connsiteY56" fmla="*/ 165100 h 831850"/>
              <a:gd name="connsiteX57" fmla="*/ 533400 w 3587750"/>
              <a:gd name="connsiteY57" fmla="*/ 165100 h 831850"/>
              <a:gd name="connsiteX58" fmla="*/ 533400 w 3587750"/>
              <a:gd name="connsiteY58" fmla="*/ 133350 h 831850"/>
              <a:gd name="connsiteX59" fmla="*/ 517525 w 3587750"/>
              <a:gd name="connsiteY59" fmla="*/ 133350 h 831850"/>
              <a:gd name="connsiteX60" fmla="*/ 517525 w 3587750"/>
              <a:gd name="connsiteY60" fmla="*/ 85725 h 831850"/>
              <a:gd name="connsiteX61" fmla="*/ 441325 w 3587750"/>
              <a:gd name="connsiteY61" fmla="*/ 85725 h 831850"/>
              <a:gd name="connsiteX62" fmla="*/ 441325 w 3587750"/>
              <a:gd name="connsiteY62" fmla="*/ 60325 h 831850"/>
              <a:gd name="connsiteX63" fmla="*/ 352425 w 3587750"/>
              <a:gd name="connsiteY63" fmla="*/ 60325 h 831850"/>
              <a:gd name="connsiteX64" fmla="*/ 352425 w 3587750"/>
              <a:gd name="connsiteY64" fmla="*/ 60325 h 831850"/>
              <a:gd name="connsiteX65" fmla="*/ 352425 w 3587750"/>
              <a:gd name="connsiteY65" fmla="*/ 60325 h 831850"/>
              <a:gd name="connsiteX66" fmla="*/ 352425 w 3587750"/>
              <a:gd name="connsiteY66" fmla="*/ 34925 h 831850"/>
              <a:gd name="connsiteX67" fmla="*/ 292100 w 3587750"/>
              <a:gd name="connsiteY67" fmla="*/ 34925 h 831850"/>
              <a:gd name="connsiteX68" fmla="*/ 292100 w 3587750"/>
              <a:gd name="connsiteY68" fmla="*/ 22225 h 831850"/>
              <a:gd name="connsiteX69" fmla="*/ 250825 w 3587750"/>
              <a:gd name="connsiteY69" fmla="*/ 22225 h 831850"/>
              <a:gd name="connsiteX70" fmla="*/ 250825 w 3587750"/>
              <a:gd name="connsiteY70" fmla="*/ 22225 h 831850"/>
              <a:gd name="connsiteX71" fmla="*/ 250825 w 3587750"/>
              <a:gd name="connsiteY71" fmla="*/ 22225 h 831850"/>
              <a:gd name="connsiteX72" fmla="*/ 250825 w 3587750"/>
              <a:gd name="connsiteY72" fmla="*/ 22225 h 831850"/>
              <a:gd name="connsiteX73" fmla="*/ 250825 w 3587750"/>
              <a:gd name="connsiteY73" fmla="*/ 22225 h 831850"/>
              <a:gd name="connsiteX74" fmla="*/ 250825 w 3587750"/>
              <a:gd name="connsiteY74" fmla="*/ 0 h 831850"/>
              <a:gd name="connsiteX75" fmla="*/ 0 w 3587750"/>
              <a:gd name="connsiteY75" fmla="*/ 0 h 831850"/>
              <a:gd name="connsiteX0" fmla="*/ 3587750 w 3587750"/>
              <a:gd name="connsiteY0" fmla="*/ 831850 h 831850"/>
              <a:gd name="connsiteX1" fmla="*/ 3476625 w 3587750"/>
              <a:gd name="connsiteY1" fmla="*/ 831850 h 831850"/>
              <a:gd name="connsiteX2" fmla="*/ 3476625 w 3587750"/>
              <a:gd name="connsiteY2" fmla="*/ 768350 h 831850"/>
              <a:gd name="connsiteX3" fmla="*/ 2641600 w 3587750"/>
              <a:gd name="connsiteY3" fmla="*/ 768350 h 831850"/>
              <a:gd name="connsiteX4" fmla="*/ 2641600 w 3587750"/>
              <a:gd name="connsiteY4" fmla="*/ 736600 h 831850"/>
              <a:gd name="connsiteX5" fmla="*/ 2098675 w 3587750"/>
              <a:gd name="connsiteY5" fmla="*/ 736600 h 831850"/>
              <a:gd name="connsiteX6" fmla="*/ 2098675 w 3587750"/>
              <a:gd name="connsiteY6" fmla="*/ 701675 h 831850"/>
              <a:gd name="connsiteX7" fmla="*/ 1692275 w 3587750"/>
              <a:gd name="connsiteY7" fmla="*/ 701675 h 831850"/>
              <a:gd name="connsiteX8" fmla="*/ 1692275 w 3587750"/>
              <a:gd name="connsiteY8" fmla="*/ 669925 h 831850"/>
              <a:gd name="connsiteX9" fmla="*/ 1679575 w 3587750"/>
              <a:gd name="connsiteY9" fmla="*/ 669925 h 831850"/>
              <a:gd name="connsiteX10" fmla="*/ 1679575 w 3587750"/>
              <a:gd name="connsiteY10" fmla="*/ 641350 h 831850"/>
              <a:gd name="connsiteX11" fmla="*/ 1619250 w 3587750"/>
              <a:gd name="connsiteY11" fmla="*/ 641350 h 831850"/>
              <a:gd name="connsiteX12" fmla="*/ 1619250 w 3587750"/>
              <a:gd name="connsiteY12" fmla="*/ 622300 h 831850"/>
              <a:gd name="connsiteX13" fmla="*/ 1536700 w 3587750"/>
              <a:gd name="connsiteY13" fmla="*/ 622300 h 831850"/>
              <a:gd name="connsiteX14" fmla="*/ 1536700 w 3587750"/>
              <a:gd name="connsiteY14" fmla="*/ 590550 h 831850"/>
              <a:gd name="connsiteX15" fmla="*/ 1520825 w 3587750"/>
              <a:gd name="connsiteY15" fmla="*/ 590550 h 831850"/>
              <a:gd name="connsiteX16" fmla="*/ 1520825 w 3587750"/>
              <a:gd name="connsiteY16" fmla="*/ 590550 h 831850"/>
              <a:gd name="connsiteX17" fmla="*/ 1520825 w 3587750"/>
              <a:gd name="connsiteY17" fmla="*/ 590550 h 831850"/>
              <a:gd name="connsiteX18" fmla="*/ 1520825 w 3587750"/>
              <a:gd name="connsiteY18" fmla="*/ 590550 h 831850"/>
              <a:gd name="connsiteX19" fmla="*/ 1520825 w 3587750"/>
              <a:gd name="connsiteY19" fmla="*/ 565150 h 831850"/>
              <a:gd name="connsiteX20" fmla="*/ 1485900 w 3587750"/>
              <a:gd name="connsiteY20" fmla="*/ 565150 h 831850"/>
              <a:gd name="connsiteX21" fmla="*/ 1485900 w 3587750"/>
              <a:gd name="connsiteY21" fmla="*/ 565150 h 831850"/>
              <a:gd name="connsiteX22" fmla="*/ 1485900 w 3587750"/>
              <a:gd name="connsiteY22" fmla="*/ 542925 h 831850"/>
              <a:gd name="connsiteX23" fmla="*/ 1171575 w 3587750"/>
              <a:gd name="connsiteY23" fmla="*/ 542925 h 831850"/>
              <a:gd name="connsiteX24" fmla="*/ 1171575 w 3587750"/>
              <a:gd name="connsiteY24" fmla="*/ 482600 h 831850"/>
              <a:gd name="connsiteX25" fmla="*/ 1171575 w 3587750"/>
              <a:gd name="connsiteY25" fmla="*/ 482600 h 831850"/>
              <a:gd name="connsiteX26" fmla="*/ 1149350 w 3587750"/>
              <a:gd name="connsiteY26" fmla="*/ 482600 h 831850"/>
              <a:gd name="connsiteX27" fmla="*/ 1149350 w 3587750"/>
              <a:gd name="connsiteY27" fmla="*/ 482600 h 831850"/>
              <a:gd name="connsiteX28" fmla="*/ 1149350 w 3587750"/>
              <a:gd name="connsiteY28" fmla="*/ 460375 h 831850"/>
              <a:gd name="connsiteX29" fmla="*/ 1006475 w 3587750"/>
              <a:gd name="connsiteY29" fmla="*/ 460375 h 831850"/>
              <a:gd name="connsiteX30" fmla="*/ 1006475 w 3587750"/>
              <a:gd name="connsiteY30" fmla="*/ 422275 h 831850"/>
              <a:gd name="connsiteX31" fmla="*/ 952500 w 3587750"/>
              <a:gd name="connsiteY31" fmla="*/ 422275 h 831850"/>
              <a:gd name="connsiteX32" fmla="*/ 952500 w 3587750"/>
              <a:gd name="connsiteY32" fmla="*/ 422275 h 831850"/>
              <a:gd name="connsiteX33" fmla="*/ 952500 w 3587750"/>
              <a:gd name="connsiteY33" fmla="*/ 393700 h 831850"/>
              <a:gd name="connsiteX34" fmla="*/ 933450 w 3587750"/>
              <a:gd name="connsiteY34" fmla="*/ 393700 h 831850"/>
              <a:gd name="connsiteX35" fmla="*/ 933450 w 3587750"/>
              <a:gd name="connsiteY35" fmla="*/ 393700 h 831850"/>
              <a:gd name="connsiteX36" fmla="*/ 933450 w 3587750"/>
              <a:gd name="connsiteY36" fmla="*/ 393700 h 831850"/>
              <a:gd name="connsiteX37" fmla="*/ 933450 w 3587750"/>
              <a:gd name="connsiteY37" fmla="*/ 393700 h 831850"/>
              <a:gd name="connsiteX38" fmla="*/ 933450 w 3587750"/>
              <a:gd name="connsiteY38" fmla="*/ 393700 h 831850"/>
              <a:gd name="connsiteX39" fmla="*/ 933450 w 3587750"/>
              <a:gd name="connsiteY39" fmla="*/ 393700 h 831850"/>
              <a:gd name="connsiteX40" fmla="*/ 933450 w 3587750"/>
              <a:gd name="connsiteY40" fmla="*/ 365125 h 831850"/>
              <a:gd name="connsiteX41" fmla="*/ 866775 w 3587750"/>
              <a:gd name="connsiteY41" fmla="*/ 368300 h 831850"/>
              <a:gd name="connsiteX42" fmla="*/ 860425 w 3587750"/>
              <a:gd name="connsiteY42" fmla="*/ 355600 h 831850"/>
              <a:gd name="connsiteX43" fmla="*/ 812800 w 3587750"/>
              <a:gd name="connsiteY43" fmla="*/ 355600 h 831850"/>
              <a:gd name="connsiteX44" fmla="*/ 812800 w 3587750"/>
              <a:gd name="connsiteY44" fmla="*/ 327025 h 831850"/>
              <a:gd name="connsiteX45" fmla="*/ 746125 w 3587750"/>
              <a:gd name="connsiteY45" fmla="*/ 327025 h 831850"/>
              <a:gd name="connsiteX46" fmla="*/ 746125 w 3587750"/>
              <a:gd name="connsiteY46" fmla="*/ 327025 h 831850"/>
              <a:gd name="connsiteX47" fmla="*/ 746125 w 3587750"/>
              <a:gd name="connsiteY47" fmla="*/ 327025 h 831850"/>
              <a:gd name="connsiteX48" fmla="*/ 746125 w 3587750"/>
              <a:gd name="connsiteY48" fmla="*/ 327025 h 831850"/>
              <a:gd name="connsiteX49" fmla="*/ 749300 w 3587750"/>
              <a:gd name="connsiteY49" fmla="*/ 301625 h 831850"/>
              <a:gd name="connsiteX50" fmla="*/ 708025 w 3587750"/>
              <a:gd name="connsiteY50" fmla="*/ 301625 h 831850"/>
              <a:gd name="connsiteX51" fmla="*/ 708025 w 3587750"/>
              <a:gd name="connsiteY51" fmla="*/ 285750 h 831850"/>
              <a:gd name="connsiteX52" fmla="*/ 676275 w 3587750"/>
              <a:gd name="connsiteY52" fmla="*/ 285750 h 831850"/>
              <a:gd name="connsiteX53" fmla="*/ 676275 w 3587750"/>
              <a:gd name="connsiteY53" fmla="*/ 285750 h 831850"/>
              <a:gd name="connsiteX54" fmla="*/ 676275 w 3587750"/>
              <a:gd name="connsiteY54" fmla="*/ 257175 h 831850"/>
              <a:gd name="connsiteX55" fmla="*/ 549275 w 3587750"/>
              <a:gd name="connsiteY55" fmla="*/ 257175 h 831850"/>
              <a:gd name="connsiteX56" fmla="*/ 549275 w 3587750"/>
              <a:gd name="connsiteY56" fmla="*/ 165100 h 831850"/>
              <a:gd name="connsiteX57" fmla="*/ 533400 w 3587750"/>
              <a:gd name="connsiteY57" fmla="*/ 165100 h 831850"/>
              <a:gd name="connsiteX58" fmla="*/ 533400 w 3587750"/>
              <a:gd name="connsiteY58" fmla="*/ 133350 h 831850"/>
              <a:gd name="connsiteX59" fmla="*/ 517525 w 3587750"/>
              <a:gd name="connsiteY59" fmla="*/ 133350 h 831850"/>
              <a:gd name="connsiteX60" fmla="*/ 517525 w 3587750"/>
              <a:gd name="connsiteY60" fmla="*/ 85725 h 831850"/>
              <a:gd name="connsiteX61" fmla="*/ 441325 w 3587750"/>
              <a:gd name="connsiteY61" fmla="*/ 85725 h 831850"/>
              <a:gd name="connsiteX62" fmla="*/ 441325 w 3587750"/>
              <a:gd name="connsiteY62" fmla="*/ 60325 h 831850"/>
              <a:gd name="connsiteX63" fmla="*/ 352425 w 3587750"/>
              <a:gd name="connsiteY63" fmla="*/ 60325 h 831850"/>
              <a:gd name="connsiteX64" fmla="*/ 352425 w 3587750"/>
              <a:gd name="connsiteY64" fmla="*/ 60325 h 831850"/>
              <a:gd name="connsiteX65" fmla="*/ 352425 w 3587750"/>
              <a:gd name="connsiteY65" fmla="*/ 60325 h 831850"/>
              <a:gd name="connsiteX66" fmla="*/ 352425 w 3587750"/>
              <a:gd name="connsiteY66" fmla="*/ 34925 h 831850"/>
              <a:gd name="connsiteX67" fmla="*/ 292100 w 3587750"/>
              <a:gd name="connsiteY67" fmla="*/ 34925 h 831850"/>
              <a:gd name="connsiteX68" fmla="*/ 292100 w 3587750"/>
              <a:gd name="connsiteY68" fmla="*/ 22225 h 831850"/>
              <a:gd name="connsiteX69" fmla="*/ 250825 w 3587750"/>
              <a:gd name="connsiteY69" fmla="*/ 22225 h 831850"/>
              <a:gd name="connsiteX70" fmla="*/ 250825 w 3587750"/>
              <a:gd name="connsiteY70" fmla="*/ 22225 h 831850"/>
              <a:gd name="connsiteX71" fmla="*/ 250825 w 3587750"/>
              <a:gd name="connsiteY71" fmla="*/ 22225 h 831850"/>
              <a:gd name="connsiteX72" fmla="*/ 250825 w 3587750"/>
              <a:gd name="connsiteY72" fmla="*/ 22225 h 831850"/>
              <a:gd name="connsiteX73" fmla="*/ 250825 w 3587750"/>
              <a:gd name="connsiteY73" fmla="*/ 22225 h 831850"/>
              <a:gd name="connsiteX74" fmla="*/ 250825 w 3587750"/>
              <a:gd name="connsiteY74" fmla="*/ 0 h 831850"/>
              <a:gd name="connsiteX75" fmla="*/ 0 w 3587750"/>
              <a:gd name="connsiteY75" fmla="*/ 0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87750" h="831850">
                <a:moveTo>
                  <a:pt x="3587750" y="831850"/>
                </a:moveTo>
                <a:lnTo>
                  <a:pt x="3476625" y="831850"/>
                </a:lnTo>
                <a:lnTo>
                  <a:pt x="3476625" y="768350"/>
                </a:lnTo>
                <a:lnTo>
                  <a:pt x="2641600" y="768350"/>
                </a:lnTo>
                <a:lnTo>
                  <a:pt x="2641600" y="736600"/>
                </a:lnTo>
                <a:lnTo>
                  <a:pt x="2098675" y="736600"/>
                </a:lnTo>
                <a:lnTo>
                  <a:pt x="2098675" y="701675"/>
                </a:lnTo>
                <a:lnTo>
                  <a:pt x="1692275" y="701675"/>
                </a:lnTo>
                <a:lnTo>
                  <a:pt x="1692275" y="669925"/>
                </a:lnTo>
                <a:lnTo>
                  <a:pt x="1679575" y="669925"/>
                </a:lnTo>
                <a:lnTo>
                  <a:pt x="1679575" y="641350"/>
                </a:lnTo>
                <a:lnTo>
                  <a:pt x="1619250" y="641350"/>
                </a:lnTo>
                <a:lnTo>
                  <a:pt x="1619250" y="622300"/>
                </a:lnTo>
                <a:lnTo>
                  <a:pt x="1536700" y="622300"/>
                </a:lnTo>
                <a:lnTo>
                  <a:pt x="1536700" y="590550"/>
                </a:lnTo>
                <a:lnTo>
                  <a:pt x="1520825" y="590550"/>
                </a:lnTo>
                <a:lnTo>
                  <a:pt x="1520825" y="590550"/>
                </a:lnTo>
                <a:lnTo>
                  <a:pt x="1520825" y="590550"/>
                </a:lnTo>
                <a:lnTo>
                  <a:pt x="1520825" y="590550"/>
                </a:lnTo>
                <a:lnTo>
                  <a:pt x="1520825" y="565150"/>
                </a:lnTo>
                <a:lnTo>
                  <a:pt x="1485900" y="565150"/>
                </a:lnTo>
                <a:lnTo>
                  <a:pt x="1485900" y="565150"/>
                </a:lnTo>
                <a:lnTo>
                  <a:pt x="1485900" y="542925"/>
                </a:lnTo>
                <a:lnTo>
                  <a:pt x="1171575" y="542925"/>
                </a:lnTo>
                <a:lnTo>
                  <a:pt x="1171575" y="482600"/>
                </a:lnTo>
                <a:lnTo>
                  <a:pt x="1171575" y="482600"/>
                </a:lnTo>
                <a:lnTo>
                  <a:pt x="1149350" y="482600"/>
                </a:lnTo>
                <a:lnTo>
                  <a:pt x="1149350" y="482600"/>
                </a:lnTo>
                <a:lnTo>
                  <a:pt x="1149350" y="460375"/>
                </a:lnTo>
                <a:lnTo>
                  <a:pt x="1006475" y="460375"/>
                </a:lnTo>
                <a:lnTo>
                  <a:pt x="1006475" y="422275"/>
                </a:lnTo>
                <a:lnTo>
                  <a:pt x="952500" y="422275"/>
                </a:lnTo>
                <a:lnTo>
                  <a:pt x="952500" y="422275"/>
                </a:lnTo>
                <a:lnTo>
                  <a:pt x="952500" y="393700"/>
                </a:lnTo>
                <a:lnTo>
                  <a:pt x="933450" y="393700"/>
                </a:lnTo>
                <a:lnTo>
                  <a:pt x="933450" y="393700"/>
                </a:lnTo>
                <a:lnTo>
                  <a:pt x="933450" y="393700"/>
                </a:lnTo>
                <a:lnTo>
                  <a:pt x="933450" y="393700"/>
                </a:lnTo>
                <a:lnTo>
                  <a:pt x="933450" y="393700"/>
                </a:lnTo>
                <a:lnTo>
                  <a:pt x="933450" y="393700"/>
                </a:lnTo>
                <a:lnTo>
                  <a:pt x="933450" y="365125"/>
                </a:lnTo>
                <a:lnTo>
                  <a:pt x="866775" y="368300"/>
                </a:lnTo>
                <a:lnTo>
                  <a:pt x="860425" y="355600"/>
                </a:lnTo>
                <a:lnTo>
                  <a:pt x="812800" y="355600"/>
                </a:lnTo>
                <a:lnTo>
                  <a:pt x="812800" y="327025"/>
                </a:lnTo>
                <a:lnTo>
                  <a:pt x="746125" y="327025"/>
                </a:lnTo>
                <a:lnTo>
                  <a:pt x="746125" y="327025"/>
                </a:lnTo>
                <a:lnTo>
                  <a:pt x="746125" y="327025"/>
                </a:lnTo>
                <a:lnTo>
                  <a:pt x="746125" y="327025"/>
                </a:lnTo>
                <a:lnTo>
                  <a:pt x="749300" y="301625"/>
                </a:lnTo>
                <a:lnTo>
                  <a:pt x="708025" y="301625"/>
                </a:lnTo>
                <a:lnTo>
                  <a:pt x="708025" y="285750"/>
                </a:lnTo>
                <a:lnTo>
                  <a:pt x="676275" y="285750"/>
                </a:lnTo>
                <a:lnTo>
                  <a:pt x="676275" y="285750"/>
                </a:lnTo>
                <a:lnTo>
                  <a:pt x="676275" y="257175"/>
                </a:lnTo>
                <a:lnTo>
                  <a:pt x="549275" y="257175"/>
                </a:lnTo>
                <a:lnTo>
                  <a:pt x="549275" y="165100"/>
                </a:lnTo>
                <a:lnTo>
                  <a:pt x="533400" y="165100"/>
                </a:lnTo>
                <a:lnTo>
                  <a:pt x="533400" y="133350"/>
                </a:lnTo>
                <a:lnTo>
                  <a:pt x="517525" y="133350"/>
                </a:lnTo>
                <a:lnTo>
                  <a:pt x="517525" y="85725"/>
                </a:lnTo>
                <a:lnTo>
                  <a:pt x="441325" y="85725"/>
                </a:lnTo>
                <a:lnTo>
                  <a:pt x="441325" y="60325"/>
                </a:lnTo>
                <a:lnTo>
                  <a:pt x="352425" y="60325"/>
                </a:lnTo>
                <a:lnTo>
                  <a:pt x="352425" y="60325"/>
                </a:lnTo>
                <a:lnTo>
                  <a:pt x="352425" y="60325"/>
                </a:lnTo>
                <a:lnTo>
                  <a:pt x="352425" y="34925"/>
                </a:lnTo>
                <a:lnTo>
                  <a:pt x="292100" y="34925"/>
                </a:lnTo>
                <a:lnTo>
                  <a:pt x="292100" y="22225"/>
                </a:lnTo>
                <a:lnTo>
                  <a:pt x="250825" y="22225"/>
                </a:lnTo>
                <a:lnTo>
                  <a:pt x="250825" y="22225"/>
                </a:lnTo>
                <a:lnTo>
                  <a:pt x="250825" y="22225"/>
                </a:lnTo>
                <a:lnTo>
                  <a:pt x="250825" y="22225"/>
                </a:lnTo>
                <a:lnTo>
                  <a:pt x="250825" y="22225"/>
                </a:lnTo>
                <a:lnTo>
                  <a:pt x="250825" y="0"/>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id="{A8751C5B-575D-5FD4-62E4-1ABA185BDDF2}"/>
              </a:ext>
            </a:extLst>
          </p:cNvPr>
          <p:cNvSpPr txBox="1"/>
          <p:nvPr/>
        </p:nvSpPr>
        <p:spPr bwMode="auto">
          <a:xfrm>
            <a:off x="1607981" y="152249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0" name="TextBox 59">
            <a:extLst>
              <a:ext uri="{FF2B5EF4-FFF2-40B4-BE49-F238E27FC236}">
                <a16:creationId xmlns:a16="http://schemas.microsoft.com/office/drawing/2014/main" id="{E5055B1C-4FED-86AA-4534-2B6AEC11E7A6}"/>
              </a:ext>
            </a:extLst>
          </p:cNvPr>
          <p:cNvSpPr txBox="1"/>
          <p:nvPr/>
        </p:nvSpPr>
        <p:spPr bwMode="auto">
          <a:xfrm>
            <a:off x="2096304" y="178588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1" name="TextBox 60">
            <a:extLst>
              <a:ext uri="{FF2B5EF4-FFF2-40B4-BE49-F238E27FC236}">
                <a16:creationId xmlns:a16="http://schemas.microsoft.com/office/drawing/2014/main" id="{2BDCCA71-D09B-D917-CFF2-A1D988165F64}"/>
              </a:ext>
            </a:extLst>
          </p:cNvPr>
          <p:cNvSpPr txBox="1"/>
          <p:nvPr/>
        </p:nvSpPr>
        <p:spPr bwMode="auto">
          <a:xfrm>
            <a:off x="2122321" y="1789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2" name="TextBox 61">
            <a:extLst>
              <a:ext uri="{FF2B5EF4-FFF2-40B4-BE49-F238E27FC236}">
                <a16:creationId xmlns:a16="http://schemas.microsoft.com/office/drawing/2014/main" id="{12A5EC3B-E4F6-9837-1FFA-5292B32B36F8}"/>
              </a:ext>
            </a:extLst>
          </p:cNvPr>
          <p:cNvSpPr txBox="1"/>
          <p:nvPr/>
        </p:nvSpPr>
        <p:spPr bwMode="auto">
          <a:xfrm>
            <a:off x="2163368" y="178495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3" name="TextBox 62">
            <a:extLst>
              <a:ext uri="{FF2B5EF4-FFF2-40B4-BE49-F238E27FC236}">
                <a16:creationId xmlns:a16="http://schemas.microsoft.com/office/drawing/2014/main" id="{5A5CA361-5C39-AE51-652B-31FBFD9751CA}"/>
              </a:ext>
            </a:extLst>
          </p:cNvPr>
          <p:cNvSpPr txBox="1"/>
          <p:nvPr/>
        </p:nvSpPr>
        <p:spPr bwMode="auto">
          <a:xfrm>
            <a:off x="2211108" y="1811393"/>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4" name="TextBox 63">
            <a:extLst>
              <a:ext uri="{FF2B5EF4-FFF2-40B4-BE49-F238E27FC236}">
                <a16:creationId xmlns:a16="http://schemas.microsoft.com/office/drawing/2014/main" id="{A93E8183-68A5-97B1-CBCD-02A3210467B4}"/>
              </a:ext>
            </a:extLst>
          </p:cNvPr>
          <p:cNvSpPr txBox="1"/>
          <p:nvPr/>
        </p:nvSpPr>
        <p:spPr bwMode="auto">
          <a:xfrm>
            <a:off x="2242993" y="182129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5" name="TextBox 64">
            <a:extLst>
              <a:ext uri="{FF2B5EF4-FFF2-40B4-BE49-F238E27FC236}">
                <a16:creationId xmlns:a16="http://schemas.microsoft.com/office/drawing/2014/main" id="{C76774F5-0063-ED44-7FEB-AD21784BEDC5}"/>
              </a:ext>
            </a:extLst>
          </p:cNvPr>
          <p:cNvSpPr txBox="1"/>
          <p:nvPr/>
        </p:nvSpPr>
        <p:spPr bwMode="auto">
          <a:xfrm>
            <a:off x="2296557" y="184469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6" name="TextBox 65">
            <a:extLst>
              <a:ext uri="{FF2B5EF4-FFF2-40B4-BE49-F238E27FC236}">
                <a16:creationId xmlns:a16="http://schemas.microsoft.com/office/drawing/2014/main" id="{0BB8ACE3-70D7-013C-62B9-9D68AFAB1683}"/>
              </a:ext>
            </a:extLst>
          </p:cNvPr>
          <p:cNvSpPr txBox="1"/>
          <p:nvPr/>
        </p:nvSpPr>
        <p:spPr bwMode="auto">
          <a:xfrm>
            <a:off x="2376531" y="187793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7" name="TextBox 66">
            <a:extLst>
              <a:ext uri="{FF2B5EF4-FFF2-40B4-BE49-F238E27FC236}">
                <a16:creationId xmlns:a16="http://schemas.microsoft.com/office/drawing/2014/main" id="{895BA68F-3628-241E-7429-0C16DF68B734}"/>
              </a:ext>
            </a:extLst>
          </p:cNvPr>
          <p:cNvSpPr txBox="1"/>
          <p:nvPr/>
        </p:nvSpPr>
        <p:spPr bwMode="auto">
          <a:xfrm>
            <a:off x="2401993" y="18806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8" name="TextBox 67">
            <a:extLst>
              <a:ext uri="{FF2B5EF4-FFF2-40B4-BE49-F238E27FC236}">
                <a16:creationId xmlns:a16="http://schemas.microsoft.com/office/drawing/2014/main" id="{C8C28069-4257-4619-167B-6313A5FBD434}"/>
              </a:ext>
            </a:extLst>
          </p:cNvPr>
          <p:cNvSpPr txBox="1"/>
          <p:nvPr/>
        </p:nvSpPr>
        <p:spPr bwMode="auto">
          <a:xfrm>
            <a:off x="2423839" y="189333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9" name="TextBox 68">
            <a:extLst>
              <a:ext uri="{FF2B5EF4-FFF2-40B4-BE49-F238E27FC236}">
                <a16:creationId xmlns:a16="http://schemas.microsoft.com/office/drawing/2014/main" id="{CBA5BEB9-99D4-7F3D-40C1-B263105E8345}"/>
              </a:ext>
            </a:extLst>
          </p:cNvPr>
          <p:cNvSpPr txBox="1"/>
          <p:nvPr/>
        </p:nvSpPr>
        <p:spPr bwMode="auto">
          <a:xfrm>
            <a:off x="2519737" y="196336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0" name="TextBox 69">
            <a:extLst>
              <a:ext uri="{FF2B5EF4-FFF2-40B4-BE49-F238E27FC236}">
                <a16:creationId xmlns:a16="http://schemas.microsoft.com/office/drawing/2014/main" id="{6FBA2ABA-9AA1-B1D1-174A-62F3A9B3E5EB}"/>
              </a:ext>
            </a:extLst>
          </p:cNvPr>
          <p:cNvSpPr txBox="1"/>
          <p:nvPr/>
        </p:nvSpPr>
        <p:spPr bwMode="auto">
          <a:xfrm>
            <a:off x="2580762" y="198409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1" name="TextBox 70">
            <a:extLst>
              <a:ext uri="{FF2B5EF4-FFF2-40B4-BE49-F238E27FC236}">
                <a16:creationId xmlns:a16="http://schemas.microsoft.com/office/drawing/2014/main" id="{F9D809D7-CE7B-135E-C6D7-D4B8B63253C6}"/>
              </a:ext>
            </a:extLst>
          </p:cNvPr>
          <p:cNvSpPr txBox="1"/>
          <p:nvPr/>
        </p:nvSpPr>
        <p:spPr bwMode="auto">
          <a:xfrm>
            <a:off x="2683878" y="202704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2" name="TextBox 71">
            <a:extLst>
              <a:ext uri="{FF2B5EF4-FFF2-40B4-BE49-F238E27FC236}">
                <a16:creationId xmlns:a16="http://schemas.microsoft.com/office/drawing/2014/main" id="{60B5EE2C-0AB2-1D6E-C8A2-B4DDAB79201D}"/>
              </a:ext>
            </a:extLst>
          </p:cNvPr>
          <p:cNvSpPr txBox="1"/>
          <p:nvPr/>
        </p:nvSpPr>
        <p:spPr bwMode="auto">
          <a:xfrm>
            <a:off x="2736016" y="203608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3" name="TextBox 72">
            <a:extLst>
              <a:ext uri="{FF2B5EF4-FFF2-40B4-BE49-F238E27FC236}">
                <a16:creationId xmlns:a16="http://schemas.microsoft.com/office/drawing/2014/main" id="{1DC7239C-D28F-798B-9C7D-82E18E549544}"/>
              </a:ext>
            </a:extLst>
          </p:cNvPr>
          <p:cNvSpPr txBox="1"/>
          <p:nvPr/>
        </p:nvSpPr>
        <p:spPr bwMode="auto">
          <a:xfrm>
            <a:off x="2756936" y="206032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4" name="TextBox 73">
            <a:extLst>
              <a:ext uri="{FF2B5EF4-FFF2-40B4-BE49-F238E27FC236}">
                <a16:creationId xmlns:a16="http://schemas.microsoft.com/office/drawing/2014/main" id="{FAEF01EC-5BAD-2DD2-8746-B6C22D19FC48}"/>
              </a:ext>
            </a:extLst>
          </p:cNvPr>
          <p:cNvSpPr txBox="1"/>
          <p:nvPr/>
        </p:nvSpPr>
        <p:spPr bwMode="auto">
          <a:xfrm>
            <a:off x="2797701" y="2063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5" name="TextBox 74">
            <a:extLst>
              <a:ext uri="{FF2B5EF4-FFF2-40B4-BE49-F238E27FC236}">
                <a16:creationId xmlns:a16="http://schemas.microsoft.com/office/drawing/2014/main" id="{E62DE7BF-20D5-C3E4-825D-C508C5A54237}"/>
              </a:ext>
            </a:extLst>
          </p:cNvPr>
          <p:cNvSpPr txBox="1"/>
          <p:nvPr/>
        </p:nvSpPr>
        <p:spPr bwMode="auto">
          <a:xfrm>
            <a:off x="2839168" y="2063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6" name="TextBox 75">
            <a:extLst>
              <a:ext uri="{FF2B5EF4-FFF2-40B4-BE49-F238E27FC236}">
                <a16:creationId xmlns:a16="http://schemas.microsoft.com/office/drawing/2014/main" id="{B2677209-A7F1-EB31-DB88-B684F24139DE}"/>
              </a:ext>
            </a:extLst>
          </p:cNvPr>
          <p:cNvSpPr txBox="1"/>
          <p:nvPr/>
        </p:nvSpPr>
        <p:spPr bwMode="auto">
          <a:xfrm>
            <a:off x="2917105" y="2063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7" name="TextBox 76">
            <a:extLst>
              <a:ext uri="{FF2B5EF4-FFF2-40B4-BE49-F238E27FC236}">
                <a16:creationId xmlns:a16="http://schemas.microsoft.com/office/drawing/2014/main" id="{203908C8-A346-0C07-D0C0-751CA088FA4E}"/>
              </a:ext>
            </a:extLst>
          </p:cNvPr>
          <p:cNvSpPr txBox="1"/>
          <p:nvPr/>
        </p:nvSpPr>
        <p:spPr bwMode="auto">
          <a:xfrm>
            <a:off x="3269346" y="222282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8" name="TextBox 77">
            <a:extLst>
              <a:ext uri="{FF2B5EF4-FFF2-40B4-BE49-F238E27FC236}">
                <a16:creationId xmlns:a16="http://schemas.microsoft.com/office/drawing/2014/main" id="{7BC4AED3-A849-ADD0-2B15-48993D067370}"/>
              </a:ext>
            </a:extLst>
          </p:cNvPr>
          <p:cNvSpPr txBox="1"/>
          <p:nvPr/>
        </p:nvSpPr>
        <p:spPr bwMode="auto">
          <a:xfrm>
            <a:off x="3307286" y="222282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9" name="TextBox 78">
            <a:extLst>
              <a:ext uri="{FF2B5EF4-FFF2-40B4-BE49-F238E27FC236}">
                <a16:creationId xmlns:a16="http://schemas.microsoft.com/office/drawing/2014/main" id="{3B31BF59-B609-1954-2092-13CFE5D346B8}"/>
              </a:ext>
            </a:extLst>
          </p:cNvPr>
          <p:cNvSpPr txBox="1"/>
          <p:nvPr/>
        </p:nvSpPr>
        <p:spPr bwMode="auto">
          <a:xfrm>
            <a:off x="3345110" y="2222823"/>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0" name="TextBox 79">
            <a:extLst>
              <a:ext uri="{FF2B5EF4-FFF2-40B4-BE49-F238E27FC236}">
                <a16:creationId xmlns:a16="http://schemas.microsoft.com/office/drawing/2014/main" id="{D539BC1B-C4A6-BFC6-3B6F-8048228DAEF1}"/>
              </a:ext>
            </a:extLst>
          </p:cNvPr>
          <p:cNvSpPr txBox="1"/>
          <p:nvPr/>
        </p:nvSpPr>
        <p:spPr bwMode="auto">
          <a:xfrm>
            <a:off x="3453688" y="222726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1" name="TextBox 80">
            <a:extLst>
              <a:ext uri="{FF2B5EF4-FFF2-40B4-BE49-F238E27FC236}">
                <a16:creationId xmlns:a16="http://schemas.microsoft.com/office/drawing/2014/main" id="{B775AE03-74E6-6C69-AF1F-C4F3BD156D61}"/>
              </a:ext>
            </a:extLst>
          </p:cNvPr>
          <p:cNvSpPr txBox="1"/>
          <p:nvPr/>
        </p:nvSpPr>
        <p:spPr bwMode="auto">
          <a:xfrm>
            <a:off x="3498424" y="22276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2" name="TextBox 81">
            <a:extLst>
              <a:ext uri="{FF2B5EF4-FFF2-40B4-BE49-F238E27FC236}">
                <a16:creationId xmlns:a16="http://schemas.microsoft.com/office/drawing/2014/main" id="{A603D1FE-F7D0-D183-BA89-F50948876321}"/>
              </a:ext>
            </a:extLst>
          </p:cNvPr>
          <p:cNvSpPr txBox="1"/>
          <p:nvPr/>
        </p:nvSpPr>
        <p:spPr bwMode="auto">
          <a:xfrm>
            <a:off x="3794213"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3" name="TextBox 82">
            <a:extLst>
              <a:ext uri="{FF2B5EF4-FFF2-40B4-BE49-F238E27FC236}">
                <a16:creationId xmlns:a16="http://schemas.microsoft.com/office/drawing/2014/main" id="{58CA8243-3D73-8805-340F-681672331502}"/>
              </a:ext>
            </a:extLst>
          </p:cNvPr>
          <p:cNvSpPr txBox="1"/>
          <p:nvPr/>
        </p:nvSpPr>
        <p:spPr bwMode="auto">
          <a:xfrm>
            <a:off x="4036809"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4" name="TextBox 83">
            <a:extLst>
              <a:ext uri="{FF2B5EF4-FFF2-40B4-BE49-F238E27FC236}">
                <a16:creationId xmlns:a16="http://schemas.microsoft.com/office/drawing/2014/main" id="{566F241F-9D43-65AD-0E4D-1A3F47813DE0}"/>
              </a:ext>
            </a:extLst>
          </p:cNvPr>
          <p:cNvSpPr txBox="1"/>
          <p:nvPr/>
        </p:nvSpPr>
        <p:spPr bwMode="auto">
          <a:xfrm>
            <a:off x="3835615"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5" name="TextBox 84">
            <a:extLst>
              <a:ext uri="{FF2B5EF4-FFF2-40B4-BE49-F238E27FC236}">
                <a16:creationId xmlns:a16="http://schemas.microsoft.com/office/drawing/2014/main" id="{6DC17933-494E-A61A-0CB1-F919E9A1DC7E}"/>
              </a:ext>
            </a:extLst>
          </p:cNvPr>
          <p:cNvSpPr txBox="1"/>
          <p:nvPr/>
        </p:nvSpPr>
        <p:spPr bwMode="auto">
          <a:xfrm>
            <a:off x="3847554"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6" name="TextBox 85">
            <a:extLst>
              <a:ext uri="{FF2B5EF4-FFF2-40B4-BE49-F238E27FC236}">
                <a16:creationId xmlns:a16="http://schemas.microsoft.com/office/drawing/2014/main" id="{658C27B7-07A2-EFCE-301C-D840A4D92CC5}"/>
              </a:ext>
            </a:extLst>
          </p:cNvPr>
          <p:cNvSpPr txBox="1"/>
          <p:nvPr/>
        </p:nvSpPr>
        <p:spPr bwMode="auto">
          <a:xfrm>
            <a:off x="3878045"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7" name="TextBox 86">
            <a:extLst>
              <a:ext uri="{FF2B5EF4-FFF2-40B4-BE49-F238E27FC236}">
                <a16:creationId xmlns:a16="http://schemas.microsoft.com/office/drawing/2014/main" id="{831899E3-9761-47D5-5B02-9936F2BBBC31}"/>
              </a:ext>
            </a:extLst>
          </p:cNvPr>
          <p:cNvSpPr txBox="1"/>
          <p:nvPr/>
        </p:nvSpPr>
        <p:spPr bwMode="auto">
          <a:xfrm>
            <a:off x="3951063"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8" name="TextBox 87">
            <a:extLst>
              <a:ext uri="{FF2B5EF4-FFF2-40B4-BE49-F238E27FC236}">
                <a16:creationId xmlns:a16="http://schemas.microsoft.com/office/drawing/2014/main" id="{519CC417-3A51-7BEC-62F7-0B3DB0C25F06}"/>
              </a:ext>
            </a:extLst>
          </p:cNvPr>
          <p:cNvSpPr txBox="1"/>
          <p:nvPr/>
        </p:nvSpPr>
        <p:spPr bwMode="auto">
          <a:xfrm>
            <a:off x="3899435"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9" name="TextBox 88">
            <a:extLst>
              <a:ext uri="{FF2B5EF4-FFF2-40B4-BE49-F238E27FC236}">
                <a16:creationId xmlns:a16="http://schemas.microsoft.com/office/drawing/2014/main" id="{792F40C0-9A8A-CB2C-1C98-26A23A582388}"/>
              </a:ext>
            </a:extLst>
          </p:cNvPr>
          <p:cNvSpPr txBox="1"/>
          <p:nvPr/>
        </p:nvSpPr>
        <p:spPr bwMode="auto">
          <a:xfrm>
            <a:off x="3912558"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0" name="TextBox 89">
            <a:extLst>
              <a:ext uri="{FF2B5EF4-FFF2-40B4-BE49-F238E27FC236}">
                <a16:creationId xmlns:a16="http://schemas.microsoft.com/office/drawing/2014/main" id="{A50A9945-89F0-E8AA-7800-ACDD0A490C5C}"/>
              </a:ext>
            </a:extLst>
          </p:cNvPr>
          <p:cNvSpPr txBox="1"/>
          <p:nvPr/>
        </p:nvSpPr>
        <p:spPr bwMode="auto">
          <a:xfrm>
            <a:off x="3925248"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1" name="TextBox 90">
            <a:extLst>
              <a:ext uri="{FF2B5EF4-FFF2-40B4-BE49-F238E27FC236}">
                <a16:creationId xmlns:a16="http://schemas.microsoft.com/office/drawing/2014/main" id="{F2647DCC-250F-2A32-17F2-A2BA755DC5F3}"/>
              </a:ext>
            </a:extLst>
          </p:cNvPr>
          <p:cNvSpPr txBox="1"/>
          <p:nvPr/>
        </p:nvSpPr>
        <p:spPr bwMode="auto">
          <a:xfrm>
            <a:off x="4424979"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2" name="TextBox 91">
            <a:extLst>
              <a:ext uri="{FF2B5EF4-FFF2-40B4-BE49-F238E27FC236}">
                <a16:creationId xmlns:a16="http://schemas.microsoft.com/office/drawing/2014/main" id="{3C0F3B6C-E65C-AE80-0C81-E17AF2411D61}"/>
              </a:ext>
            </a:extLst>
          </p:cNvPr>
          <p:cNvSpPr txBox="1"/>
          <p:nvPr/>
        </p:nvSpPr>
        <p:spPr bwMode="auto">
          <a:xfrm>
            <a:off x="4414720"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3" name="TextBox 92">
            <a:extLst>
              <a:ext uri="{FF2B5EF4-FFF2-40B4-BE49-F238E27FC236}">
                <a16:creationId xmlns:a16="http://schemas.microsoft.com/office/drawing/2014/main" id="{A98E178E-74EE-AB14-5906-D8A9A1CE5462}"/>
              </a:ext>
            </a:extLst>
          </p:cNvPr>
          <p:cNvSpPr txBox="1"/>
          <p:nvPr/>
        </p:nvSpPr>
        <p:spPr bwMode="auto">
          <a:xfrm>
            <a:off x="4959821"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4" name="TextBox 93">
            <a:extLst>
              <a:ext uri="{FF2B5EF4-FFF2-40B4-BE49-F238E27FC236}">
                <a16:creationId xmlns:a16="http://schemas.microsoft.com/office/drawing/2014/main" id="{C0CD0B4F-58A5-27BE-08D2-09B57EE55B1C}"/>
              </a:ext>
            </a:extLst>
          </p:cNvPr>
          <p:cNvSpPr txBox="1"/>
          <p:nvPr/>
        </p:nvSpPr>
        <p:spPr bwMode="auto">
          <a:xfrm>
            <a:off x="4757921"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5" name="TextBox 94">
            <a:extLst>
              <a:ext uri="{FF2B5EF4-FFF2-40B4-BE49-F238E27FC236}">
                <a16:creationId xmlns:a16="http://schemas.microsoft.com/office/drawing/2014/main" id="{88C2A5E4-B3DF-8D21-348E-8B7FE0C6B37D}"/>
              </a:ext>
            </a:extLst>
          </p:cNvPr>
          <p:cNvSpPr txBox="1"/>
          <p:nvPr/>
        </p:nvSpPr>
        <p:spPr bwMode="auto">
          <a:xfrm>
            <a:off x="4628088"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6" name="TextBox 95">
            <a:extLst>
              <a:ext uri="{FF2B5EF4-FFF2-40B4-BE49-F238E27FC236}">
                <a16:creationId xmlns:a16="http://schemas.microsoft.com/office/drawing/2014/main" id="{34A7651D-8A36-FECD-080F-F56408FF1299}"/>
              </a:ext>
            </a:extLst>
          </p:cNvPr>
          <p:cNvSpPr txBox="1"/>
          <p:nvPr/>
        </p:nvSpPr>
        <p:spPr bwMode="auto">
          <a:xfrm>
            <a:off x="4456896"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7" name="TextBox 96">
            <a:extLst>
              <a:ext uri="{FF2B5EF4-FFF2-40B4-BE49-F238E27FC236}">
                <a16:creationId xmlns:a16="http://schemas.microsoft.com/office/drawing/2014/main" id="{A45691A7-FD42-C1CC-EEA8-81754F5662E5}"/>
              </a:ext>
            </a:extLst>
          </p:cNvPr>
          <p:cNvSpPr txBox="1"/>
          <p:nvPr/>
        </p:nvSpPr>
        <p:spPr bwMode="auto">
          <a:xfrm>
            <a:off x="4493790"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8" name="TextBox 97">
            <a:extLst>
              <a:ext uri="{FF2B5EF4-FFF2-40B4-BE49-F238E27FC236}">
                <a16:creationId xmlns:a16="http://schemas.microsoft.com/office/drawing/2014/main" id="{FEB9C11D-E88B-09E3-BF44-B5AFA17C2381}"/>
              </a:ext>
            </a:extLst>
          </p:cNvPr>
          <p:cNvSpPr txBox="1"/>
          <p:nvPr/>
        </p:nvSpPr>
        <p:spPr bwMode="auto">
          <a:xfrm>
            <a:off x="4542124"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38" name="Text Box 15">
            <a:extLst>
              <a:ext uri="{FF2B5EF4-FFF2-40B4-BE49-F238E27FC236}">
                <a16:creationId xmlns:a16="http://schemas.microsoft.com/office/drawing/2014/main" id="{80968829-37D5-74C7-E3FF-6F49EE60E9FA}"/>
              </a:ext>
            </a:extLst>
          </p:cNvPr>
          <p:cNvSpPr txBox="1">
            <a:spLocks noChangeArrowheads="1"/>
          </p:cNvSpPr>
          <p:nvPr/>
        </p:nvSpPr>
        <p:spPr bwMode="auto">
          <a:xfrm>
            <a:off x="412751" y="6434071"/>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1. Birtle. Lancet. 2020;395:18. </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179" name="Group 178">
            <a:extLst>
              <a:ext uri="{FF2B5EF4-FFF2-40B4-BE49-F238E27FC236}">
                <a16:creationId xmlns:a16="http://schemas.microsoft.com/office/drawing/2014/main" id="{A3B66EB1-3F27-C659-8A1F-21990EC330C7}"/>
              </a:ext>
            </a:extLst>
          </p:cNvPr>
          <p:cNvGrpSpPr/>
          <p:nvPr/>
        </p:nvGrpSpPr>
        <p:grpSpPr>
          <a:xfrm>
            <a:off x="5497608" y="1508178"/>
            <a:ext cx="6547376" cy="2835107"/>
            <a:chOff x="1503298" y="1787577"/>
            <a:chExt cx="9315790" cy="4033870"/>
          </a:xfrm>
        </p:grpSpPr>
        <p:cxnSp>
          <p:nvCxnSpPr>
            <p:cNvPr id="139" name="Straight Connector 138">
              <a:extLst>
                <a:ext uri="{FF2B5EF4-FFF2-40B4-BE49-F238E27FC236}">
                  <a16:creationId xmlns:a16="http://schemas.microsoft.com/office/drawing/2014/main" id="{8D10296A-CF1E-EF63-439F-C835298775D3}"/>
                </a:ext>
              </a:extLst>
            </p:cNvPr>
            <p:cNvCxnSpPr>
              <a:cxnSpLocks/>
            </p:cNvCxnSpPr>
            <p:nvPr/>
          </p:nvCxnSpPr>
          <p:spPr bwMode="auto">
            <a:xfrm flipV="1">
              <a:off x="4906344" y="2387065"/>
              <a:ext cx="0" cy="3031958"/>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5CC2D562-47A4-D0ED-CE54-DEA37B200AD5}"/>
                </a:ext>
              </a:extLst>
            </p:cNvPr>
            <p:cNvCxnSpPr/>
            <p:nvPr/>
          </p:nvCxnSpPr>
          <p:spPr bwMode="auto">
            <a:xfrm>
              <a:off x="3760938" y="5428648"/>
              <a:ext cx="1732547" cy="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A0FEC856-414A-1F0E-756F-4D8DAEE285DE}"/>
                </a:ext>
              </a:extLst>
            </p:cNvPr>
            <p:cNvCxnSpPr>
              <a:cxnSpLocks/>
            </p:cNvCxnSpPr>
            <p:nvPr/>
          </p:nvCxnSpPr>
          <p:spPr bwMode="auto">
            <a:xfrm>
              <a:off x="3770563"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05ADFC4F-27F1-414A-D8D7-48BD9941D910}"/>
                </a:ext>
              </a:extLst>
            </p:cNvPr>
            <p:cNvCxnSpPr>
              <a:cxnSpLocks/>
            </p:cNvCxnSpPr>
            <p:nvPr/>
          </p:nvCxnSpPr>
          <p:spPr bwMode="auto">
            <a:xfrm>
              <a:off x="4336849"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E964C0C-9331-7A11-2F8C-AD633973BCBF}"/>
                </a:ext>
              </a:extLst>
            </p:cNvPr>
            <p:cNvCxnSpPr>
              <a:cxnSpLocks/>
            </p:cNvCxnSpPr>
            <p:nvPr/>
          </p:nvCxnSpPr>
          <p:spPr bwMode="auto">
            <a:xfrm>
              <a:off x="4906344"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8CE9A45C-DAE5-B68F-0C86-BDD0A8880FF3}"/>
                </a:ext>
              </a:extLst>
            </p:cNvPr>
            <p:cNvCxnSpPr>
              <a:cxnSpLocks/>
            </p:cNvCxnSpPr>
            <p:nvPr/>
          </p:nvCxnSpPr>
          <p:spPr bwMode="auto">
            <a:xfrm>
              <a:off x="5469422"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Arrow Connector 144">
              <a:extLst>
                <a:ext uri="{FF2B5EF4-FFF2-40B4-BE49-F238E27FC236}">
                  <a16:creationId xmlns:a16="http://schemas.microsoft.com/office/drawing/2014/main" id="{7DC138BF-2691-6FF2-3BFB-D7BC66ED99CB}"/>
                </a:ext>
              </a:extLst>
            </p:cNvPr>
            <p:cNvCxnSpPr/>
            <p:nvPr/>
          </p:nvCxnSpPr>
          <p:spPr bwMode="auto">
            <a:xfrm>
              <a:off x="4957679" y="5794408"/>
              <a:ext cx="511743" cy="0"/>
            </a:xfrm>
            <a:prstGeom prst="straightConnector1">
              <a:avLst/>
            </a:prstGeom>
            <a:noFill/>
            <a:ln w="28575" cap="flat" cmpd="sng" algn="ctr">
              <a:solidFill>
                <a:schemeClr val="bg1"/>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CCD93548-64C8-1EDE-BBBA-65E8C689265B}"/>
                </a:ext>
              </a:extLst>
            </p:cNvPr>
            <p:cNvCxnSpPr>
              <a:cxnSpLocks/>
            </p:cNvCxnSpPr>
            <p:nvPr/>
          </p:nvCxnSpPr>
          <p:spPr bwMode="auto">
            <a:xfrm flipH="1" flipV="1">
              <a:off x="4336849" y="5794408"/>
              <a:ext cx="511743" cy="0"/>
            </a:xfrm>
            <a:prstGeom prst="straightConnector1">
              <a:avLst/>
            </a:prstGeom>
            <a:noFill/>
            <a:ln w="28575" cap="flat" cmpd="sng" algn="ctr">
              <a:solidFill>
                <a:schemeClr val="bg1"/>
              </a:solidFill>
              <a:prstDash val="solid"/>
              <a:round/>
              <a:headEnd type="none" w="med" len="med"/>
              <a:tailEnd type="triangle"/>
            </a:ln>
            <a:effectLst/>
          </p:spPr>
        </p:cxnSp>
        <p:sp>
          <p:nvSpPr>
            <p:cNvPr id="147" name="TextBox 146">
              <a:extLst>
                <a:ext uri="{FF2B5EF4-FFF2-40B4-BE49-F238E27FC236}">
                  <a16:creationId xmlns:a16="http://schemas.microsoft.com/office/drawing/2014/main" id="{87684D9E-C4DA-DD3D-B7A5-9FB973D98061}"/>
                </a:ext>
              </a:extLst>
            </p:cNvPr>
            <p:cNvSpPr txBox="1"/>
            <p:nvPr/>
          </p:nvSpPr>
          <p:spPr bwMode="auto">
            <a:xfrm>
              <a:off x="3393574"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148" name="TextBox 147">
              <a:extLst>
                <a:ext uri="{FF2B5EF4-FFF2-40B4-BE49-F238E27FC236}">
                  <a16:creationId xmlns:a16="http://schemas.microsoft.com/office/drawing/2014/main" id="{797F7CE5-6EAF-0DC8-BFB5-90937B7DC101}"/>
                </a:ext>
              </a:extLst>
            </p:cNvPr>
            <p:cNvSpPr txBox="1"/>
            <p:nvPr/>
          </p:nvSpPr>
          <p:spPr bwMode="auto">
            <a:xfrm>
              <a:off x="3966811"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0.50</a:t>
              </a:r>
            </a:p>
          </p:txBody>
        </p:sp>
        <p:sp>
          <p:nvSpPr>
            <p:cNvPr id="149" name="TextBox 148">
              <a:extLst>
                <a:ext uri="{FF2B5EF4-FFF2-40B4-BE49-F238E27FC236}">
                  <a16:creationId xmlns:a16="http://schemas.microsoft.com/office/drawing/2014/main" id="{81EA7060-4B32-194B-6989-6AC9653B70D7}"/>
                </a:ext>
              </a:extLst>
            </p:cNvPr>
            <p:cNvSpPr txBox="1"/>
            <p:nvPr/>
          </p:nvSpPr>
          <p:spPr bwMode="auto">
            <a:xfrm>
              <a:off x="4540050"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50" name="TextBox 149">
              <a:extLst>
                <a:ext uri="{FF2B5EF4-FFF2-40B4-BE49-F238E27FC236}">
                  <a16:creationId xmlns:a16="http://schemas.microsoft.com/office/drawing/2014/main" id="{3F6DD910-D2AC-C15F-2B62-65D2B2668122}"/>
                </a:ext>
              </a:extLst>
            </p:cNvPr>
            <p:cNvSpPr txBox="1"/>
            <p:nvPr/>
          </p:nvSpPr>
          <p:spPr bwMode="auto">
            <a:xfrm>
              <a:off x="5113287"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a:t>
              </a:r>
            </a:p>
          </p:txBody>
        </p:sp>
        <p:cxnSp>
          <p:nvCxnSpPr>
            <p:cNvPr id="151" name="Straight Connector 150">
              <a:extLst>
                <a:ext uri="{FF2B5EF4-FFF2-40B4-BE49-F238E27FC236}">
                  <a16:creationId xmlns:a16="http://schemas.microsoft.com/office/drawing/2014/main" id="{6AA5541E-5ADA-FE69-3640-4366AC5804FB}"/>
                </a:ext>
              </a:extLst>
            </p:cNvPr>
            <p:cNvCxnSpPr/>
            <p:nvPr/>
          </p:nvCxnSpPr>
          <p:spPr bwMode="auto">
            <a:xfrm flipV="1">
              <a:off x="4251826" y="2387065"/>
              <a:ext cx="0" cy="3031958"/>
            </a:xfrm>
            <a:prstGeom prst="line">
              <a:avLst/>
            </a:prstGeom>
            <a:noFill/>
            <a:ln w="28575" cap="flat" cmpd="sng" algn="ctr">
              <a:solidFill>
                <a:schemeClr val="bg1"/>
              </a:solidFill>
              <a:prstDash val="sysDot"/>
              <a:round/>
              <a:headEnd type="none" w="med" len="med"/>
              <a:tailEnd type="none" w="med" len="med"/>
            </a:ln>
            <a:effectLst/>
          </p:spPr>
        </p:cxnSp>
        <p:cxnSp>
          <p:nvCxnSpPr>
            <p:cNvPr id="152" name="Straight Connector 151">
              <a:extLst>
                <a:ext uri="{FF2B5EF4-FFF2-40B4-BE49-F238E27FC236}">
                  <a16:creationId xmlns:a16="http://schemas.microsoft.com/office/drawing/2014/main" id="{D38265D9-9048-9CDC-5E0B-9E56F11DB211}"/>
                </a:ext>
              </a:extLst>
            </p:cNvPr>
            <p:cNvCxnSpPr/>
            <p:nvPr/>
          </p:nvCxnSpPr>
          <p:spPr bwMode="auto">
            <a:xfrm>
              <a:off x="3770563" y="2790442"/>
              <a:ext cx="769487" cy="0"/>
            </a:xfrm>
            <a:prstGeom prst="line">
              <a:avLst/>
            </a:prstGeom>
            <a:noFill/>
            <a:ln w="285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48341E5F-9DAB-4C10-2F9D-B0407B7D1C34}"/>
                </a:ext>
              </a:extLst>
            </p:cNvPr>
            <p:cNvCxnSpPr>
              <a:cxnSpLocks/>
            </p:cNvCxnSpPr>
            <p:nvPr/>
          </p:nvCxnSpPr>
          <p:spPr bwMode="auto">
            <a:xfrm>
              <a:off x="3932855" y="2990969"/>
              <a:ext cx="1820512" cy="0"/>
            </a:xfrm>
            <a:prstGeom prst="line">
              <a:avLst/>
            </a:prstGeom>
            <a:noFill/>
            <a:ln w="28575"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9FF9694F-DC82-0851-E670-DB190C425712}"/>
                </a:ext>
              </a:extLst>
            </p:cNvPr>
            <p:cNvCxnSpPr>
              <a:cxnSpLocks/>
            </p:cNvCxnSpPr>
            <p:nvPr/>
          </p:nvCxnSpPr>
          <p:spPr bwMode="auto">
            <a:xfrm>
              <a:off x="3568433" y="3460530"/>
              <a:ext cx="952367" cy="0"/>
            </a:xfrm>
            <a:prstGeom prst="line">
              <a:avLst/>
            </a:prstGeom>
            <a:noFill/>
            <a:ln w="28575"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4348098F-47C2-E197-7FB2-7565174D0EB0}"/>
                </a:ext>
              </a:extLst>
            </p:cNvPr>
            <p:cNvCxnSpPr>
              <a:cxnSpLocks/>
            </p:cNvCxnSpPr>
            <p:nvPr/>
          </p:nvCxnSpPr>
          <p:spPr bwMode="auto">
            <a:xfrm>
              <a:off x="4014937" y="3651453"/>
              <a:ext cx="1098350" cy="0"/>
            </a:xfrm>
            <a:prstGeom prst="line">
              <a:avLst/>
            </a:prstGeom>
            <a:no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FFD9082B-4A66-0AC2-7840-1E7FE5A3D7E5}"/>
                </a:ext>
              </a:extLst>
            </p:cNvPr>
            <p:cNvCxnSpPr>
              <a:cxnSpLocks/>
            </p:cNvCxnSpPr>
            <p:nvPr/>
          </p:nvCxnSpPr>
          <p:spPr bwMode="auto">
            <a:xfrm>
              <a:off x="3628858" y="4127547"/>
              <a:ext cx="1671588" cy="0"/>
            </a:xfrm>
            <a:prstGeom prst="line">
              <a:avLst/>
            </a:prstGeom>
            <a:no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235E90BF-1B89-37E1-C286-38FE0A68A01F}"/>
                </a:ext>
              </a:extLst>
            </p:cNvPr>
            <p:cNvCxnSpPr>
              <a:cxnSpLocks/>
            </p:cNvCxnSpPr>
            <p:nvPr/>
          </p:nvCxnSpPr>
          <p:spPr bwMode="auto">
            <a:xfrm>
              <a:off x="3770563" y="4328074"/>
              <a:ext cx="769487" cy="0"/>
            </a:xfrm>
            <a:prstGeom prst="line">
              <a:avLst/>
            </a:prstGeom>
            <a:noFill/>
            <a:ln w="28575"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62857C84-8350-64F6-0F2D-6602D98E8CE4}"/>
                </a:ext>
              </a:extLst>
            </p:cNvPr>
            <p:cNvCxnSpPr>
              <a:cxnSpLocks/>
            </p:cNvCxnSpPr>
            <p:nvPr/>
          </p:nvCxnSpPr>
          <p:spPr bwMode="auto">
            <a:xfrm>
              <a:off x="3770563" y="4769949"/>
              <a:ext cx="1529883" cy="0"/>
            </a:xfrm>
            <a:prstGeom prst="line">
              <a:avLst/>
            </a:prstGeom>
            <a:noFill/>
            <a:ln w="28575"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1D9A998-744E-C8B7-87A2-E5864C3BBBF9}"/>
                </a:ext>
              </a:extLst>
            </p:cNvPr>
            <p:cNvCxnSpPr>
              <a:cxnSpLocks/>
            </p:cNvCxnSpPr>
            <p:nvPr/>
          </p:nvCxnSpPr>
          <p:spPr bwMode="auto">
            <a:xfrm>
              <a:off x="3829919" y="4931975"/>
              <a:ext cx="797293" cy="0"/>
            </a:xfrm>
            <a:prstGeom prst="line">
              <a:avLst/>
            </a:prstGeom>
            <a:noFill/>
            <a:ln w="28575" cap="flat" cmpd="sng" algn="ctr">
              <a:solidFill>
                <a:schemeClr val="accent1"/>
              </a:solidFill>
              <a:prstDash val="solid"/>
              <a:round/>
              <a:headEnd type="none" w="med" len="med"/>
              <a:tailEnd type="none" w="med" len="med"/>
            </a:ln>
            <a:effectLst/>
          </p:spPr>
        </p:cxnSp>
        <p:sp>
          <p:nvSpPr>
            <p:cNvPr id="160" name="Rectangle 159">
              <a:extLst>
                <a:ext uri="{FF2B5EF4-FFF2-40B4-BE49-F238E27FC236}">
                  <a16:creationId xmlns:a16="http://schemas.microsoft.com/office/drawing/2014/main" id="{898F6FEB-0018-E204-8698-68A788ECAA4B}"/>
                </a:ext>
              </a:extLst>
            </p:cNvPr>
            <p:cNvSpPr/>
            <p:nvPr/>
          </p:nvSpPr>
          <p:spPr bwMode="auto">
            <a:xfrm>
              <a:off x="4089802" y="2733033"/>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1" name="Rectangle 160">
              <a:extLst>
                <a:ext uri="{FF2B5EF4-FFF2-40B4-BE49-F238E27FC236}">
                  <a16:creationId xmlns:a16="http://schemas.microsoft.com/office/drawing/2014/main" id="{83BBF167-F232-C63F-6CEE-E2E9575B38EC}"/>
                </a:ext>
              </a:extLst>
            </p:cNvPr>
            <p:cNvSpPr/>
            <p:nvPr/>
          </p:nvSpPr>
          <p:spPr bwMode="auto">
            <a:xfrm>
              <a:off x="3982052" y="3389249"/>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2" name="Rectangle 161">
              <a:extLst>
                <a:ext uri="{FF2B5EF4-FFF2-40B4-BE49-F238E27FC236}">
                  <a16:creationId xmlns:a16="http://schemas.microsoft.com/office/drawing/2014/main" id="{CA23C3BF-DEC9-8E5F-B4D5-DC9C86D517C7}"/>
                </a:ext>
              </a:extLst>
            </p:cNvPr>
            <p:cNvSpPr/>
            <p:nvPr/>
          </p:nvSpPr>
          <p:spPr bwMode="auto">
            <a:xfrm>
              <a:off x="4089802" y="4260636"/>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3" name="Rectangle 162">
              <a:extLst>
                <a:ext uri="{FF2B5EF4-FFF2-40B4-BE49-F238E27FC236}">
                  <a16:creationId xmlns:a16="http://schemas.microsoft.com/office/drawing/2014/main" id="{424C1BCC-4C20-349D-87DD-2B0BCD0FDC6A}"/>
                </a:ext>
              </a:extLst>
            </p:cNvPr>
            <p:cNvSpPr/>
            <p:nvPr/>
          </p:nvSpPr>
          <p:spPr bwMode="auto">
            <a:xfrm>
              <a:off x="4166001" y="4869411"/>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Rectangle 163">
              <a:extLst>
                <a:ext uri="{FF2B5EF4-FFF2-40B4-BE49-F238E27FC236}">
                  <a16:creationId xmlns:a16="http://schemas.microsoft.com/office/drawing/2014/main" id="{F45E708F-5B8B-DD2A-EC23-278E08AC35E5}"/>
                </a:ext>
              </a:extLst>
            </p:cNvPr>
            <p:cNvSpPr/>
            <p:nvPr/>
          </p:nvSpPr>
          <p:spPr bwMode="auto">
            <a:xfrm>
              <a:off x="4501922" y="4717010"/>
              <a:ext cx="74901" cy="74901"/>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5" name="Rectangle 164">
              <a:extLst>
                <a:ext uri="{FF2B5EF4-FFF2-40B4-BE49-F238E27FC236}">
                  <a16:creationId xmlns:a16="http://schemas.microsoft.com/office/drawing/2014/main" id="{8F31CDD7-082A-FCC3-F0BD-C44EBCEDAA96}"/>
                </a:ext>
              </a:extLst>
            </p:cNvPr>
            <p:cNvSpPr/>
            <p:nvPr/>
          </p:nvSpPr>
          <p:spPr bwMode="auto">
            <a:xfrm>
              <a:off x="4543897" y="3608437"/>
              <a:ext cx="74901" cy="74901"/>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6" name="Rectangle 165">
              <a:extLst>
                <a:ext uri="{FF2B5EF4-FFF2-40B4-BE49-F238E27FC236}">
                  <a16:creationId xmlns:a16="http://schemas.microsoft.com/office/drawing/2014/main" id="{570E683F-7E00-0F30-4EB1-4402F0153034}"/>
                </a:ext>
              </a:extLst>
            </p:cNvPr>
            <p:cNvSpPr/>
            <p:nvPr/>
          </p:nvSpPr>
          <p:spPr bwMode="auto">
            <a:xfrm>
              <a:off x="4436313" y="4078380"/>
              <a:ext cx="74901" cy="74901"/>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Rectangle 166">
              <a:extLst>
                <a:ext uri="{FF2B5EF4-FFF2-40B4-BE49-F238E27FC236}">
                  <a16:creationId xmlns:a16="http://schemas.microsoft.com/office/drawing/2014/main" id="{01DDE8C9-3966-1328-69AF-845E07959403}"/>
                </a:ext>
              </a:extLst>
            </p:cNvPr>
            <p:cNvSpPr/>
            <p:nvPr/>
          </p:nvSpPr>
          <p:spPr bwMode="auto">
            <a:xfrm>
              <a:off x="4805660" y="2969685"/>
              <a:ext cx="45719" cy="45719"/>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8" name="Diamond 167">
              <a:extLst>
                <a:ext uri="{FF2B5EF4-FFF2-40B4-BE49-F238E27FC236}">
                  <a16:creationId xmlns:a16="http://schemas.microsoft.com/office/drawing/2014/main" id="{B76C26D4-771C-42CD-6486-A66B64CD44B8}"/>
                </a:ext>
              </a:extLst>
            </p:cNvPr>
            <p:cNvSpPr/>
            <p:nvPr/>
          </p:nvSpPr>
          <p:spPr bwMode="auto">
            <a:xfrm>
              <a:off x="3942136" y="5117121"/>
              <a:ext cx="626182" cy="181668"/>
            </a:xfrm>
            <a:prstGeom prst="diamond">
              <a:avLst/>
            </a:prstGeom>
            <a:noFill/>
            <a:ln w="28575">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11A7FF57-9D09-07A8-9526-2866750EB91B}"/>
                </a:ext>
              </a:extLst>
            </p:cNvPr>
            <p:cNvSpPr txBox="1"/>
            <p:nvPr/>
          </p:nvSpPr>
          <p:spPr bwMode="auto">
            <a:xfrm>
              <a:off x="1503298" y="2375093"/>
              <a:ext cx="2710822"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90000"/>
                </a:lnSpc>
                <a:spcBef>
                  <a:spcPts val="1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Nodal involvement</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Planned CT type</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Gemcitabine/cisplatin</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Gemcitabine/carboplatin</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Microscopic margin status</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Positive</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Negative</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Tumor stage</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T3 or T4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Overall</a:t>
              </a:r>
            </a:p>
          </p:txBody>
        </p:sp>
        <p:sp>
          <p:nvSpPr>
            <p:cNvPr id="170" name="TextBox 169">
              <a:extLst>
                <a:ext uri="{FF2B5EF4-FFF2-40B4-BE49-F238E27FC236}">
                  <a16:creationId xmlns:a16="http://schemas.microsoft.com/office/drawing/2014/main" id="{E07F6B83-6CC1-951F-B115-D26B244F18B8}"/>
                </a:ext>
              </a:extLst>
            </p:cNvPr>
            <p:cNvSpPr txBox="1"/>
            <p:nvPr/>
          </p:nvSpPr>
          <p:spPr bwMode="auto">
            <a:xfrm>
              <a:off x="5565288" y="2375093"/>
              <a:ext cx="1140769"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82/236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13/24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58/164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37/96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15/31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80/229</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18/74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77/186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95/260</a:t>
              </a:r>
            </a:p>
          </p:txBody>
        </p:sp>
        <p:sp>
          <p:nvSpPr>
            <p:cNvPr id="171" name="TextBox 170">
              <a:extLst>
                <a:ext uri="{FF2B5EF4-FFF2-40B4-BE49-F238E27FC236}">
                  <a16:creationId xmlns:a16="http://schemas.microsoft.com/office/drawing/2014/main" id="{2963776A-5580-CE35-7664-0A8D900ED75A}"/>
                </a:ext>
              </a:extLst>
            </p:cNvPr>
            <p:cNvSpPr txBox="1"/>
            <p:nvPr/>
          </p:nvSpPr>
          <p:spPr bwMode="auto">
            <a:xfrm>
              <a:off x="6691094" y="2375093"/>
              <a:ext cx="1799941"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0.40 (0.25-0.63)</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0.90 (0.30-2.71)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0.35 (0.20-0.61)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0.66 (0.35-1.26)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0.58 (0.21-1.62)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0.40 (0.25-0.64)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0.64 (0.25-1.60)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0.43 (0.27-0.70)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0.45 (0.30-0.68)</a:t>
              </a:r>
            </a:p>
          </p:txBody>
        </p:sp>
        <p:sp>
          <p:nvSpPr>
            <p:cNvPr id="172" name="TextBox 171">
              <a:extLst>
                <a:ext uri="{FF2B5EF4-FFF2-40B4-BE49-F238E27FC236}">
                  <a16:creationId xmlns:a16="http://schemas.microsoft.com/office/drawing/2014/main" id="{EFAA80D0-6EED-38FC-F21A-CE700F0AF0CF}"/>
                </a:ext>
              </a:extLst>
            </p:cNvPr>
            <p:cNvSpPr txBox="1"/>
            <p:nvPr/>
          </p:nvSpPr>
          <p:spPr bwMode="auto">
            <a:xfrm>
              <a:off x="8435413" y="2375093"/>
              <a:ext cx="1140769"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&lt;.0001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.0002</a:t>
              </a:r>
            </a:p>
          </p:txBody>
        </p:sp>
        <p:sp>
          <p:nvSpPr>
            <p:cNvPr id="173" name="TextBox 172">
              <a:extLst>
                <a:ext uri="{FF2B5EF4-FFF2-40B4-BE49-F238E27FC236}">
                  <a16:creationId xmlns:a16="http://schemas.microsoft.com/office/drawing/2014/main" id="{E871515C-3919-21FE-5668-D2374E9DDBB3}"/>
                </a:ext>
              </a:extLst>
            </p:cNvPr>
            <p:cNvSpPr txBox="1"/>
            <p:nvPr/>
          </p:nvSpPr>
          <p:spPr bwMode="auto">
            <a:xfrm>
              <a:off x="9532955" y="2375093"/>
              <a:ext cx="1140769" cy="28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.51</a:t>
              </a:r>
              <a:endPar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4" name="TextBox 173">
              <a:extLst>
                <a:ext uri="{FF2B5EF4-FFF2-40B4-BE49-F238E27FC236}">
                  <a16:creationId xmlns:a16="http://schemas.microsoft.com/office/drawing/2014/main" id="{01E8EA4D-F966-FB4A-C4C9-F354D20E8464}"/>
                </a:ext>
              </a:extLst>
            </p:cNvPr>
            <p:cNvSpPr txBox="1"/>
            <p:nvPr/>
          </p:nvSpPr>
          <p:spPr bwMode="auto">
            <a:xfrm>
              <a:off x="5415187" y="1787577"/>
              <a:ext cx="1440970" cy="63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a:t>
              </a:r>
            </a:p>
          </p:txBody>
        </p:sp>
        <p:sp>
          <p:nvSpPr>
            <p:cNvPr id="175" name="TextBox 174">
              <a:extLst>
                <a:ext uri="{FF2B5EF4-FFF2-40B4-BE49-F238E27FC236}">
                  <a16:creationId xmlns:a16="http://schemas.microsoft.com/office/drawing/2014/main" id="{CDD251B8-67CF-9331-35B2-BDCFCF30371E}"/>
                </a:ext>
              </a:extLst>
            </p:cNvPr>
            <p:cNvSpPr txBox="1"/>
            <p:nvPr/>
          </p:nvSpPr>
          <p:spPr bwMode="auto">
            <a:xfrm>
              <a:off x="6580737" y="1787577"/>
              <a:ext cx="2020656" cy="63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Univariable HR</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 CI)</a:t>
              </a:r>
            </a:p>
          </p:txBody>
        </p:sp>
        <p:sp>
          <p:nvSpPr>
            <p:cNvPr id="176" name="TextBox 175">
              <a:extLst>
                <a:ext uri="{FF2B5EF4-FFF2-40B4-BE49-F238E27FC236}">
                  <a16:creationId xmlns:a16="http://schemas.microsoft.com/office/drawing/2014/main" id="{872AC333-E84E-9F20-76A5-77BF04685118}"/>
                </a:ext>
              </a:extLst>
            </p:cNvPr>
            <p:cNvSpPr txBox="1"/>
            <p:nvPr/>
          </p:nvSpPr>
          <p:spPr bwMode="auto">
            <a:xfrm>
              <a:off x="8285315" y="1787577"/>
              <a:ext cx="1440970"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Value</a:t>
              </a:r>
            </a:p>
          </p:txBody>
        </p:sp>
        <p:sp>
          <p:nvSpPr>
            <p:cNvPr id="177" name="TextBox 176">
              <a:extLst>
                <a:ext uri="{FF2B5EF4-FFF2-40B4-BE49-F238E27FC236}">
                  <a16:creationId xmlns:a16="http://schemas.microsoft.com/office/drawing/2014/main" id="{3AC12069-A3D4-0CD9-547D-B78D2CE62D3F}"/>
                </a:ext>
              </a:extLst>
            </p:cNvPr>
            <p:cNvSpPr txBox="1"/>
            <p:nvPr/>
          </p:nvSpPr>
          <p:spPr bwMode="auto">
            <a:xfrm>
              <a:off x="9378118" y="1787577"/>
              <a:ext cx="1440970" cy="63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Interaction</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Test </a:t>
              </a:r>
              <a:r>
                <a:rPr kumimoji="0" lang="en-US" sz="115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Value</a:t>
              </a:r>
            </a:p>
          </p:txBody>
        </p:sp>
        <p:cxnSp>
          <p:nvCxnSpPr>
            <p:cNvPr id="178" name="Straight Connector 177">
              <a:extLst>
                <a:ext uri="{FF2B5EF4-FFF2-40B4-BE49-F238E27FC236}">
                  <a16:creationId xmlns:a16="http://schemas.microsoft.com/office/drawing/2014/main" id="{25E37DCC-4A94-86A3-8780-C12146944EF0}"/>
                </a:ext>
              </a:extLst>
            </p:cNvPr>
            <p:cNvCxnSpPr>
              <a:cxnSpLocks/>
            </p:cNvCxnSpPr>
            <p:nvPr/>
          </p:nvCxnSpPr>
          <p:spPr bwMode="auto">
            <a:xfrm>
              <a:off x="1584928" y="2387064"/>
              <a:ext cx="9011551" cy="0"/>
            </a:xfrm>
            <a:prstGeom prst="line">
              <a:avLst/>
            </a:prstGeom>
            <a:noFill/>
            <a:ln w="28575" cap="flat" cmpd="sng" algn="ctr">
              <a:solidFill>
                <a:schemeClr val="bg1"/>
              </a:solidFill>
              <a:prstDash val="solid"/>
              <a:round/>
              <a:headEnd type="none" w="med" len="med"/>
              <a:tailEnd type="none" w="med" len="med"/>
            </a:ln>
            <a:effectLst/>
          </p:spPr>
        </p:cxnSp>
      </p:grpSp>
      <p:sp>
        <p:nvSpPr>
          <p:cNvPr id="262" name="TextBox 261">
            <a:extLst>
              <a:ext uri="{FF2B5EF4-FFF2-40B4-BE49-F238E27FC236}">
                <a16:creationId xmlns:a16="http://schemas.microsoft.com/office/drawing/2014/main" id="{53A0B7BA-2FFA-7ED3-6F71-FA56C716615C}"/>
              </a:ext>
            </a:extLst>
          </p:cNvPr>
          <p:cNvSpPr txBox="1"/>
          <p:nvPr/>
        </p:nvSpPr>
        <p:spPr bwMode="auto">
          <a:xfrm>
            <a:off x="6922476" y="1223572"/>
            <a:ext cx="3563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POUT: DFS Subgroup Analysis</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63" name="TextBox 262">
            <a:extLst>
              <a:ext uri="{FF2B5EF4-FFF2-40B4-BE49-F238E27FC236}">
                <a16:creationId xmlns:a16="http://schemas.microsoft.com/office/drawing/2014/main" id="{6C729069-CD51-15B2-C89E-B9F4F44D1014}"/>
              </a:ext>
            </a:extLst>
          </p:cNvPr>
          <p:cNvSpPr txBox="1"/>
          <p:nvPr/>
        </p:nvSpPr>
        <p:spPr bwMode="auto">
          <a:xfrm>
            <a:off x="6519441" y="4326254"/>
            <a:ext cx="1420169"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Favors CT</a:t>
            </a:r>
          </a:p>
        </p:txBody>
      </p:sp>
      <p:sp>
        <p:nvSpPr>
          <p:cNvPr id="264" name="TextBox 263">
            <a:extLst>
              <a:ext uri="{FF2B5EF4-FFF2-40B4-BE49-F238E27FC236}">
                <a16:creationId xmlns:a16="http://schemas.microsoft.com/office/drawing/2014/main" id="{099D6DB2-0F35-E827-BBC0-DC0B627DF964}"/>
              </a:ext>
            </a:extLst>
          </p:cNvPr>
          <p:cNvSpPr txBox="1"/>
          <p:nvPr/>
        </p:nvSpPr>
        <p:spPr bwMode="auto">
          <a:xfrm>
            <a:off x="7744316" y="4326254"/>
            <a:ext cx="1420169"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Favors Surveillance</a:t>
            </a:r>
          </a:p>
        </p:txBody>
      </p:sp>
      <p:sp>
        <p:nvSpPr>
          <p:cNvPr id="265" name="Rectangle 264">
            <a:extLst>
              <a:ext uri="{FF2B5EF4-FFF2-40B4-BE49-F238E27FC236}">
                <a16:creationId xmlns:a16="http://schemas.microsoft.com/office/drawing/2014/main" id="{0F78FB8E-8600-35B3-DFA7-67E612E2E678}"/>
              </a:ext>
            </a:extLst>
          </p:cNvPr>
          <p:cNvSpPr/>
          <p:nvPr/>
        </p:nvSpPr>
        <p:spPr bwMode="auto">
          <a:xfrm>
            <a:off x="5549091" y="2580255"/>
            <a:ext cx="6191678" cy="338328"/>
          </a:xfrm>
          <a:prstGeom prst="rect">
            <a:avLst/>
          </a:prstGeom>
          <a:noFill/>
          <a:ln w="28575">
            <a:solidFill>
              <a:srgbClr val="FF0000"/>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259203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740E783-40B8-0AE5-D86A-689FD6C919AB}"/>
              </a:ext>
            </a:extLst>
          </p:cNvPr>
          <p:cNvSpPr/>
          <p:nvPr/>
        </p:nvSpPr>
        <p:spPr bwMode="auto">
          <a:xfrm>
            <a:off x="7172818" y="4986789"/>
            <a:ext cx="1904214" cy="170554"/>
          </a:xfrm>
          <a:prstGeom prst="rect">
            <a:avLst/>
          </a:prstGeom>
          <a:solidFill>
            <a:schemeClr val="tx1">
              <a:lumMod val="95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nvGrpSpPr>
          <p:cNvPr id="17" name="Group 16">
            <a:extLst>
              <a:ext uri="{FF2B5EF4-FFF2-40B4-BE49-F238E27FC236}">
                <a16:creationId xmlns:a16="http://schemas.microsoft.com/office/drawing/2014/main" id="{93A0FEBE-D8A4-506F-2DA0-0C4B67A486E6}"/>
              </a:ext>
            </a:extLst>
          </p:cNvPr>
          <p:cNvGrpSpPr/>
          <p:nvPr/>
        </p:nvGrpSpPr>
        <p:grpSpPr>
          <a:xfrm>
            <a:off x="7172818" y="5644270"/>
            <a:ext cx="1908463" cy="538058"/>
            <a:chOff x="7172818" y="5644270"/>
            <a:chExt cx="1908463" cy="538058"/>
          </a:xfrm>
        </p:grpSpPr>
        <p:sp>
          <p:nvSpPr>
            <p:cNvPr id="14" name="Rectangle 13">
              <a:extLst>
                <a:ext uri="{FF2B5EF4-FFF2-40B4-BE49-F238E27FC236}">
                  <a16:creationId xmlns:a16="http://schemas.microsoft.com/office/drawing/2014/main" id="{C9F728E4-7140-30DE-E0A7-2079DB6EECFA}"/>
                </a:ext>
              </a:extLst>
            </p:cNvPr>
            <p:cNvSpPr/>
            <p:nvPr/>
          </p:nvSpPr>
          <p:spPr bwMode="auto">
            <a:xfrm>
              <a:off x="7172818" y="5644270"/>
              <a:ext cx="1904214" cy="170554"/>
            </a:xfrm>
            <a:prstGeom prst="rect">
              <a:avLst/>
            </a:prstGeom>
            <a:solidFill>
              <a:schemeClr val="tx1">
                <a:lumMod val="95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6" name="Rectangle 15">
              <a:extLst>
                <a:ext uri="{FF2B5EF4-FFF2-40B4-BE49-F238E27FC236}">
                  <a16:creationId xmlns:a16="http://schemas.microsoft.com/office/drawing/2014/main" id="{F724B627-CD1A-F755-0D19-7841E0F10646}"/>
                </a:ext>
              </a:extLst>
            </p:cNvPr>
            <p:cNvSpPr/>
            <p:nvPr/>
          </p:nvSpPr>
          <p:spPr bwMode="auto">
            <a:xfrm>
              <a:off x="7177067" y="6011774"/>
              <a:ext cx="1904214" cy="170554"/>
            </a:xfrm>
            <a:prstGeom prst="rect">
              <a:avLst/>
            </a:prstGeom>
            <a:solidFill>
              <a:schemeClr val="tx1">
                <a:lumMod val="95000"/>
              </a:schemeClr>
            </a:solid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sp>
        <p:nvSpPr>
          <p:cNvPr id="15" name="Title 14">
            <a:extLst>
              <a:ext uri="{FF2B5EF4-FFF2-40B4-BE49-F238E27FC236}">
                <a16:creationId xmlns:a16="http://schemas.microsoft.com/office/drawing/2014/main" id="{27FB9B83-1F02-D39A-6493-62AA09688574}"/>
              </a:ext>
            </a:extLst>
          </p:cNvPr>
          <p:cNvSpPr>
            <a:spLocks noGrp="1"/>
          </p:cNvSpPr>
          <p:nvPr>
            <p:ph type="title"/>
          </p:nvPr>
        </p:nvSpPr>
        <p:spPr/>
        <p:txBody>
          <a:bodyPr/>
          <a:lstStyle/>
          <a:p>
            <a:r>
              <a:rPr lang="en-US" dirty="0"/>
              <a:t>POUT: Adjuvant CT Improves DFS in Upper-Tract UC</a:t>
            </a:r>
          </a:p>
        </p:txBody>
      </p:sp>
      <p:sp>
        <p:nvSpPr>
          <p:cNvPr id="20" name="Freeform 52">
            <a:extLst>
              <a:ext uri="{FF2B5EF4-FFF2-40B4-BE49-F238E27FC236}">
                <a16:creationId xmlns:a16="http://schemas.microsoft.com/office/drawing/2014/main" id="{FD4AD8C6-67AA-CE33-ECFC-463BFC6501DD}"/>
              </a:ext>
            </a:extLst>
          </p:cNvPr>
          <p:cNvSpPr/>
          <p:nvPr/>
        </p:nvSpPr>
        <p:spPr bwMode="auto">
          <a:xfrm>
            <a:off x="1870074" y="1685924"/>
            <a:ext cx="3330575" cy="1082675"/>
          </a:xfrm>
          <a:custGeom>
            <a:avLst/>
            <a:gdLst>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73050 w 3314700"/>
              <a:gd name="connsiteY67" fmla="*/ 238125 h 1079500"/>
              <a:gd name="connsiteX68" fmla="*/ 273050 w 3314700"/>
              <a:gd name="connsiteY68" fmla="*/ 298450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3425 w 3314700"/>
              <a:gd name="connsiteY102" fmla="*/ 61595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73050 w 3314700"/>
              <a:gd name="connsiteY67" fmla="*/ 238125 h 1079500"/>
              <a:gd name="connsiteX68" fmla="*/ 273050 w 3314700"/>
              <a:gd name="connsiteY68" fmla="*/ 298450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73050 w 3314700"/>
              <a:gd name="connsiteY67" fmla="*/ 238125 h 1079500"/>
              <a:gd name="connsiteX68" fmla="*/ 263525 w 3314700"/>
              <a:gd name="connsiteY68" fmla="*/ 282575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63525 w 3314700"/>
              <a:gd name="connsiteY67" fmla="*/ 238125 h 1079500"/>
              <a:gd name="connsiteX68" fmla="*/ 263525 w 3314700"/>
              <a:gd name="connsiteY68" fmla="*/ 282575 h 1079500"/>
              <a:gd name="connsiteX69" fmla="*/ 276225 w 3314700"/>
              <a:gd name="connsiteY69" fmla="*/ 330200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16275 w 3314700"/>
              <a:gd name="connsiteY0" fmla="*/ 1016000 h 1079500"/>
              <a:gd name="connsiteX1" fmla="*/ 3216275 w 3314700"/>
              <a:gd name="connsiteY1" fmla="*/ 1079500 h 1079500"/>
              <a:gd name="connsiteX2" fmla="*/ 3314700 w 3314700"/>
              <a:gd name="connsiteY2" fmla="*/ 1079500 h 1079500"/>
              <a:gd name="connsiteX3" fmla="*/ 3314700 w 3314700"/>
              <a:gd name="connsiteY3" fmla="*/ 600075 h 1079500"/>
              <a:gd name="connsiteX4" fmla="*/ 3206750 w 3314700"/>
              <a:gd name="connsiteY4" fmla="*/ 600075 h 1079500"/>
              <a:gd name="connsiteX5" fmla="*/ 3206750 w 3314700"/>
              <a:gd name="connsiteY5" fmla="*/ 561975 h 1079500"/>
              <a:gd name="connsiteX6" fmla="*/ 2381250 w 3314700"/>
              <a:gd name="connsiteY6" fmla="*/ 561975 h 1079500"/>
              <a:gd name="connsiteX7" fmla="*/ 2381250 w 3314700"/>
              <a:gd name="connsiteY7" fmla="*/ 530225 h 1079500"/>
              <a:gd name="connsiteX8" fmla="*/ 1844675 w 3314700"/>
              <a:gd name="connsiteY8" fmla="*/ 530225 h 1079500"/>
              <a:gd name="connsiteX9" fmla="*/ 1844675 w 3314700"/>
              <a:gd name="connsiteY9" fmla="*/ 530225 h 1079500"/>
              <a:gd name="connsiteX10" fmla="*/ 1844675 w 3314700"/>
              <a:gd name="connsiteY10" fmla="*/ 498475 h 1079500"/>
              <a:gd name="connsiteX11" fmla="*/ 1422400 w 3314700"/>
              <a:gd name="connsiteY11" fmla="*/ 498475 h 1079500"/>
              <a:gd name="connsiteX12" fmla="*/ 1422400 w 3314700"/>
              <a:gd name="connsiteY12" fmla="*/ 460375 h 1079500"/>
              <a:gd name="connsiteX13" fmla="*/ 1362075 w 3314700"/>
              <a:gd name="connsiteY13" fmla="*/ 460375 h 1079500"/>
              <a:gd name="connsiteX14" fmla="*/ 1362075 w 3314700"/>
              <a:gd name="connsiteY14" fmla="*/ 460375 h 1079500"/>
              <a:gd name="connsiteX15" fmla="*/ 1362075 w 3314700"/>
              <a:gd name="connsiteY15" fmla="*/ 431800 h 1079500"/>
              <a:gd name="connsiteX16" fmla="*/ 1270000 w 3314700"/>
              <a:gd name="connsiteY16" fmla="*/ 431800 h 1079500"/>
              <a:gd name="connsiteX17" fmla="*/ 1270000 w 3314700"/>
              <a:gd name="connsiteY17" fmla="*/ 431800 h 1079500"/>
              <a:gd name="connsiteX18" fmla="*/ 1270000 w 3314700"/>
              <a:gd name="connsiteY18" fmla="*/ 431800 h 1079500"/>
              <a:gd name="connsiteX19" fmla="*/ 1270000 w 3314700"/>
              <a:gd name="connsiteY19" fmla="*/ 387350 h 1079500"/>
              <a:gd name="connsiteX20" fmla="*/ 1216025 w 3314700"/>
              <a:gd name="connsiteY20" fmla="*/ 387350 h 1079500"/>
              <a:gd name="connsiteX21" fmla="*/ 1216025 w 3314700"/>
              <a:gd name="connsiteY21" fmla="*/ 387350 h 1079500"/>
              <a:gd name="connsiteX22" fmla="*/ 1216025 w 3314700"/>
              <a:gd name="connsiteY22" fmla="*/ 387350 h 1079500"/>
              <a:gd name="connsiteX23" fmla="*/ 1216025 w 3314700"/>
              <a:gd name="connsiteY23" fmla="*/ 387350 h 1079500"/>
              <a:gd name="connsiteX24" fmla="*/ 1216025 w 3314700"/>
              <a:gd name="connsiteY24" fmla="*/ 387350 h 1079500"/>
              <a:gd name="connsiteX25" fmla="*/ 1216025 w 3314700"/>
              <a:gd name="connsiteY25" fmla="*/ 358775 h 1079500"/>
              <a:gd name="connsiteX26" fmla="*/ 955675 w 3314700"/>
              <a:gd name="connsiteY26" fmla="*/ 368300 h 1079500"/>
              <a:gd name="connsiteX27" fmla="*/ 955675 w 3314700"/>
              <a:gd name="connsiteY27" fmla="*/ 368300 h 1079500"/>
              <a:gd name="connsiteX28" fmla="*/ 955675 w 3314700"/>
              <a:gd name="connsiteY28" fmla="*/ 368300 h 1079500"/>
              <a:gd name="connsiteX29" fmla="*/ 955675 w 3314700"/>
              <a:gd name="connsiteY29" fmla="*/ 368300 h 1079500"/>
              <a:gd name="connsiteX30" fmla="*/ 955675 w 3314700"/>
              <a:gd name="connsiteY30" fmla="*/ 342900 h 1079500"/>
              <a:gd name="connsiteX31" fmla="*/ 901700 w 3314700"/>
              <a:gd name="connsiteY31" fmla="*/ 342900 h 1079500"/>
              <a:gd name="connsiteX32" fmla="*/ 901700 w 3314700"/>
              <a:gd name="connsiteY32" fmla="*/ 311150 h 1079500"/>
              <a:gd name="connsiteX33" fmla="*/ 755650 w 3314700"/>
              <a:gd name="connsiteY33" fmla="*/ 311150 h 1079500"/>
              <a:gd name="connsiteX34" fmla="*/ 755650 w 3314700"/>
              <a:gd name="connsiteY34" fmla="*/ 295275 h 1079500"/>
              <a:gd name="connsiteX35" fmla="*/ 717550 w 3314700"/>
              <a:gd name="connsiteY35" fmla="*/ 295275 h 1079500"/>
              <a:gd name="connsiteX36" fmla="*/ 717550 w 3314700"/>
              <a:gd name="connsiteY36" fmla="*/ 295275 h 1079500"/>
              <a:gd name="connsiteX37" fmla="*/ 717550 w 3314700"/>
              <a:gd name="connsiteY37" fmla="*/ 266700 h 1079500"/>
              <a:gd name="connsiteX38" fmla="*/ 676275 w 3314700"/>
              <a:gd name="connsiteY38" fmla="*/ 266700 h 1079500"/>
              <a:gd name="connsiteX39" fmla="*/ 676275 w 3314700"/>
              <a:gd name="connsiteY39" fmla="*/ 238125 h 1079500"/>
              <a:gd name="connsiteX40" fmla="*/ 612775 w 3314700"/>
              <a:gd name="connsiteY40" fmla="*/ 238125 h 1079500"/>
              <a:gd name="connsiteX41" fmla="*/ 612775 w 3314700"/>
              <a:gd name="connsiteY41" fmla="*/ 209550 h 1079500"/>
              <a:gd name="connsiteX42" fmla="*/ 536575 w 3314700"/>
              <a:gd name="connsiteY42" fmla="*/ 209550 h 1079500"/>
              <a:gd name="connsiteX43" fmla="*/ 492125 w 3314700"/>
              <a:gd name="connsiteY43" fmla="*/ 209550 h 1079500"/>
              <a:gd name="connsiteX44" fmla="*/ 492125 w 3314700"/>
              <a:gd name="connsiteY44" fmla="*/ 209550 h 1079500"/>
              <a:gd name="connsiteX45" fmla="*/ 492125 w 3314700"/>
              <a:gd name="connsiteY45" fmla="*/ 184150 h 1079500"/>
              <a:gd name="connsiteX46" fmla="*/ 438150 w 3314700"/>
              <a:gd name="connsiteY46" fmla="*/ 184150 h 1079500"/>
              <a:gd name="connsiteX47" fmla="*/ 438150 w 3314700"/>
              <a:gd name="connsiteY47" fmla="*/ 184150 h 1079500"/>
              <a:gd name="connsiteX48" fmla="*/ 438150 w 3314700"/>
              <a:gd name="connsiteY48" fmla="*/ 152400 h 1079500"/>
              <a:gd name="connsiteX49" fmla="*/ 295275 w 3314700"/>
              <a:gd name="connsiteY49" fmla="*/ 152400 h 1079500"/>
              <a:gd name="connsiteX50" fmla="*/ 295275 w 3314700"/>
              <a:gd name="connsiteY50" fmla="*/ 120650 h 1079500"/>
              <a:gd name="connsiteX51" fmla="*/ 276225 w 3314700"/>
              <a:gd name="connsiteY51" fmla="*/ 120650 h 1079500"/>
              <a:gd name="connsiteX52" fmla="*/ 276225 w 3314700"/>
              <a:gd name="connsiteY52" fmla="*/ 34925 h 1079500"/>
              <a:gd name="connsiteX53" fmla="*/ 184150 w 3314700"/>
              <a:gd name="connsiteY53" fmla="*/ 34925 h 1079500"/>
              <a:gd name="connsiteX54" fmla="*/ 184150 w 3314700"/>
              <a:gd name="connsiteY54" fmla="*/ 15875 h 1079500"/>
              <a:gd name="connsiteX55" fmla="*/ 104775 w 3314700"/>
              <a:gd name="connsiteY55" fmla="*/ 15875 h 1079500"/>
              <a:gd name="connsiteX56" fmla="*/ 104775 w 3314700"/>
              <a:gd name="connsiteY56" fmla="*/ 0 h 1079500"/>
              <a:gd name="connsiteX57" fmla="*/ 0 w 3314700"/>
              <a:gd name="connsiteY57" fmla="*/ 0 h 1079500"/>
              <a:gd name="connsiteX58" fmla="*/ 0 w 3314700"/>
              <a:gd name="connsiteY58" fmla="*/ 127000 h 1079500"/>
              <a:gd name="connsiteX59" fmla="*/ 28575 w 3314700"/>
              <a:gd name="connsiteY59" fmla="*/ 127000 h 1079500"/>
              <a:gd name="connsiteX60" fmla="*/ 28575 w 3314700"/>
              <a:gd name="connsiteY60" fmla="*/ 155575 h 1079500"/>
              <a:gd name="connsiteX61" fmla="*/ 101600 w 3314700"/>
              <a:gd name="connsiteY61" fmla="*/ 155575 h 1079500"/>
              <a:gd name="connsiteX62" fmla="*/ 101600 w 3314700"/>
              <a:gd name="connsiteY62" fmla="*/ 187325 h 1079500"/>
              <a:gd name="connsiteX63" fmla="*/ 180975 w 3314700"/>
              <a:gd name="connsiteY63" fmla="*/ 187325 h 1079500"/>
              <a:gd name="connsiteX64" fmla="*/ 180975 w 3314700"/>
              <a:gd name="connsiteY64" fmla="*/ 209550 h 1079500"/>
              <a:gd name="connsiteX65" fmla="*/ 250825 w 3314700"/>
              <a:gd name="connsiteY65" fmla="*/ 209550 h 1079500"/>
              <a:gd name="connsiteX66" fmla="*/ 250825 w 3314700"/>
              <a:gd name="connsiteY66" fmla="*/ 238125 h 1079500"/>
              <a:gd name="connsiteX67" fmla="*/ 263525 w 3314700"/>
              <a:gd name="connsiteY67" fmla="*/ 238125 h 1079500"/>
              <a:gd name="connsiteX68" fmla="*/ 263525 w 3314700"/>
              <a:gd name="connsiteY68" fmla="*/ 282575 h 1079500"/>
              <a:gd name="connsiteX69" fmla="*/ 276225 w 3314700"/>
              <a:gd name="connsiteY69" fmla="*/ 301625 h 1079500"/>
              <a:gd name="connsiteX70" fmla="*/ 276225 w 3314700"/>
              <a:gd name="connsiteY70" fmla="*/ 406400 h 1079500"/>
              <a:gd name="connsiteX71" fmla="*/ 301625 w 3314700"/>
              <a:gd name="connsiteY71" fmla="*/ 406400 h 1079500"/>
              <a:gd name="connsiteX72" fmla="*/ 301625 w 3314700"/>
              <a:gd name="connsiteY72" fmla="*/ 438150 h 1079500"/>
              <a:gd name="connsiteX73" fmla="*/ 381000 w 3314700"/>
              <a:gd name="connsiteY73" fmla="*/ 438150 h 1079500"/>
              <a:gd name="connsiteX74" fmla="*/ 381000 w 3314700"/>
              <a:gd name="connsiteY74" fmla="*/ 438150 h 1079500"/>
              <a:gd name="connsiteX75" fmla="*/ 381000 w 3314700"/>
              <a:gd name="connsiteY75" fmla="*/ 438150 h 1079500"/>
              <a:gd name="connsiteX76" fmla="*/ 381000 w 3314700"/>
              <a:gd name="connsiteY76" fmla="*/ 438150 h 1079500"/>
              <a:gd name="connsiteX77" fmla="*/ 381000 w 3314700"/>
              <a:gd name="connsiteY77" fmla="*/ 466725 h 1079500"/>
              <a:gd name="connsiteX78" fmla="*/ 428625 w 3314700"/>
              <a:gd name="connsiteY78" fmla="*/ 469900 h 1079500"/>
              <a:gd name="connsiteX79" fmla="*/ 428625 w 3314700"/>
              <a:gd name="connsiteY79" fmla="*/ 469900 h 1079500"/>
              <a:gd name="connsiteX80" fmla="*/ 428625 w 3314700"/>
              <a:gd name="connsiteY80" fmla="*/ 469900 h 1079500"/>
              <a:gd name="connsiteX81" fmla="*/ 431800 w 3314700"/>
              <a:gd name="connsiteY81" fmla="*/ 492125 h 1079500"/>
              <a:gd name="connsiteX82" fmla="*/ 476250 w 3314700"/>
              <a:gd name="connsiteY82" fmla="*/ 492125 h 1079500"/>
              <a:gd name="connsiteX83" fmla="*/ 476250 w 3314700"/>
              <a:gd name="connsiteY83" fmla="*/ 492125 h 1079500"/>
              <a:gd name="connsiteX84" fmla="*/ 476250 w 3314700"/>
              <a:gd name="connsiteY84" fmla="*/ 492125 h 1079500"/>
              <a:gd name="connsiteX85" fmla="*/ 476250 w 3314700"/>
              <a:gd name="connsiteY85" fmla="*/ 514350 h 1079500"/>
              <a:gd name="connsiteX86" fmla="*/ 546100 w 3314700"/>
              <a:gd name="connsiteY86" fmla="*/ 517525 h 1079500"/>
              <a:gd name="connsiteX87" fmla="*/ 546100 w 3314700"/>
              <a:gd name="connsiteY87" fmla="*/ 517525 h 1079500"/>
              <a:gd name="connsiteX88" fmla="*/ 546100 w 3314700"/>
              <a:gd name="connsiteY88" fmla="*/ 517525 h 1079500"/>
              <a:gd name="connsiteX89" fmla="*/ 546100 w 3314700"/>
              <a:gd name="connsiteY89" fmla="*/ 517525 h 1079500"/>
              <a:gd name="connsiteX90" fmla="*/ 546100 w 3314700"/>
              <a:gd name="connsiteY90" fmla="*/ 517525 h 1079500"/>
              <a:gd name="connsiteX91" fmla="*/ 546100 w 3314700"/>
              <a:gd name="connsiteY91" fmla="*/ 517525 h 1079500"/>
              <a:gd name="connsiteX92" fmla="*/ 546100 w 3314700"/>
              <a:gd name="connsiteY92" fmla="*/ 517525 h 1079500"/>
              <a:gd name="connsiteX93" fmla="*/ 546100 w 3314700"/>
              <a:gd name="connsiteY93" fmla="*/ 517525 h 1079500"/>
              <a:gd name="connsiteX94" fmla="*/ 546100 w 3314700"/>
              <a:gd name="connsiteY94" fmla="*/ 542925 h 1079500"/>
              <a:gd name="connsiteX95" fmla="*/ 609600 w 3314700"/>
              <a:gd name="connsiteY95" fmla="*/ 546100 h 1079500"/>
              <a:gd name="connsiteX96" fmla="*/ 609600 w 3314700"/>
              <a:gd name="connsiteY96" fmla="*/ 565150 h 1079500"/>
              <a:gd name="connsiteX97" fmla="*/ 657225 w 3314700"/>
              <a:gd name="connsiteY97" fmla="*/ 565150 h 1079500"/>
              <a:gd name="connsiteX98" fmla="*/ 657225 w 3314700"/>
              <a:gd name="connsiteY98" fmla="*/ 587375 h 1079500"/>
              <a:gd name="connsiteX99" fmla="*/ 657225 w 3314700"/>
              <a:gd name="connsiteY99" fmla="*/ 587375 h 1079500"/>
              <a:gd name="connsiteX100" fmla="*/ 685800 w 3314700"/>
              <a:gd name="connsiteY100" fmla="*/ 615950 h 1079500"/>
              <a:gd name="connsiteX101" fmla="*/ 733425 w 3314700"/>
              <a:gd name="connsiteY101" fmla="*/ 615950 h 1079500"/>
              <a:gd name="connsiteX102" fmla="*/ 730250 w 3314700"/>
              <a:gd name="connsiteY102" fmla="*/ 635000 h 1079500"/>
              <a:gd name="connsiteX103" fmla="*/ 755650 w 3314700"/>
              <a:gd name="connsiteY103" fmla="*/ 638175 h 1079500"/>
              <a:gd name="connsiteX104" fmla="*/ 755650 w 3314700"/>
              <a:gd name="connsiteY104" fmla="*/ 660400 h 1079500"/>
              <a:gd name="connsiteX105" fmla="*/ 898525 w 3314700"/>
              <a:gd name="connsiteY105" fmla="*/ 660400 h 1079500"/>
              <a:gd name="connsiteX106" fmla="*/ 898525 w 3314700"/>
              <a:gd name="connsiteY106" fmla="*/ 720725 h 1079500"/>
              <a:gd name="connsiteX107" fmla="*/ 952500 w 3314700"/>
              <a:gd name="connsiteY107" fmla="*/ 720725 h 1079500"/>
              <a:gd name="connsiteX108" fmla="*/ 952500 w 3314700"/>
              <a:gd name="connsiteY108" fmla="*/ 752475 h 1079500"/>
              <a:gd name="connsiteX109" fmla="*/ 1219200 w 3314700"/>
              <a:gd name="connsiteY109" fmla="*/ 752475 h 1079500"/>
              <a:gd name="connsiteX110" fmla="*/ 1219200 w 3314700"/>
              <a:gd name="connsiteY110" fmla="*/ 790575 h 1079500"/>
              <a:gd name="connsiteX111" fmla="*/ 1247775 w 3314700"/>
              <a:gd name="connsiteY111" fmla="*/ 790575 h 1079500"/>
              <a:gd name="connsiteX112" fmla="*/ 1247775 w 3314700"/>
              <a:gd name="connsiteY112" fmla="*/ 822325 h 1079500"/>
              <a:gd name="connsiteX113" fmla="*/ 1276350 w 3314700"/>
              <a:gd name="connsiteY113" fmla="*/ 822325 h 1079500"/>
              <a:gd name="connsiteX114" fmla="*/ 1276350 w 3314700"/>
              <a:gd name="connsiteY114" fmla="*/ 822325 h 1079500"/>
              <a:gd name="connsiteX115" fmla="*/ 1276350 w 3314700"/>
              <a:gd name="connsiteY115" fmla="*/ 822325 h 1079500"/>
              <a:gd name="connsiteX116" fmla="*/ 1276350 w 3314700"/>
              <a:gd name="connsiteY116" fmla="*/ 850900 h 1079500"/>
              <a:gd name="connsiteX117" fmla="*/ 1346200 w 3314700"/>
              <a:gd name="connsiteY117" fmla="*/ 850900 h 1079500"/>
              <a:gd name="connsiteX118" fmla="*/ 1346200 w 3314700"/>
              <a:gd name="connsiteY118" fmla="*/ 850900 h 1079500"/>
              <a:gd name="connsiteX119" fmla="*/ 1346200 w 3314700"/>
              <a:gd name="connsiteY119" fmla="*/ 882650 h 1079500"/>
              <a:gd name="connsiteX120" fmla="*/ 1419225 w 3314700"/>
              <a:gd name="connsiteY120" fmla="*/ 882650 h 1079500"/>
              <a:gd name="connsiteX121" fmla="*/ 1419225 w 3314700"/>
              <a:gd name="connsiteY121" fmla="*/ 936625 h 1079500"/>
              <a:gd name="connsiteX122" fmla="*/ 1844675 w 3314700"/>
              <a:gd name="connsiteY122" fmla="*/ 936625 h 1079500"/>
              <a:gd name="connsiteX123" fmla="*/ 1844675 w 3314700"/>
              <a:gd name="connsiteY123" fmla="*/ 968375 h 1079500"/>
              <a:gd name="connsiteX124" fmla="*/ 2381250 w 3314700"/>
              <a:gd name="connsiteY124" fmla="*/ 968375 h 1079500"/>
              <a:gd name="connsiteX125" fmla="*/ 2381250 w 3314700"/>
              <a:gd name="connsiteY125" fmla="*/ 1016000 h 1079500"/>
              <a:gd name="connsiteX126" fmla="*/ 3216275 w 3314700"/>
              <a:gd name="connsiteY126" fmla="*/ 1016000 h 1079500"/>
              <a:gd name="connsiteX0" fmla="*/ 3238500 w 3336925"/>
              <a:gd name="connsiteY0" fmla="*/ 1016000 h 1079500"/>
              <a:gd name="connsiteX1" fmla="*/ 3238500 w 3336925"/>
              <a:gd name="connsiteY1" fmla="*/ 1079500 h 1079500"/>
              <a:gd name="connsiteX2" fmla="*/ 3336925 w 3336925"/>
              <a:gd name="connsiteY2" fmla="*/ 1079500 h 1079500"/>
              <a:gd name="connsiteX3" fmla="*/ 3336925 w 3336925"/>
              <a:gd name="connsiteY3" fmla="*/ 600075 h 1079500"/>
              <a:gd name="connsiteX4" fmla="*/ 3228975 w 3336925"/>
              <a:gd name="connsiteY4" fmla="*/ 600075 h 1079500"/>
              <a:gd name="connsiteX5" fmla="*/ 3228975 w 3336925"/>
              <a:gd name="connsiteY5" fmla="*/ 561975 h 1079500"/>
              <a:gd name="connsiteX6" fmla="*/ 2403475 w 3336925"/>
              <a:gd name="connsiteY6" fmla="*/ 561975 h 1079500"/>
              <a:gd name="connsiteX7" fmla="*/ 2403475 w 3336925"/>
              <a:gd name="connsiteY7" fmla="*/ 530225 h 1079500"/>
              <a:gd name="connsiteX8" fmla="*/ 1866900 w 3336925"/>
              <a:gd name="connsiteY8" fmla="*/ 530225 h 1079500"/>
              <a:gd name="connsiteX9" fmla="*/ 1866900 w 3336925"/>
              <a:gd name="connsiteY9" fmla="*/ 530225 h 1079500"/>
              <a:gd name="connsiteX10" fmla="*/ 1866900 w 3336925"/>
              <a:gd name="connsiteY10" fmla="*/ 498475 h 1079500"/>
              <a:gd name="connsiteX11" fmla="*/ 1444625 w 3336925"/>
              <a:gd name="connsiteY11" fmla="*/ 498475 h 1079500"/>
              <a:gd name="connsiteX12" fmla="*/ 1444625 w 3336925"/>
              <a:gd name="connsiteY12" fmla="*/ 460375 h 1079500"/>
              <a:gd name="connsiteX13" fmla="*/ 1384300 w 3336925"/>
              <a:gd name="connsiteY13" fmla="*/ 460375 h 1079500"/>
              <a:gd name="connsiteX14" fmla="*/ 1384300 w 3336925"/>
              <a:gd name="connsiteY14" fmla="*/ 460375 h 1079500"/>
              <a:gd name="connsiteX15" fmla="*/ 1384300 w 3336925"/>
              <a:gd name="connsiteY15" fmla="*/ 431800 h 1079500"/>
              <a:gd name="connsiteX16" fmla="*/ 1292225 w 3336925"/>
              <a:gd name="connsiteY16" fmla="*/ 431800 h 1079500"/>
              <a:gd name="connsiteX17" fmla="*/ 1292225 w 3336925"/>
              <a:gd name="connsiteY17" fmla="*/ 431800 h 1079500"/>
              <a:gd name="connsiteX18" fmla="*/ 1292225 w 3336925"/>
              <a:gd name="connsiteY18" fmla="*/ 431800 h 1079500"/>
              <a:gd name="connsiteX19" fmla="*/ 1292225 w 3336925"/>
              <a:gd name="connsiteY19" fmla="*/ 387350 h 1079500"/>
              <a:gd name="connsiteX20" fmla="*/ 1238250 w 3336925"/>
              <a:gd name="connsiteY20" fmla="*/ 387350 h 1079500"/>
              <a:gd name="connsiteX21" fmla="*/ 1238250 w 3336925"/>
              <a:gd name="connsiteY21" fmla="*/ 387350 h 1079500"/>
              <a:gd name="connsiteX22" fmla="*/ 1238250 w 3336925"/>
              <a:gd name="connsiteY22" fmla="*/ 387350 h 1079500"/>
              <a:gd name="connsiteX23" fmla="*/ 1238250 w 3336925"/>
              <a:gd name="connsiteY23" fmla="*/ 387350 h 1079500"/>
              <a:gd name="connsiteX24" fmla="*/ 1238250 w 3336925"/>
              <a:gd name="connsiteY24" fmla="*/ 387350 h 1079500"/>
              <a:gd name="connsiteX25" fmla="*/ 1238250 w 3336925"/>
              <a:gd name="connsiteY25" fmla="*/ 358775 h 1079500"/>
              <a:gd name="connsiteX26" fmla="*/ 977900 w 3336925"/>
              <a:gd name="connsiteY26" fmla="*/ 368300 h 1079500"/>
              <a:gd name="connsiteX27" fmla="*/ 977900 w 3336925"/>
              <a:gd name="connsiteY27" fmla="*/ 368300 h 1079500"/>
              <a:gd name="connsiteX28" fmla="*/ 977900 w 3336925"/>
              <a:gd name="connsiteY28" fmla="*/ 368300 h 1079500"/>
              <a:gd name="connsiteX29" fmla="*/ 977900 w 3336925"/>
              <a:gd name="connsiteY29" fmla="*/ 368300 h 1079500"/>
              <a:gd name="connsiteX30" fmla="*/ 977900 w 3336925"/>
              <a:gd name="connsiteY30" fmla="*/ 342900 h 1079500"/>
              <a:gd name="connsiteX31" fmla="*/ 923925 w 3336925"/>
              <a:gd name="connsiteY31" fmla="*/ 342900 h 1079500"/>
              <a:gd name="connsiteX32" fmla="*/ 923925 w 3336925"/>
              <a:gd name="connsiteY32" fmla="*/ 311150 h 1079500"/>
              <a:gd name="connsiteX33" fmla="*/ 777875 w 3336925"/>
              <a:gd name="connsiteY33" fmla="*/ 311150 h 1079500"/>
              <a:gd name="connsiteX34" fmla="*/ 777875 w 3336925"/>
              <a:gd name="connsiteY34" fmla="*/ 295275 h 1079500"/>
              <a:gd name="connsiteX35" fmla="*/ 739775 w 3336925"/>
              <a:gd name="connsiteY35" fmla="*/ 295275 h 1079500"/>
              <a:gd name="connsiteX36" fmla="*/ 739775 w 3336925"/>
              <a:gd name="connsiteY36" fmla="*/ 295275 h 1079500"/>
              <a:gd name="connsiteX37" fmla="*/ 739775 w 3336925"/>
              <a:gd name="connsiteY37" fmla="*/ 266700 h 1079500"/>
              <a:gd name="connsiteX38" fmla="*/ 698500 w 3336925"/>
              <a:gd name="connsiteY38" fmla="*/ 266700 h 1079500"/>
              <a:gd name="connsiteX39" fmla="*/ 698500 w 3336925"/>
              <a:gd name="connsiteY39" fmla="*/ 238125 h 1079500"/>
              <a:gd name="connsiteX40" fmla="*/ 635000 w 3336925"/>
              <a:gd name="connsiteY40" fmla="*/ 238125 h 1079500"/>
              <a:gd name="connsiteX41" fmla="*/ 635000 w 3336925"/>
              <a:gd name="connsiteY41" fmla="*/ 209550 h 1079500"/>
              <a:gd name="connsiteX42" fmla="*/ 558800 w 3336925"/>
              <a:gd name="connsiteY42" fmla="*/ 209550 h 1079500"/>
              <a:gd name="connsiteX43" fmla="*/ 514350 w 3336925"/>
              <a:gd name="connsiteY43" fmla="*/ 209550 h 1079500"/>
              <a:gd name="connsiteX44" fmla="*/ 514350 w 3336925"/>
              <a:gd name="connsiteY44" fmla="*/ 209550 h 1079500"/>
              <a:gd name="connsiteX45" fmla="*/ 514350 w 3336925"/>
              <a:gd name="connsiteY45" fmla="*/ 184150 h 1079500"/>
              <a:gd name="connsiteX46" fmla="*/ 460375 w 3336925"/>
              <a:gd name="connsiteY46" fmla="*/ 184150 h 1079500"/>
              <a:gd name="connsiteX47" fmla="*/ 460375 w 3336925"/>
              <a:gd name="connsiteY47" fmla="*/ 184150 h 1079500"/>
              <a:gd name="connsiteX48" fmla="*/ 460375 w 3336925"/>
              <a:gd name="connsiteY48" fmla="*/ 152400 h 1079500"/>
              <a:gd name="connsiteX49" fmla="*/ 317500 w 3336925"/>
              <a:gd name="connsiteY49" fmla="*/ 152400 h 1079500"/>
              <a:gd name="connsiteX50" fmla="*/ 317500 w 3336925"/>
              <a:gd name="connsiteY50" fmla="*/ 120650 h 1079500"/>
              <a:gd name="connsiteX51" fmla="*/ 298450 w 3336925"/>
              <a:gd name="connsiteY51" fmla="*/ 120650 h 1079500"/>
              <a:gd name="connsiteX52" fmla="*/ 298450 w 3336925"/>
              <a:gd name="connsiteY52" fmla="*/ 34925 h 1079500"/>
              <a:gd name="connsiteX53" fmla="*/ 206375 w 3336925"/>
              <a:gd name="connsiteY53" fmla="*/ 34925 h 1079500"/>
              <a:gd name="connsiteX54" fmla="*/ 206375 w 3336925"/>
              <a:gd name="connsiteY54" fmla="*/ 15875 h 1079500"/>
              <a:gd name="connsiteX55" fmla="*/ 127000 w 3336925"/>
              <a:gd name="connsiteY55" fmla="*/ 15875 h 1079500"/>
              <a:gd name="connsiteX56" fmla="*/ 127000 w 3336925"/>
              <a:gd name="connsiteY56" fmla="*/ 0 h 1079500"/>
              <a:gd name="connsiteX57" fmla="*/ 22225 w 3336925"/>
              <a:gd name="connsiteY57" fmla="*/ 0 h 1079500"/>
              <a:gd name="connsiteX58" fmla="*/ 0 w 3336925"/>
              <a:gd name="connsiteY58" fmla="*/ 127000 h 1079500"/>
              <a:gd name="connsiteX59" fmla="*/ 50800 w 3336925"/>
              <a:gd name="connsiteY59" fmla="*/ 127000 h 1079500"/>
              <a:gd name="connsiteX60" fmla="*/ 50800 w 3336925"/>
              <a:gd name="connsiteY60" fmla="*/ 155575 h 1079500"/>
              <a:gd name="connsiteX61" fmla="*/ 123825 w 3336925"/>
              <a:gd name="connsiteY61" fmla="*/ 155575 h 1079500"/>
              <a:gd name="connsiteX62" fmla="*/ 123825 w 3336925"/>
              <a:gd name="connsiteY62" fmla="*/ 187325 h 1079500"/>
              <a:gd name="connsiteX63" fmla="*/ 203200 w 3336925"/>
              <a:gd name="connsiteY63" fmla="*/ 187325 h 1079500"/>
              <a:gd name="connsiteX64" fmla="*/ 203200 w 3336925"/>
              <a:gd name="connsiteY64" fmla="*/ 209550 h 1079500"/>
              <a:gd name="connsiteX65" fmla="*/ 273050 w 3336925"/>
              <a:gd name="connsiteY65" fmla="*/ 209550 h 1079500"/>
              <a:gd name="connsiteX66" fmla="*/ 273050 w 3336925"/>
              <a:gd name="connsiteY66" fmla="*/ 238125 h 1079500"/>
              <a:gd name="connsiteX67" fmla="*/ 285750 w 3336925"/>
              <a:gd name="connsiteY67" fmla="*/ 238125 h 1079500"/>
              <a:gd name="connsiteX68" fmla="*/ 285750 w 3336925"/>
              <a:gd name="connsiteY68" fmla="*/ 282575 h 1079500"/>
              <a:gd name="connsiteX69" fmla="*/ 298450 w 3336925"/>
              <a:gd name="connsiteY69" fmla="*/ 301625 h 1079500"/>
              <a:gd name="connsiteX70" fmla="*/ 298450 w 3336925"/>
              <a:gd name="connsiteY70" fmla="*/ 406400 h 1079500"/>
              <a:gd name="connsiteX71" fmla="*/ 323850 w 3336925"/>
              <a:gd name="connsiteY71" fmla="*/ 406400 h 1079500"/>
              <a:gd name="connsiteX72" fmla="*/ 323850 w 3336925"/>
              <a:gd name="connsiteY72" fmla="*/ 438150 h 1079500"/>
              <a:gd name="connsiteX73" fmla="*/ 403225 w 3336925"/>
              <a:gd name="connsiteY73" fmla="*/ 438150 h 1079500"/>
              <a:gd name="connsiteX74" fmla="*/ 403225 w 3336925"/>
              <a:gd name="connsiteY74" fmla="*/ 438150 h 1079500"/>
              <a:gd name="connsiteX75" fmla="*/ 403225 w 3336925"/>
              <a:gd name="connsiteY75" fmla="*/ 438150 h 1079500"/>
              <a:gd name="connsiteX76" fmla="*/ 403225 w 3336925"/>
              <a:gd name="connsiteY76" fmla="*/ 438150 h 1079500"/>
              <a:gd name="connsiteX77" fmla="*/ 403225 w 3336925"/>
              <a:gd name="connsiteY77" fmla="*/ 466725 h 1079500"/>
              <a:gd name="connsiteX78" fmla="*/ 450850 w 3336925"/>
              <a:gd name="connsiteY78" fmla="*/ 469900 h 1079500"/>
              <a:gd name="connsiteX79" fmla="*/ 450850 w 3336925"/>
              <a:gd name="connsiteY79" fmla="*/ 469900 h 1079500"/>
              <a:gd name="connsiteX80" fmla="*/ 450850 w 3336925"/>
              <a:gd name="connsiteY80" fmla="*/ 469900 h 1079500"/>
              <a:gd name="connsiteX81" fmla="*/ 454025 w 3336925"/>
              <a:gd name="connsiteY81" fmla="*/ 492125 h 1079500"/>
              <a:gd name="connsiteX82" fmla="*/ 498475 w 3336925"/>
              <a:gd name="connsiteY82" fmla="*/ 492125 h 1079500"/>
              <a:gd name="connsiteX83" fmla="*/ 498475 w 3336925"/>
              <a:gd name="connsiteY83" fmla="*/ 492125 h 1079500"/>
              <a:gd name="connsiteX84" fmla="*/ 498475 w 3336925"/>
              <a:gd name="connsiteY84" fmla="*/ 492125 h 1079500"/>
              <a:gd name="connsiteX85" fmla="*/ 498475 w 3336925"/>
              <a:gd name="connsiteY85" fmla="*/ 514350 h 1079500"/>
              <a:gd name="connsiteX86" fmla="*/ 568325 w 3336925"/>
              <a:gd name="connsiteY86" fmla="*/ 517525 h 1079500"/>
              <a:gd name="connsiteX87" fmla="*/ 568325 w 3336925"/>
              <a:gd name="connsiteY87" fmla="*/ 517525 h 1079500"/>
              <a:gd name="connsiteX88" fmla="*/ 568325 w 3336925"/>
              <a:gd name="connsiteY88" fmla="*/ 517525 h 1079500"/>
              <a:gd name="connsiteX89" fmla="*/ 568325 w 3336925"/>
              <a:gd name="connsiteY89" fmla="*/ 517525 h 1079500"/>
              <a:gd name="connsiteX90" fmla="*/ 568325 w 3336925"/>
              <a:gd name="connsiteY90" fmla="*/ 517525 h 1079500"/>
              <a:gd name="connsiteX91" fmla="*/ 568325 w 3336925"/>
              <a:gd name="connsiteY91" fmla="*/ 517525 h 1079500"/>
              <a:gd name="connsiteX92" fmla="*/ 568325 w 3336925"/>
              <a:gd name="connsiteY92" fmla="*/ 517525 h 1079500"/>
              <a:gd name="connsiteX93" fmla="*/ 568325 w 3336925"/>
              <a:gd name="connsiteY93" fmla="*/ 517525 h 1079500"/>
              <a:gd name="connsiteX94" fmla="*/ 568325 w 3336925"/>
              <a:gd name="connsiteY94" fmla="*/ 542925 h 1079500"/>
              <a:gd name="connsiteX95" fmla="*/ 631825 w 3336925"/>
              <a:gd name="connsiteY95" fmla="*/ 546100 h 1079500"/>
              <a:gd name="connsiteX96" fmla="*/ 631825 w 3336925"/>
              <a:gd name="connsiteY96" fmla="*/ 565150 h 1079500"/>
              <a:gd name="connsiteX97" fmla="*/ 679450 w 3336925"/>
              <a:gd name="connsiteY97" fmla="*/ 565150 h 1079500"/>
              <a:gd name="connsiteX98" fmla="*/ 679450 w 3336925"/>
              <a:gd name="connsiteY98" fmla="*/ 587375 h 1079500"/>
              <a:gd name="connsiteX99" fmla="*/ 679450 w 3336925"/>
              <a:gd name="connsiteY99" fmla="*/ 587375 h 1079500"/>
              <a:gd name="connsiteX100" fmla="*/ 708025 w 3336925"/>
              <a:gd name="connsiteY100" fmla="*/ 615950 h 1079500"/>
              <a:gd name="connsiteX101" fmla="*/ 755650 w 3336925"/>
              <a:gd name="connsiteY101" fmla="*/ 615950 h 1079500"/>
              <a:gd name="connsiteX102" fmla="*/ 752475 w 3336925"/>
              <a:gd name="connsiteY102" fmla="*/ 635000 h 1079500"/>
              <a:gd name="connsiteX103" fmla="*/ 777875 w 3336925"/>
              <a:gd name="connsiteY103" fmla="*/ 638175 h 1079500"/>
              <a:gd name="connsiteX104" fmla="*/ 777875 w 3336925"/>
              <a:gd name="connsiteY104" fmla="*/ 660400 h 1079500"/>
              <a:gd name="connsiteX105" fmla="*/ 920750 w 3336925"/>
              <a:gd name="connsiteY105" fmla="*/ 660400 h 1079500"/>
              <a:gd name="connsiteX106" fmla="*/ 920750 w 3336925"/>
              <a:gd name="connsiteY106" fmla="*/ 720725 h 1079500"/>
              <a:gd name="connsiteX107" fmla="*/ 974725 w 3336925"/>
              <a:gd name="connsiteY107" fmla="*/ 720725 h 1079500"/>
              <a:gd name="connsiteX108" fmla="*/ 974725 w 3336925"/>
              <a:gd name="connsiteY108" fmla="*/ 752475 h 1079500"/>
              <a:gd name="connsiteX109" fmla="*/ 1241425 w 3336925"/>
              <a:gd name="connsiteY109" fmla="*/ 752475 h 1079500"/>
              <a:gd name="connsiteX110" fmla="*/ 1241425 w 3336925"/>
              <a:gd name="connsiteY110" fmla="*/ 790575 h 1079500"/>
              <a:gd name="connsiteX111" fmla="*/ 1270000 w 3336925"/>
              <a:gd name="connsiteY111" fmla="*/ 790575 h 1079500"/>
              <a:gd name="connsiteX112" fmla="*/ 1270000 w 3336925"/>
              <a:gd name="connsiteY112" fmla="*/ 822325 h 1079500"/>
              <a:gd name="connsiteX113" fmla="*/ 1298575 w 3336925"/>
              <a:gd name="connsiteY113" fmla="*/ 822325 h 1079500"/>
              <a:gd name="connsiteX114" fmla="*/ 1298575 w 3336925"/>
              <a:gd name="connsiteY114" fmla="*/ 822325 h 1079500"/>
              <a:gd name="connsiteX115" fmla="*/ 1298575 w 3336925"/>
              <a:gd name="connsiteY115" fmla="*/ 822325 h 1079500"/>
              <a:gd name="connsiteX116" fmla="*/ 1298575 w 3336925"/>
              <a:gd name="connsiteY116" fmla="*/ 850900 h 1079500"/>
              <a:gd name="connsiteX117" fmla="*/ 1368425 w 3336925"/>
              <a:gd name="connsiteY117" fmla="*/ 850900 h 1079500"/>
              <a:gd name="connsiteX118" fmla="*/ 1368425 w 3336925"/>
              <a:gd name="connsiteY118" fmla="*/ 850900 h 1079500"/>
              <a:gd name="connsiteX119" fmla="*/ 1368425 w 3336925"/>
              <a:gd name="connsiteY119" fmla="*/ 882650 h 1079500"/>
              <a:gd name="connsiteX120" fmla="*/ 1441450 w 3336925"/>
              <a:gd name="connsiteY120" fmla="*/ 882650 h 1079500"/>
              <a:gd name="connsiteX121" fmla="*/ 1441450 w 3336925"/>
              <a:gd name="connsiteY121" fmla="*/ 936625 h 1079500"/>
              <a:gd name="connsiteX122" fmla="*/ 1866900 w 3336925"/>
              <a:gd name="connsiteY122" fmla="*/ 936625 h 1079500"/>
              <a:gd name="connsiteX123" fmla="*/ 1866900 w 3336925"/>
              <a:gd name="connsiteY123" fmla="*/ 968375 h 1079500"/>
              <a:gd name="connsiteX124" fmla="*/ 2403475 w 3336925"/>
              <a:gd name="connsiteY124" fmla="*/ 968375 h 1079500"/>
              <a:gd name="connsiteX125" fmla="*/ 2403475 w 3336925"/>
              <a:gd name="connsiteY125" fmla="*/ 1016000 h 1079500"/>
              <a:gd name="connsiteX126" fmla="*/ 3238500 w 3336925"/>
              <a:gd name="connsiteY126" fmla="*/ 1016000 h 1079500"/>
              <a:gd name="connsiteX0" fmla="*/ 3238500 w 3336925"/>
              <a:gd name="connsiteY0" fmla="*/ 1019175 h 1082675"/>
              <a:gd name="connsiteX1" fmla="*/ 3238500 w 3336925"/>
              <a:gd name="connsiteY1" fmla="*/ 1082675 h 1082675"/>
              <a:gd name="connsiteX2" fmla="*/ 3336925 w 3336925"/>
              <a:gd name="connsiteY2" fmla="*/ 1082675 h 1082675"/>
              <a:gd name="connsiteX3" fmla="*/ 3336925 w 3336925"/>
              <a:gd name="connsiteY3" fmla="*/ 603250 h 1082675"/>
              <a:gd name="connsiteX4" fmla="*/ 3228975 w 3336925"/>
              <a:gd name="connsiteY4" fmla="*/ 603250 h 1082675"/>
              <a:gd name="connsiteX5" fmla="*/ 3228975 w 3336925"/>
              <a:gd name="connsiteY5" fmla="*/ 565150 h 1082675"/>
              <a:gd name="connsiteX6" fmla="*/ 2403475 w 3336925"/>
              <a:gd name="connsiteY6" fmla="*/ 565150 h 1082675"/>
              <a:gd name="connsiteX7" fmla="*/ 2403475 w 3336925"/>
              <a:gd name="connsiteY7" fmla="*/ 533400 h 1082675"/>
              <a:gd name="connsiteX8" fmla="*/ 1866900 w 3336925"/>
              <a:gd name="connsiteY8" fmla="*/ 533400 h 1082675"/>
              <a:gd name="connsiteX9" fmla="*/ 1866900 w 3336925"/>
              <a:gd name="connsiteY9" fmla="*/ 533400 h 1082675"/>
              <a:gd name="connsiteX10" fmla="*/ 1866900 w 3336925"/>
              <a:gd name="connsiteY10" fmla="*/ 501650 h 1082675"/>
              <a:gd name="connsiteX11" fmla="*/ 1444625 w 3336925"/>
              <a:gd name="connsiteY11" fmla="*/ 501650 h 1082675"/>
              <a:gd name="connsiteX12" fmla="*/ 1444625 w 3336925"/>
              <a:gd name="connsiteY12" fmla="*/ 463550 h 1082675"/>
              <a:gd name="connsiteX13" fmla="*/ 1384300 w 3336925"/>
              <a:gd name="connsiteY13" fmla="*/ 463550 h 1082675"/>
              <a:gd name="connsiteX14" fmla="*/ 1384300 w 3336925"/>
              <a:gd name="connsiteY14" fmla="*/ 463550 h 1082675"/>
              <a:gd name="connsiteX15" fmla="*/ 1384300 w 3336925"/>
              <a:gd name="connsiteY15" fmla="*/ 434975 h 1082675"/>
              <a:gd name="connsiteX16" fmla="*/ 1292225 w 3336925"/>
              <a:gd name="connsiteY16" fmla="*/ 434975 h 1082675"/>
              <a:gd name="connsiteX17" fmla="*/ 1292225 w 3336925"/>
              <a:gd name="connsiteY17" fmla="*/ 434975 h 1082675"/>
              <a:gd name="connsiteX18" fmla="*/ 1292225 w 3336925"/>
              <a:gd name="connsiteY18" fmla="*/ 434975 h 1082675"/>
              <a:gd name="connsiteX19" fmla="*/ 1292225 w 3336925"/>
              <a:gd name="connsiteY19" fmla="*/ 390525 h 1082675"/>
              <a:gd name="connsiteX20" fmla="*/ 1238250 w 3336925"/>
              <a:gd name="connsiteY20" fmla="*/ 390525 h 1082675"/>
              <a:gd name="connsiteX21" fmla="*/ 1238250 w 3336925"/>
              <a:gd name="connsiteY21" fmla="*/ 390525 h 1082675"/>
              <a:gd name="connsiteX22" fmla="*/ 1238250 w 3336925"/>
              <a:gd name="connsiteY22" fmla="*/ 390525 h 1082675"/>
              <a:gd name="connsiteX23" fmla="*/ 1238250 w 3336925"/>
              <a:gd name="connsiteY23" fmla="*/ 390525 h 1082675"/>
              <a:gd name="connsiteX24" fmla="*/ 1238250 w 3336925"/>
              <a:gd name="connsiteY24" fmla="*/ 390525 h 1082675"/>
              <a:gd name="connsiteX25" fmla="*/ 1238250 w 3336925"/>
              <a:gd name="connsiteY25" fmla="*/ 361950 h 1082675"/>
              <a:gd name="connsiteX26" fmla="*/ 977900 w 3336925"/>
              <a:gd name="connsiteY26" fmla="*/ 371475 h 1082675"/>
              <a:gd name="connsiteX27" fmla="*/ 977900 w 3336925"/>
              <a:gd name="connsiteY27" fmla="*/ 371475 h 1082675"/>
              <a:gd name="connsiteX28" fmla="*/ 977900 w 3336925"/>
              <a:gd name="connsiteY28" fmla="*/ 371475 h 1082675"/>
              <a:gd name="connsiteX29" fmla="*/ 977900 w 3336925"/>
              <a:gd name="connsiteY29" fmla="*/ 371475 h 1082675"/>
              <a:gd name="connsiteX30" fmla="*/ 977900 w 3336925"/>
              <a:gd name="connsiteY30" fmla="*/ 346075 h 1082675"/>
              <a:gd name="connsiteX31" fmla="*/ 923925 w 3336925"/>
              <a:gd name="connsiteY31" fmla="*/ 346075 h 1082675"/>
              <a:gd name="connsiteX32" fmla="*/ 923925 w 3336925"/>
              <a:gd name="connsiteY32" fmla="*/ 314325 h 1082675"/>
              <a:gd name="connsiteX33" fmla="*/ 777875 w 3336925"/>
              <a:gd name="connsiteY33" fmla="*/ 314325 h 1082675"/>
              <a:gd name="connsiteX34" fmla="*/ 777875 w 3336925"/>
              <a:gd name="connsiteY34" fmla="*/ 298450 h 1082675"/>
              <a:gd name="connsiteX35" fmla="*/ 739775 w 3336925"/>
              <a:gd name="connsiteY35" fmla="*/ 298450 h 1082675"/>
              <a:gd name="connsiteX36" fmla="*/ 739775 w 3336925"/>
              <a:gd name="connsiteY36" fmla="*/ 298450 h 1082675"/>
              <a:gd name="connsiteX37" fmla="*/ 739775 w 3336925"/>
              <a:gd name="connsiteY37" fmla="*/ 269875 h 1082675"/>
              <a:gd name="connsiteX38" fmla="*/ 698500 w 3336925"/>
              <a:gd name="connsiteY38" fmla="*/ 269875 h 1082675"/>
              <a:gd name="connsiteX39" fmla="*/ 698500 w 3336925"/>
              <a:gd name="connsiteY39" fmla="*/ 241300 h 1082675"/>
              <a:gd name="connsiteX40" fmla="*/ 635000 w 3336925"/>
              <a:gd name="connsiteY40" fmla="*/ 241300 h 1082675"/>
              <a:gd name="connsiteX41" fmla="*/ 635000 w 3336925"/>
              <a:gd name="connsiteY41" fmla="*/ 212725 h 1082675"/>
              <a:gd name="connsiteX42" fmla="*/ 558800 w 3336925"/>
              <a:gd name="connsiteY42" fmla="*/ 212725 h 1082675"/>
              <a:gd name="connsiteX43" fmla="*/ 514350 w 3336925"/>
              <a:gd name="connsiteY43" fmla="*/ 212725 h 1082675"/>
              <a:gd name="connsiteX44" fmla="*/ 514350 w 3336925"/>
              <a:gd name="connsiteY44" fmla="*/ 212725 h 1082675"/>
              <a:gd name="connsiteX45" fmla="*/ 514350 w 3336925"/>
              <a:gd name="connsiteY45" fmla="*/ 187325 h 1082675"/>
              <a:gd name="connsiteX46" fmla="*/ 460375 w 3336925"/>
              <a:gd name="connsiteY46" fmla="*/ 187325 h 1082675"/>
              <a:gd name="connsiteX47" fmla="*/ 460375 w 3336925"/>
              <a:gd name="connsiteY47" fmla="*/ 187325 h 1082675"/>
              <a:gd name="connsiteX48" fmla="*/ 460375 w 3336925"/>
              <a:gd name="connsiteY48" fmla="*/ 155575 h 1082675"/>
              <a:gd name="connsiteX49" fmla="*/ 317500 w 3336925"/>
              <a:gd name="connsiteY49" fmla="*/ 155575 h 1082675"/>
              <a:gd name="connsiteX50" fmla="*/ 317500 w 3336925"/>
              <a:gd name="connsiteY50" fmla="*/ 123825 h 1082675"/>
              <a:gd name="connsiteX51" fmla="*/ 298450 w 3336925"/>
              <a:gd name="connsiteY51" fmla="*/ 123825 h 1082675"/>
              <a:gd name="connsiteX52" fmla="*/ 298450 w 3336925"/>
              <a:gd name="connsiteY52" fmla="*/ 38100 h 1082675"/>
              <a:gd name="connsiteX53" fmla="*/ 206375 w 3336925"/>
              <a:gd name="connsiteY53" fmla="*/ 38100 h 1082675"/>
              <a:gd name="connsiteX54" fmla="*/ 206375 w 3336925"/>
              <a:gd name="connsiteY54" fmla="*/ 19050 h 1082675"/>
              <a:gd name="connsiteX55" fmla="*/ 127000 w 3336925"/>
              <a:gd name="connsiteY55" fmla="*/ 19050 h 1082675"/>
              <a:gd name="connsiteX56" fmla="*/ 127000 w 3336925"/>
              <a:gd name="connsiteY56" fmla="*/ 3175 h 1082675"/>
              <a:gd name="connsiteX57" fmla="*/ 6350 w 3336925"/>
              <a:gd name="connsiteY57" fmla="*/ 0 h 1082675"/>
              <a:gd name="connsiteX58" fmla="*/ 0 w 3336925"/>
              <a:gd name="connsiteY58" fmla="*/ 130175 h 1082675"/>
              <a:gd name="connsiteX59" fmla="*/ 50800 w 3336925"/>
              <a:gd name="connsiteY59" fmla="*/ 130175 h 1082675"/>
              <a:gd name="connsiteX60" fmla="*/ 50800 w 3336925"/>
              <a:gd name="connsiteY60" fmla="*/ 158750 h 1082675"/>
              <a:gd name="connsiteX61" fmla="*/ 123825 w 3336925"/>
              <a:gd name="connsiteY61" fmla="*/ 158750 h 1082675"/>
              <a:gd name="connsiteX62" fmla="*/ 123825 w 3336925"/>
              <a:gd name="connsiteY62" fmla="*/ 190500 h 1082675"/>
              <a:gd name="connsiteX63" fmla="*/ 203200 w 3336925"/>
              <a:gd name="connsiteY63" fmla="*/ 190500 h 1082675"/>
              <a:gd name="connsiteX64" fmla="*/ 203200 w 3336925"/>
              <a:gd name="connsiteY64" fmla="*/ 212725 h 1082675"/>
              <a:gd name="connsiteX65" fmla="*/ 273050 w 3336925"/>
              <a:gd name="connsiteY65" fmla="*/ 212725 h 1082675"/>
              <a:gd name="connsiteX66" fmla="*/ 273050 w 3336925"/>
              <a:gd name="connsiteY66" fmla="*/ 241300 h 1082675"/>
              <a:gd name="connsiteX67" fmla="*/ 285750 w 3336925"/>
              <a:gd name="connsiteY67" fmla="*/ 241300 h 1082675"/>
              <a:gd name="connsiteX68" fmla="*/ 285750 w 3336925"/>
              <a:gd name="connsiteY68" fmla="*/ 285750 h 1082675"/>
              <a:gd name="connsiteX69" fmla="*/ 298450 w 3336925"/>
              <a:gd name="connsiteY69" fmla="*/ 304800 h 1082675"/>
              <a:gd name="connsiteX70" fmla="*/ 298450 w 3336925"/>
              <a:gd name="connsiteY70" fmla="*/ 409575 h 1082675"/>
              <a:gd name="connsiteX71" fmla="*/ 323850 w 3336925"/>
              <a:gd name="connsiteY71" fmla="*/ 409575 h 1082675"/>
              <a:gd name="connsiteX72" fmla="*/ 323850 w 3336925"/>
              <a:gd name="connsiteY72" fmla="*/ 441325 h 1082675"/>
              <a:gd name="connsiteX73" fmla="*/ 403225 w 3336925"/>
              <a:gd name="connsiteY73" fmla="*/ 441325 h 1082675"/>
              <a:gd name="connsiteX74" fmla="*/ 403225 w 3336925"/>
              <a:gd name="connsiteY74" fmla="*/ 441325 h 1082675"/>
              <a:gd name="connsiteX75" fmla="*/ 403225 w 3336925"/>
              <a:gd name="connsiteY75" fmla="*/ 441325 h 1082675"/>
              <a:gd name="connsiteX76" fmla="*/ 403225 w 3336925"/>
              <a:gd name="connsiteY76" fmla="*/ 441325 h 1082675"/>
              <a:gd name="connsiteX77" fmla="*/ 403225 w 3336925"/>
              <a:gd name="connsiteY77" fmla="*/ 469900 h 1082675"/>
              <a:gd name="connsiteX78" fmla="*/ 450850 w 3336925"/>
              <a:gd name="connsiteY78" fmla="*/ 473075 h 1082675"/>
              <a:gd name="connsiteX79" fmla="*/ 450850 w 3336925"/>
              <a:gd name="connsiteY79" fmla="*/ 473075 h 1082675"/>
              <a:gd name="connsiteX80" fmla="*/ 450850 w 3336925"/>
              <a:gd name="connsiteY80" fmla="*/ 473075 h 1082675"/>
              <a:gd name="connsiteX81" fmla="*/ 454025 w 3336925"/>
              <a:gd name="connsiteY81" fmla="*/ 495300 h 1082675"/>
              <a:gd name="connsiteX82" fmla="*/ 498475 w 3336925"/>
              <a:gd name="connsiteY82" fmla="*/ 495300 h 1082675"/>
              <a:gd name="connsiteX83" fmla="*/ 498475 w 3336925"/>
              <a:gd name="connsiteY83" fmla="*/ 495300 h 1082675"/>
              <a:gd name="connsiteX84" fmla="*/ 498475 w 3336925"/>
              <a:gd name="connsiteY84" fmla="*/ 495300 h 1082675"/>
              <a:gd name="connsiteX85" fmla="*/ 498475 w 3336925"/>
              <a:gd name="connsiteY85" fmla="*/ 517525 h 1082675"/>
              <a:gd name="connsiteX86" fmla="*/ 568325 w 3336925"/>
              <a:gd name="connsiteY86" fmla="*/ 520700 h 1082675"/>
              <a:gd name="connsiteX87" fmla="*/ 568325 w 3336925"/>
              <a:gd name="connsiteY87" fmla="*/ 520700 h 1082675"/>
              <a:gd name="connsiteX88" fmla="*/ 568325 w 3336925"/>
              <a:gd name="connsiteY88" fmla="*/ 520700 h 1082675"/>
              <a:gd name="connsiteX89" fmla="*/ 568325 w 3336925"/>
              <a:gd name="connsiteY89" fmla="*/ 520700 h 1082675"/>
              <a:gd name="connsiteX90" fmla="*/ 568325 w 3336925"/>
              <a:gd name="connsiteY90" fmla="*/ 520700 h 1082675"/>
              <a:gd name="connsiteX91" fmla="*/ 568325 w 3336925"/>
              <a:gd name="connsiteY91" fmla="*/ 520700 h 1082675"/>
              <a:gd name="connsiteX92" fmla="*/ 568325 w 3336925"/>
              <a:gd name="connsiteY92" fmla="*/ 520700 h 1082675"/>
              <a:gd name="connsiteX93" fmla="*/ 568325 w 3336925"/>
              <a:gd name="connsiteY93" fmla="*/ 520700 h 1082675"/>
              <a:gd name="connsiteX94" fmla="*/ 568325 w 3336925"/>
              <a:gd name="connsiteY94" fmla="*/ 546100 h 1082675"/>
              <a:gd name="connsiteX95" fmla="*/ 631825 w 3336925"/>
              <a:gd name="connsiteY95" fmla="*/ 549275 h 1082675"/>
              <a:gd name="connsiteX96" fmla="*/ 631825 w 3336925"/>
              <a:gd name="connsiteY96" fmla="*/ 568325 h 1082675"/>
              <a:gd name="connsiteX97" fmla="*/ 679450 w 3336925"/>
              <a:gd name="connsiteY97" fmla="*/ 568325 h 1082675"/>
              <a:gd name="connsiteX98" fmla="*/ 679450 w 3336925"/>
              <a:gd name="connsiteY98" fmla="*/ 590550 h 1082675"/>
              <a:gd name="connsiteX99" fmla="*/ 679450 w 3336925"/>
              <a:gd name="connsiteY99" fmla="*/ 590550 h 1082675"/>
              <a:gd name="connsiteX100" fmla="*/ 708025 w 3336925"/>
              <a:gd name="connsiteY100" fmla="*/ 619125 h 1082675"/>
              <a:gd name="connsiteX101" fmla="*/ 755650 w 3336925"/>
              <a:gd name="connsiteY101" fmla="*/ 619125 h 1082675"/>
              <a:gd name="connsiteX102" fmla="*/ 752475 w 3336925"/>
              <a:gd name="connsiteY102" fmla="*/ 638175 h 1082675"/>
              <a:gd name="connsiteX103" fmla="*/ 777875 w 3336925"/>
              <a:gd name="connsiteY103" fmla="*/ 641350 h 1082675"/>
              <a:gd name="connsiteX104" fmla="*/ 777875 w 3336925"/>
              <a:gd name="connsiteY104" fmla="*/ 663575 h 1082675"/>
              <a:gd name="connsiteX105" fmla="*/ 920750 w 3336925"/>
              <a:gd name="connsiteY105" fmla="*/ 663575 h 1082675"/>
              <a:gd name="connsiteX106" fmla="*/ 920750 w 3336925"/>
              <a:gd name="connsiteY106" fmla="*/ 723900 h 1082675"/>
              <a:gd name="connsiteX107" fmla="*/ 974725 w 3336925"/>
              <a:gd name="connsiteY107" fmla="*/ 723900 h 1082675"/>
              <a:gd name="connsiteX108" fmla="*/ 974725 w 3336925"/>
              <a:gd name="connsiteY108" fmla="*/ 755650 h 1082675"/>
              <a:gd name="connsiteX109" fmla="*/ 1241425 w 3336925"/>
              <a:gd name="connsiteY109" fmla="*/ 755650 h 1082675"/>
              <a:gd name="connsiteX110" fmla="*/ 1241425 w 3336925"/>
              <a:gd name="connsiteY110" fmla="*/ 793750 h 1082675"/>
              <a:gd name="connsiteX111" fmla="*/ 1270000 w 3336925"/>
              <a:gd name="connsiteY111" fmla="*/ 793750 h 1082675"/>
              <a:gd name="connsiteX112" fmla="*/ 1270000 w 3336925"/>
              <a:gd name="connsiteY112" fmla="*/ 825500 h 1082675"/>
              <a:gd name="connsiteX113" fmla="*/ 1298575 w 3336925"/>
              <a:gd name="connsiteY113" fmla="*/ 825500 h 1082675"/>
              <a:gd name="connsiteX114" fmla="*/ 1298575 w 3336925"/>
              <a:gd name="connsiteY114" fmla="*/ 825500 h 1082675"/>
              <a:gd name="connsiteX115" fmla="*/ 1298575 w 3336925"/>
              <a:gd name="connsiteY115" fmla="*/ 825500 h 1082675"/>
              <a:gd name="connsiteX116" fmla="*/ 1298575 w 3336925"/>
              <a:gd name="connsiteY116" fmla="*/ 854075 h 1082675"/>
              <a:gd name="connsiteX117" fmla="*/ 1368425 w 3336925"/>
              <a:gd name="connsiteY117" fmla="*/ 854075 h 1082675"/>
              <a:gd name="connsiteX118" fmla="*/ 1368425 w 3336925"/>
              <a:gd name="connsiteY118" fmla="*/ 854075 h 1082675"/>
              <a:gd name="connsiteX119" fmla="*/ 1368425 w 3336925"/>
              <a:gd name="connsiteY119" fmla="*/ 885825 h 1082675"/>
              <a:gd name="connsiteX120" fmla="*/ 1441450 w 3336925"/>
              <a:gd name="connsiteY120" fmla="*/ 885825 h 1082675"/>
              <a:gd name="connsiteX121" fmla="*/ 1441450 w 3336925"/>
              <a:gd name="connsiteY121" fmla="*/ 939800 h 1082675"/>
              <a:gd name="connsiteX122" fmla="*/ 1866900 w 3336925"/>
              <a:gd name="connsiteY122" fmla="*/ 939800 h 1082675"/>
              <a:gd name="connsiteX123" fmla="*/ 1866900 w 3336925"/>
              <a:gd name="connsiteY123" fmla="*/ 971550 h 1082675"/>
              <a:gd name="connsiteX124" fmla="*/ 2403475 w 3336925"/>
              <a:gd name="connsiteY124" fmla="*/ 971550 h 1082675"/>
              <a:gd name="connsiteX125" fmla="*/ 2403475 w 3336925"/>
              <a:gd name="connsiteY125" fmla="*/ 1019175 h 1082675"/>
              <a:gd name="connsiteX126" fmla="*/ 3238500 w 333692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4450 w 3330575"/>
              <a:gd name="connsiteY59" fmla="*/ 130175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8025 w 3330575"/>
              <a:gd name="connsiteY100" fmla="*/ 596900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673100 w 3330575"/>
              <a:gd name="connsiteY99" fmla="*/ 59055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711200 w 3330575"/>
              <a:gd name="connsiteY99" fmla="*/ 593725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619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701675 w 3330575"/>
              <a:gd name="connsiteY99" fmla="*/ 58420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 name="connsiteX0" fmla="*/ 3232150 w 3330575"/>
              <a:gd name="connsiteY0" fmla="*/ 1019175 h 1082675"/>
              <a:gd name="connsiteX1" fmla="*/ 3232150 w 3330575"/>
              <a:gd name="connsiteY1" fmla="*/ 1082675 h 1082675"/>
              <a:gd name="connsiteX2" fmla="*/ 3330575 w 3330575"/>
              <a:gd name="connsiteY2" fmla="*/ 1082675 h 1082675"/>
              <a:gd name="connsiteX3" fmla="*/ 3330575 w 3330575"/>
              <a:gd name="connsiteY3" fmla="*/ 603250 h 1082675"/>
              <a:gd name="connsiteX4" fmla="*/ 3222625 w 3330575"/>
              <a:gd name="connsiteY4" fmla="*/ 603250 h 1082675"/>
              <a:gd name="connsiteX5" fmla="*/ 3222625 w 3330575"/>
              <a:gd name="connsiteY5" fmla="*/ 565150 h 1082675"/>
              <a:gd name="connsiteX6" fmla="*/ 2397125 w 3330575"/>
              <a:gd name="connsiteY6" fmla="*/ 565150 h 1082675"/>
              <a:gd name="connsiteX7" fmla="*/ 2397125 w 3330575"/>
              <a:gd name="connsiteY7" fmla="*/ 533400 h 1082675"/>
              <a:gd name="connsiteX8" fmla="*/ 1860550 w 3330575"/>
              <a:gd name="connsiteY8" fmla="*/ 533400 h 1082675"/>
              <a:gd name="connsiteX9" fmla="*/ 1860550 w 3330575"/>
              <a:gd name="connsiteY9" fmla="*/ 533400 h 1082675"/>
              <a:gd name="connsiteX10" fmla="*/ 1860550 w 3330575"/>
              <a:gd name="connsiteY10" fmla="*/ 501650 h 1082675"/>
              <a:gd name="connsiteX11" fmla="*/ 1438275 w 3330575"/>
              <a:gd name="connsiteY11" fmla="*/ 501650 h 1082675"/>
              <a:gd name="connsiteX12" fmla="*/ 1438275 w 3330575"/>
              <a:gd name="connsiteY12" fmla="*/ 463550 h 1082675"/>
              <a:gd name="connsiteX13" fmla="*/ 1377950 w 3330575"/>
              <a:gd name="connsiteY13" fmla="*/ 463550 h 1082675"/>
              <a:gd name="connsiteX14" fmla="*/ 1377950 w 3330575"/>
              <a:gd name="connsiteY14" fmla="*/ 463550 h 1082675"/>
              <a:gd name="connsiteX15" fmla="*/ 1377950 w 3330575"/>
              <a:gd name="connsiteY15" fmla="*/ 434975 h 1082675"/>
              <a:gd name="connsiteX16" fmla="*/ 1285875 w 3330575"/>
              <a:gd name="connsiteY16" fmla="*/ 434975 h 1082675"/>
              <a:gd name="connsiteX17" fmla="*/ 1285875 w 3330575"/>
              <a:gd name="connsiteY17" fmla="*/ 434975 h 1082675"/>
              <a:gd name="connsiteX18" fmla="*/ 1285875 w 3330575"/>
              <a:gd name="connsiteY18" fmla="*/ 434975 h 1082675"/>
              <a:gd name="connsiteX19" fmla="*/ 1285875 w 3330575"/>
              <a:gd name="connsiteY19" fmla="*/ 390525 h 1082675"/>
              <a:gd name="connsiteX20" fmla="*/ 1231900 w 3330575"/>
              <a:gd name="connsiteY20" fmla="*/ 390525 h 1082675"/>
              <a:gd name="connsiteX21" fmla="*/ 1231900 w 3330575"/>
              <a:gd name="connsiteY21" fmla="*/ 390525 h 1082675"/>
              <a:gd name="connsiteX22" fmla="*/ 1231900 w 3330575"/>
              <a:gd name="connsiteY22" fmla="*/ 390525 h 1082675"/>
              <a:gd name="connsiteX23" fmla="*/ 1231900 w 3330575"/>
              <a:gd name="connsiteY23" fmla="*/ 390525 h 1082675"/>
              <a:gd name="connsiteX24" fmla="*/ 1231900 w 3330575"/>
              <a:gd name="connsiteY24" fmla="*/ 390525 h 1082675"/>
              <a:gd name="connsiteX25" fmla="*/ 1231900 w 3330575"/>
              <a:gd name="connsiteY25" fmla="*/ 374650 h 1082675"/>
              <a:gd name="connsiteX26" fmla="*/ 971550 w 3330575"/>
              <a:gd name="connsiteY26" fmla="*/ 371475 h 1082675"/>
              <a:gd name="connsiteX27" fmla="*/ 971550 w 3330575"/>
              <a:gd name="connsiteY27" fmla="*/ 371475 h 1082675"/>
              <a:gd name="connsiteX28" fmla="*/ 971550 w 3330575"/>
              <a:gd name="connsiteY28" fmla="*/ 371475 h 1082675"/>
              <a:gd name="connsiteX29" fmla="*/ 971550 w 3330575"/>
              <a:gd name="connsiteY29" fmla="*/ 371475 h 1082675"/>
              <a:gd name="connsiteX30" fmla="*/ 971550 w 3330575"/>
              <a:gd name="connsiteY30" fmla="*/ 346075 h 1082675"/>
              <a:gd name="connsiteX31" fmla="*/ 917575 w 3330575"/>
              <a:gd name="connsiteY31" fmla="*/ 346075 h 1082675"/>
              <a:gd name="connsiteX32" fmla="*/ 917575 w 3330575"/>
              <a:gd name="connsiteY32" fmla="*/ 314325 h 1082675"/>
              <a:gd name="connsiteX33" fmla="*/ 771525 w 3330575"/>
              <a:gd name="connsiteY33" fmla="*/ 314325 h 1082675"/>
              <a:gd name="connsiteX34" fmla="*/ 771525 w 3330575"/>
              <a:gd name="connsiteY34" fmla="*/ 298450 h 1082675"/>
              <a:gd name="connsiteX35" fmla="*/ 733425 w 3330575"/>
              <a:gd name="connsiteY35" fmla="*/ 298450 h 1082675"/>
              <a:gd name="connsiteX36" fmla="*/ 733425 w 3330575"/>
              <a:gd name="connsiteY36" fmla="*/ 298450 h 1082675"/>
              <a:gd name="connsiteX37" fmla="*/ 733425 w 3330575"/>
              <a:gd name="connsiteY37" fmla="*/ 269875 h 1082675"/>
              <a:gd name="connsiteX38" fmla="*/ 692150 w 3330575"/>
              <a:gd name="connsiteY38" fmla="*/ 269875 h 1082675"/>
              <a:gd name="connsiteX39" fmla="*/ 692150 w 3330575"/>
              <a:gd name="connsiteY39" fmla="*/ 241300 h 1082675"/>
              <a:gd name="connsiteX40" fmla="*/ 628650 w 3330575"/>
              <a:gd name="connsiteY40" fmla="*/ 241300 h 1082675"/>
              <a:gd name="connsiteX41" fmla="*/ 628650 w 3330575"/>
              <a:gd name="connsiteY41" fmla="*/ 212725 h 1082675"/>
              <a:gd name="connsiteX42" fmla="*/ 552450 w 3330575"/>
              <a:gd name="connsiteY42" fmla="*/ 212725 h 1082675"/>
              <a:gd name="connsiteX43" fmla="*/ 508000 w 3330575"/>
              <a:gd name="connsiteY43" fmla="*/ 212725 h 1082675"/>
              <a:gd name="connsiteX44" fmla="*/ 508000 w 3330575"/>
              <a:gd name="connsiteY44" fmla="*/ 212725 h 1082675"/>
              <a:gd name="connsiteX45" fmla="*/ 508000 w 3330575"/>
              <a:gd name="connsiteY45" fmla="*/ 187325 h 1082675"/>
              <a:gd name="connsiteX46" fmla="*/ 454025 w 3330575"/>
              <a:gd name="connsiteY46" fmla="*/ 187325 h 1082675"/>
              <a:gd name="connsiteX47" fmla="*/ 454025 w 3330575"/>
              <a:gd name="connsiteY47" fmla="*/ 187325 h 1082675"/>
              <a:gd name="connsiteX48" fmla="*/ 454025 w 3330575"/>
              <a:gd name="connsiteY48" fmla="*/ 155575 h 1082675"/>
              <a:gd name="connsiteX49" fmla="*/ 311150 w 3330575"/>
              <a:gd name="connsiteY49" fmla="*/ 155575 h 1082675"/>
              <a:gd name="connsiteX50" fmla="*/ 311150 w 3330575"/>
              <a:gd name="connsiteY50" fmla="*/ 123825 h 1082675"/>
              <a:gd name="connsiteX51" fmla="*/ 292100 w 3330575"/>
              <a:gd name="connsiteY51" fmla="*/ 123825 h 1082675"/>
              <a:gd name="connsiteX52" fmla="*/ 292100 w 3330575"/>
              <a:gd name="connsiteY52" fmla="*/ 38100 h 1082675"/>
              <a:gd name="connsiteX53" fmla="*/ 200025 w 3330575"/>
              <a:gd name="connsiteY53" fmla="*/ 38100 h 1082675"/>
              <a:gd name="connsiteX54" fmla="*/ 200025 w 3330575"/>
              <a:gd name="connsiteY54" fmla="*/ 19050 h 1082675"/>
              <a:gd name="connsiteX55" fmla="*/ 120650 w 3330575"/>
              <a:gd name="connsiteY55" fmla="*/ 19050 h 1082675"/>
              <a:gd name="connsiteX56" fmla="*/ 120650 w 3330575"/>
              <a:gd name="connsiteY56" fmla="*/ 3175 h 1082675"/>
              <a:gd name="connsiteX57" fmla="*/ 0 w 3330575"/>
              <a:gd name="connsiteY57" fmla="*/ 0 h 1082675"/>
              <a:gd name="connsiteX58" fmla="*/ 0 w 3330575"/>
              <a:gd name="connsiteY58" fmla="*/ 133350 h 1082675"/>
              <a:gd name="connsiteX59" fmla="*/ 47625 w 3330575"/>
              <a:gd name="connsiteY59" fmla="*/ 133350 h 1082675"/>
              <a:gd name="connsiteX60" fmla="*/ 44450 w 3330575"/>
              <a:gd name="connsiteY60" fmla="*/ 158750 h 1082675"/>
              <a:gd name="connsiteX61" fmla="*/ 117475 w 3330575"/>
              <a:gd name="connsiteY61" fmla="*/ 158750 h 1082675"/>
              <a:gd name="connsiteX62" fmla="*/ 117475 w 3330575"/>
              <a:gd name="connsiteY62" fmla="*/ 190500 h 1082675"/>
              <a:gd name="connsiteX63" fmla="*/ 196850 w 3330575"/>
              <a:gd name="connsiteY63" fmla="*/ 190500 h 1082675"/>
              <a:gd name="connsiteX64" fmla="*/ 196850 w 3330575"/>
              <a:gd name="connsiteY64" fmla="*/ 212725 h 1082675"/>
              <a:gd name="connsiteX65" fmla="*/ 266700 w 3330575"/>
              <a:gd name="connsiteY65" fmla="*/ 212725 h 1082675"/>
              <a:gd name="connsiteX66" fmla="*/ 266700 w 3330575"/>
              <a:gd name="connsiteY66" fmla="*/ 241300 h 1082675"/>
              <a:gd name="connsiteX67" fmla="*/ 279400 w 3330575"/>
              <a:gd name="connsiteY67" fmla="*/ 241300 h 1082675"/>
              <a:gd name="connsiteX68" fmla="*/ 279400 w 3330575"/>
              <a:gd name="connsiteY68" fmla="*/ 285750 h 1082675"/>
              <a:gd name="connsiteX69" fmla="*/ 292100 w 3330575"/>
              <a:gd name="connsiteY69" fmla="*/ 304800 h 1082675"/>
              <a:gd name="connsiteX70" fmla="*/ 292100 w 3330575"/>
              <a:gd name="connsiteY70" fmla="*/ 409575 h 1082675"/>
              <a:gd name="connsiteX71" fmla="*/ 317500 w 3330575"/>
              <a:gd name="connsiteY71" fmla="*/ 409575 h 1082675"/>
              <a:gd name="connsiteX72" fmla="*/ 317500 w 3330575"/>
              <a:gd name="connsiteY72" fmla="*/ 441325 h 1082675"/>
              <a:gd name="connsiteX73" fmla="*/ 396875 w 3330575"/>
              <a:gd name="connsiteY73" fmla="*/ 441325 h 1082675"/>
              <a:gd name="connsiteX74" fmla="*/ 396875 w 3330575"/>
              <a:gd name="connsiteY74" fmla="*/ 441325 h 1082675"/>
              <a:gd name="connsiteX75" fmla="*/ 396875 w 3330575"/>
              <a:gd name="connsiteY75" fmla="*/ 441325 h 1082675"/>
              <a:gd name="connsiteX76" fmla="*/ 396875 w 3330575"/>
              <a:gd name="connsiteY76" fmla="*/ 441325 h 1082675"/>
              <a:gd name="connsiteX77" fmla="*/ 396875 w 3330575"/>
              <a:gd name="connsiteY77" fmla="*/ 469900 h 1082675"/>
              <a:gd name="connsiteX78" fmla="*/ 444500 w 3330575"/>
              <a:gd name="connsiteY78" fmla="*/ 473075 h 1082675"/>
              <a:gd name="connsiteX79" fmla="*/ 444500 w 3330575"/>
              <a:gd name="connsiteY79" fmla="*/ 473075 h 1082675"/>
              <a:gd name="connsiteX80" fmla="*/ 444500 w 3330575"/>
              <a:gd name="connsiteY80" fmla="*/ 473075 h 1082675"/>
              <a:gd name="connsiteX81" fmla="*/ 447675 w 3330575"/>
              <a:gd name="connsiteY81" fmla="*/ 495300 h 1082675"/>
              <a:gd name="connsiteX82" fmla="*/ 492125 w 3330575"/>
              <a:gd name="connsiteY82" fmla="*/ 495300 h 1082675"/>
              <a:gd name="connsiteX83" fmla="*/ 492125 w 3330575"/>
              <a:gd name="connsiteY83" fmla="*/ 495300 h 1082675"/>
              <a:gd name="connsiteX84" fmla="*/ 492125 w 3330575"/>
              <a:gd name="connsiteY84" fmla="*/ 495300 h 1082675"/>
              <a:gd name="connsiteX85" fmla="*/ 492125 w 3330575"/>
              <a:gd name="connsiteY85" fmla="*/ 517525 h 1082675"/>
              <a:gd name="connsiteX86" fmla="*/ 561975 w 3330575"/>
              <a:gd name="connsiteY86" fmla="*/ 520700 h 1082675"/>
              <a:gd name="connsiteX87" fmla="*/ 561975 w 3330575"/>
              <a:gd name="connsiteY87" fmla="*/ 520700 h 1082675"/>
              <a:gd name="connsiteX88" fmla="*/ 561975 w 3330575"/>
              <a:gd name="connsiteY88" fmla="*/ 520700 h 1082675"/>
              <a:gd name="connsiteX89" fmla="*/ 561975 w 3330575"/>
              <a:gd name="connsiteY89" fmla="*/ 520700 h 1082675"/>
              <a:gd name="connsiteX90" fmla="*/ 561975 w 3330575"/>
              <a:gd name="connsiteY90" fmla="*/ 520700 h 1082675"/>
              <a:gd name="connsiteX91" fmla="*/ 561975 w 3330575"/>
              <a:gd name="connsiteY91" fmla="*/ 520700 h 1082675"/>
              <a:gd name="connsiteX92" fmla="*/ 561975 w 3330575"/>
              <a:gd name="connsiteY92" fmla="*/ 520700 h 1082675"/>
              <a:gd name="connsiteX93" fmla="*/ 561975 w 3330575"/>
              <a:gd name="connsiteY93" fmla="*/ 520700 h 1082675"/>
              <a:gd name="connsiteX94" fmla="*/ 561975 w 3330575"/>
              <a:gd name="connsiteY94" fmla="*/ 546100 h 1082675"/>
              <a:gd name="connsiteX95" fmla="*/ 625475 w 3330575"/>
              <a:gd name="connsiteY95" fmla="*/ 549275 h 1082675"/>
              <a:gd name="connsiteX96" fmla="*/ 625475 w 3330575"/>
              <a:gd name="connsiteY96" fmla="*/ 568325 h 1082675"/>
              <a:gd name="connsiteX97" fmla="*/ 673100 w 3330575"/>
              <a:gd name="connsiteY97" fmla="*/ 568325 h 1082675"/>
              <a:gd name="connsiteX98" fmla="*/ 673100 w 3330575"/>
              <a:gd name="connsiteY98" fmla="*/ 590550 h 1082675"/>
              <a:gd name="connsiteX99" fmla="*/ 701675 w 3330575"/>
              <a:gd name="connsiteY99" fmla="*/ 584200 h 1082675"/>
              <a:gd name="connsiteX100" fmla="*/ 701675 w 3330575"/>
              <a:gd name="connsiteY100" fmla="*/ 619125 h 1082675"/>
              <a:gd name="connsiteX101" fmla="*/ 749300 w 3330575"/>
              <a:gd name="connsiteY101" fmla="*/ 619125 h 1082675"/>
              <a:gd name="connsiteX102" fmla="*/ 746125 w 3330575"/>
              <a:gd name="connsiteY102" fmla="*/ 638175 h 1082675"/>
              <a:gd name="connsiteX103" fmla="*/ 771525 w 3330575"/>
              <a:gd name="connsiteY103" fmla="*/ 641350 h 1082675"/>
              <a:gd name="connsiteX104" fmla="*/ 771525 w 3330575"/>
              <a:gd name="connsiteY104" fmla="*/ 663575 h 1082675"/>
              <a:gd name="connsiteX105" fmla="*/ 914400 w 3330575"/>
              <a:gd name="connsiteY105" fmla="*/ 663575 h 1082675"/>
              <a:gd name="connsiteX106" fmla="*/ 914400 w 3330575"/>
              <a:gd name="connsiteY106" fmla="*/ 723900 h 1082675"/>
              <a:gd name="connsiteX107" fmla="*/ 968375 w 3330575"/>
              <a:gd name="connsiteY107" fmla="*/ 723900 h 1082675"/>
              <a:gd name="connsiteX108" fmla="*/ 968375 w 3330575"/>
              <a:gd name="connsiteY108" fmla="*/ 755650 h 1082675"/>
              <a:gd name="connsiteX109" fmla="*/ 1235075 w 3330575"/>
              <a:gd name="connsiteY109" fmla="*/ 755650 h 1082675"/>
              <a:gd name="connsiteX110" fmla="*/ 1235075 w 3330575"/>
              <a:gd name="connsiteY110" fmla="*/ 793750 h 1082675"/>
              <a:gd name="connsiteX111" fmla="*/ 1263650 w 3330575"/>
              <a:gd name="connsiteY111" fmla="*/ 793750 h 1082675"/>
              <a:gd name="connsiteX112" fmla="*/ 1263650 w 3330575"/>
              <a:gd name="connsiteY112" fmla="*/ 825500 h 1082675"/>
              <a:gd name="connsiteX113" fmla="*/ 1292225 w 3330575"/>
              <a:gd name="connsiteY113" fmla="*/ 825500 h 1082675"/>
              <a:gd name="connsiteX114" fmla="*/ 1292225 w 3330575"/>
              <a:gd name="connsiteY114" fmla="*/ 825500 h 1082675"/>
              <a:gd name="connsiteX115" fmla="*/ 1292225 w 3330575"/>
              <a:gd name="connsiteY115" fmla="*/ 825500 h 1082675"/>
              <a:gd name="connsiteX116" fmla="*/ 1292225 w 3330575"/>
              <a:gd name="connsiteY116" fmla="*/ 854075 h 1082675"/>
              <a:gd name="connsiteX117" fmla="*/ 1362075 w 3330575"/>
              <a:gd name="connsiteY117" fmla="*/ 854075 h 1082675"/>
              <a:gd name="connsiteX118" fmla="*/ 1362075 w 3330575"/>
              <a:gd name="connsiteY118" fmla="*/ 854075 h 1082675"/>
              <a:gd name="connsiteX119" fmla="*/ 1362075 w 3330575"/>
              <a:gd name="connsiteY119" fmla="*/ 885825 h 1082675"/>
              <a:gd name="connsiteX120" fmla="*/ 1435100 w 3330575"/>
              <a:gd name="connsiteY120" fmla="*/ 885825 h 1082675"/>
              <a:gd name="connsiteX121" fmla="*/ 1435100 w 3330575"/>
              <a:gd name="connsiteY121" fmla="*/ 939800 h 1082675"/>
              <a:gd name="connsiteX122" fmla="*/ 1860550 w 3330575"/>
              <a:gd name="connsiteY122" fmla="*/ 939800 h 1082675"/>
              <a:gd name="connsiteX123" fmla="*/ 1860550 w 3330575"/>
              <a:gd name="connsiteY123" fmla="*/ 971550 h 1082675"/>
              <a:gd name="connsiteX124" fmla="*/ 2397125 w 3330575"/>
              <a:gd name="connsiteY124" fmla="*/ 971550 h 1082675"/>
              <a:gd name="connsiteX125" fmla="*/ 2397125 w 3330575"/>
              <a:gd name="connsiteY125" fmla="*/ 1019175 h 1082675"/>
              <a:gd name="connsiteX126" fmla="*/ 3232150 w 3330575"/>
              <a:gd name="connsiteY126" fmla="*/ 1019175 h 1082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330575" h="1082675">
                <a:moveTo>
                  <a:pt x="3232150" y="1019175"/>
                </a:moveTo>
                <a:lnTo>
                  <a:pt x="3232150" y="1082675"/>
                </a:lnTo>
                <a:lnTo>
                  <a:pt x="3330575" y="1082675"/>
                </a:lnTo>
                <a:lnTo>
                  <a:pt x="3330575" y="603250"/>
                </a:lnTo>
                <a:lnTo>
                  <a:pt x="3222625" y="603250"/>
                </a:lnTo>
                <a:lnTo>
                  <a:pt x="3222625" y="565150"/>
                </a:lnTo>
                <a:lnTo>
                  <a:pt x="2397125" y="565150"/>
                </a:lnTo>
                <a:lnTo>
                  <a:pt x="2397125" y="533400"/>
                </a:lnTo>
                <a:lnTo>
                  <a:pt x="1860550" y="533400"/>
                </a:lnTo>
                <a:lnTo>
                  <a:pt x="1860550" y="533400"/>
                </a:lnTo>
                <a:lnTo>
                  <a:pt x="1860550" y="501650"/>
                </a:lnTo>
                <a:lnTo>
                  <a:pt x="1438275" y="501650"/>
                </a:lnTo>
                <a:lnTo>
                  <a:pt x="1438275" y="463550"/>
                </a:lnTo>
                <a:lnTo>
                  <a:pt x="1377950" y="463550"/>
                </a:lnTo>
                <a:lnTo>
                  <a:pt x="1377950" y="463550"/>
                </a:lnTo>
                <a:lnTo>
                  <a:pt x="1377950" y="434975"/>
                </a:lnTo>
                <a:lnTo>
                  <a:pt x="1285875" y="434975"/>
                </a:lnTo>
                <a:lnTo>
                  <a:pt x="1285875" y="434975"/>
                </a:lnTo>
                <a:lnTo>
                  <a:pt x="1285875" y="434975"/>
                </a:lnTo>
                <a:lnTo>
                  <a:pt x="1285875" y="390525"/>
                </a:lnTo>
                <a:lnTo>
                  <a:pt x="1231900" y="390525"/>
                </a:lnTo>
                <a:lnTo>
                  <a:pt x="1231900" y="390525"/>
                </a:lnTo>
                <a:lnTo>
                  <a:pt x="1231900" y="390525"/>
                </a:lnTo>
                <a:lnTo>
                  <a:pt x="1231900" y="390525"/>
                </a:lnTo>
                <a:lnTo>
                  <a:pt x="1231900" y="390525"/>
                </a:lnTo>
                <a:lnTo>
                  <a:pt x="1231900" y="374650"/>
                </a:lnTo>
                <a:lnTo>
                  <a:pt x="971550" y="371475"/>
                </a:lnTo>
                <a:lnTo>
                  <a:pt x="971550" y="371475"/>
                </a:lnTo>
                <a:lnTo>
                  <a:pt x="971550" y="371475"/>
                </a:lnTo>
                <a:lnTo>
                  <a:pt x="971550" y="371475"/>
                </a:lnTo>
                <a:lnTo>
                  <a:pt x="971550" y="346075"/>
                </a:lnTo>
                <a:lnTo>
                  <a:pt x="917575" y="346075"/>
                </a:lnTo>
                <a:lnTo>
                  <a:pt x="917575" y="314325"/>
                </a:lnTo>
                <a:lnTo>
                  <a:pt x="771525" y="314325"/>
                </a:lnTo>
                <a:lnTo>
                  <a:pt x="771525" y="298450"/>
                </a:lnTo>
                <a:lnTo>
                  <a:pt x="733425" y="298450"/>
                </a:lnTo>
                <a:lnTo>
                  <a:pt x="733425" y="298450"/>
                </a:lnTo>
                <a:lnTo>
                  <a:pt x="733425" y="269875"/>
                </a:lnTo>
                <a:lnTo>
                  <a:pt x="692150" y="269875"/>
                </a:lnTo>
                <a:lnTo>
                  <a:pt x="692150" y="241300"/>
                </a:lnTo>
                <a:lnTo>
                  <a:pt x="628650" y="241300"/>
                </a:lnTo>
                <a:lnTo>
                  <a:pt x="628650" y="212725"/>
                </a:lnTo>
                <a:lnTo>
                  <a:pt x="552450" y="212725"/>
                </a:lnTo>
                <a:lnTo>
                  <a:pt x="508000" y="212725"/>
                </a:lnTo>
                <a:lnTo>
                  <a:pt x="508000" y="212725"/>
                </a:lnTo>
                <a:lnTo>
                  <a:pt x="508000" y="187325"/>
                </a:lnTo>
                <a:lnTo>
                  <a:pt x="454025" y="187325"/>
                </a:lnTo>
                <a:lnTo>
                  <a:pt x="454025" y="187325"/>
                </a:lnTo>
                <a:lnTo>
                  <a:pt x="454025" y="155575"/>
                </a:lnTo>
                <a:lnTo>
                  <a:pt x="311150" y="155575"/>
                </a:lnTo>
                <a:lnTo>
                  <a:pt x="311150" y="123825"/>
                </a:lnTo>
                <a:lnTo>
                  <a:pt x="292100" y="123825"/>
                </a:lnTo>
                <a:lnTo>
                  <a:pt x="292100" y="38100"/>
                </a:lnTo>
                <a:lnTo>
                  <a:pt x="200025" y="38100"/>
                </a:lnTo>
                <a:lnTo>
                  <a:pt x="200025" y="19050"/>
                </a:lnTo>
                <a:lnTo>
                  <a:pt x="120650" y="19050"/>
                </a:lnTo>
                <a:lnTo>
                  <a:pt x="120650" y="3175"/>
                </a:lnTo>
                <a:lnTo>
                  <a:pt x="0" y="0"/>
                </a:lnTo>
                <a:lnTo>
                  <a:pt x="0" y="133350"/>
                </a:lnTo>
                <a:lnTo>
                  <a:pt x="47625" y="133350"/>
                </a:lnTo>
                <a:lnTo>
                  <a:pt x="44450" y="158750"/>
                </a:lnTo>
                <a:lnTo>
                  <a:pt x="117475" y="158750"/>
                </a:lnTo>
                <a:lnTo>
                  <a:pt x="117475" y="190500"/>
                </a:lnTo>
                <a:lnTo>
                  <a:pt x="196850" y="190500"/>
                </a:lnTo>
                <a:lnTo>
                  <a:pt x="196850" y="212725"/>
                </a:lnTo>
                <a:lnTo>
                  <a:pt x="266700" y="212725"/>
                </a:lnTo>
                <a:lnTo>
                  <a:pt x="266700" y="241300"/>
                </a:lnTo>
                <a:lnTo>
                  <a:pt x="279400" y="241300"/>
                </a:lnTo>
                <a:lnTo>
                  <a:pt x="279400" y="285750"/>
                </a:lnTo>
                <a:cubicBezTo>
                  <a:pt x="282692" y="315377"/>
                  <a:pt x="292100" y="292041"/>
                  <a:pt x="292100" y="304800"/>
                </a:cubicBezTo>
                <a:lnTo>
                  <a:pt x="292100" y="409575"/>
                </a:lnTo>
                <a:lnTo>
                  <a:pt x="317500" y="409575"/>
                </a:lnTo>
                <a:lnTo>
                  <a:pt x="317500" y="441325"/>
                </a:lnTo>
                <a:lnTo>
                  <a:pt x="396875" y="441325"/>
                </a:lnTo>
                <a:lnTo>
                  <a:pt x="396875" y="441325"/>
                </a:lnTo>
                <a:lnTo>
                  <a:pt x="396875" y="441325"/>
                </a:lnTo>
                <a:lnTo>
                  <a:pt x="396875" y="441325"/>
                </a:lnTo>
                <a:lnTo>
                  <a:pt x="396875" y="469900"/>
                </a:lnTo>
                <a:lnTo>
                  <a:pt x="444500" y="473075"/>
                </a:lnTo>
                <a:lnTo>
                  <a:pt x="444500" y="473075"/>
                </a:lnTo>
                <a:lnTo>
                  <a:pt x="444500" y="473075"/>
                </a:lnTo>
                <a:lnTo>
                  <a:pt x="447675" y="495300"/>
                </a:lnTo>
                <a:lnTo>
                  <a:pt x="492125" y="495300"/>
                </a:lnTo>
                <a:lnTo>
                  <a:pt x="492125" y="495300"/>
                </a:lnTo>
                <a:lnTo>
                  <a:pt x="492125" y="495300"/>
                </a:lnTo>
                <a:lnTo>
                  <a:pt x="492125" y="517525"/>
                </a:lnTo>
                <a:lnTo>
                  <a:pt x="561975" y="520700"/>
                </a:lnTo>
                <a:lnTo>
                  <a:pt x="561975" y="520700"/>
                </a:lnTo>
                <a:lnTo>
                  <a:pt x="561975" y="520700"/>
                </a:lnTo>
                <a:lnTo>
                  <a:pt x="561975" y="520700"/>
                </a:lnTo>
                <a:lnTo>
                  <a:pt x="561975" y="520700"/>
                </a:lnTo>
                <a:lnTo>
                  <a:pt x="561975" y="520700"/>
                </a:lnTo>
                <a:lnTo>
                  <a:pt x="561975" y="520700"/>
                </a:lnTo>
                <a:lnTo>
                  <a:pt x="561975" y="520700"/>
                </a:lnTo>
                <a:lnTo>
                  <a:pt x="561975" y="546100"/>
                </a:lnTo>
                <a:lnTo>
                  <a:pt x="625475" y="549275"/>
                </a:lnTo>
                <a:lnTo>
                  <a:pt x="625475" y="568325"/>
                </a:lnTo>
                <a:lnTo>
                  <a:pt x="673100" y="568325"/>
                </a:lnTo>
                <a:lnTo>
                  <a:pt x="673100" y="590550"/>
                </a:lnTo>
                <a:lnTo>
                  <a:pt x="701675" y="584200"/>
                </a:lnTo>
                <a:lnTo>
                  <a:pt x="701675" y="619125"/>
                </a:lnTo>
                <a:lnTo>
                  <a:pt x="749300" y="619125"/>
                </a:lnTo>
                <a:lnTo>
                  <a:pt x="746125" y="638175"/>
                </a:lnTo>
                <a:lnTo>
                  <a:pt x="771525" y="641350"/>
                </a:lnTo>
                <a:lnTo>
                  <a:pt x="771525" y="663575"/>
                </a:lnTo>
                <a:lnTo>
                  <a:pt x="914400" y="663575"/>
                </a:lnTo>
                <a:lnTo>
                  <a:pt x="914400" y="723900"/>
                </a:lnTo>
                <a:lnTo>
                  <a:pt x="968375" y="723900"/>
                </a:lnTo>
                <a:lnTo>
                  <a:pt x="968375" y="755650"/>
                </a:lnTo>
                <a:lnTo>
                  <a:pt x="1235075" y="755650"/>
                </a:lnTo>
                <a:lnTo>
                  <a:pt x="1235075" y="793750"/>
                </a:lnTo>
                <a:lnTo>
                  <a:pt x="1263650" y="793750"/>
                </a:lnTo>
                <a:lnTo>
                  <a:pt x="1263650" y="825500"/>
                </a:lnTo>
                <a:lnTo>
                  <a:pt x="1292225" y="825500"/>
                </a:lnTo>
                <a:lnTo>
                  <a:pt x="1292225" y="825500"/>
                </a:lnTo>
                <a:lnTo>
                  <a:pt x="1292225" y="825500"/>
                </a:lnTo>
                <a:lnTo>
                  <a:pt x="1292225" y="854075"/>
                </a:lnTo>
                <a:lnTo>
                  <a:pt x="1362075" y="854075"/>
                </a:lnTo>
                <a:lnTo>
                  <a:pt x="1362075" y="854075"/>
                </a:lnTo>
                <a:lnTo>
                  <a:pt x="1362075" y="885825"/>
                </a:lnTo>
                <a:lnTo>
                  <a:pt x="1435100" y="885825"/>
                </a:lnTo>
                <a:lnTo>
                  <a:pt x="1435100" y="939800"/>
                </a:lnTo>
                <a:lnTo>
                  <a:pt x="1860550" y="939800"/>
                </a:lnTo>
                <a:lnTo>
                  <a:pt x="1860550" y="971550"/>
                </a:lnTo>
                <a:lnTo>
                  <a:pt x="2397125" y="971550"/>
                </a:lnTo>
                <a:lnTo>
                  <a:pt x="2397125" y="1019175"/>
                </a:lnTo>
                <a:lnTo>
                  <a:pt x="3232150" y="1019175"/>
                </a:lnTo>
                <a:close/>
              </a:path>
            </a:pathLst>
          </a:custGeom>
          <a:solidFill>
            <a:srgbClr val="4DA1BB">
              <a:alpha val="50196"/>
            </a:srgb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1" name="Freeform 23">
            <a:extLst>
              <a:ext uri="{FF2B5EF4-FFF2-40B4-BE49-F238E27FC236}">
                <a16:creationId xmlns:a16="http://schemas.microsoft.com/office/drawing/2014/main" id="{00619A7B-8587-5760-CF27-9D53BA779982}"/>
              </a:ext>
            </a:extLst>
          </p:cNvPr>
          <p:cNvSpPr/>
          <p:nvPr/>
        </p:nvSpPr>
        <p:spPr bwMode="auto">
          <a:xfrm>
            <a:off x="1663700" y="1695450"/>
            <a:ext cx="3533775" cy="1752600"/>
          </a:xfrm>
          <a:custGeom>
            <a:avLst/>
            <a:gdLst>
              <a:gd name="connsiteX0" fmla="*/ 0 w 3533775"/>
              <a:gd name="connsiteY0" fmla="*/ 136525 h 1752600"/>
              <a:gd name="connsiteX1" fmla="*/ 0 w 3533775"/>
              <a:gd name="connsiteY1" fmla="*/ 0 h 1752600"/>
              <a:gd name="connsiteX2" fmla="*/ 69850 w 3533775"/>
              <a:gd name="connsiteY2" fmla="*/ 0 h 1752600"/>
              <a:gd name="connsiteX3" fmla="*/ 69850 w 3533775"/>
              <a:gd name="connsiteY3" fmla="*/ 19050 h 1752600"/>
              <a:gd name="connsiteX4" fmla="*/ 142875 w 3533775"/>
              <a:gd name="connsiteY4" fmla="*/ 19050 h 1752600"/>
              <a:gd name="connsiteX5" fmla="*/ 146050 w 3533775"/>
              <a:gd name="connsiteY5" fmla="*/ 38100 h 1752600"/>
              <a:gd name="connsiteX6" fmla="*/ 187325 w 3533775"/>
              <a:gd name="connsiteY6" fmla="*/ 41275 h 1752600"/>
              <a:gd name="connsiteX7" fmla="*/ 190500 w 3533775"/>
              <a:gd name="connsiteY7" fmla="*/ 133350 h 1752600"/>
              <a:gd name="connsiteX8" fmla="*/ 206375 w 3533775"/>
              <a:gd name="connsiteY8" fmla="*/ 133350 h 1752600"/>
              <a:gd name="connsiteX9" fmla="*/ 206375 w 3533775"/>
              <a:gd name="connsiteY9" fmla="*/ 180975 h 1752600"/>
              <a:gd name="connsiteX10" fmla="*/ 206375 w 3533775"/>
              <a:gd name="connsiteY10" fmla="*/ 180975 h 1752600"/>
              <a:gd name="connsiteX11" fmla="*/ 225425 w 3533775"/>
              <a:gd name="connsiteY11" fmla="*/ 180975 h 1752600"/>
              <a:gd name="connsiteX12" fmla="*/ 225425 w 3533775"/>
              <a:gd name="connsiteY12" fmla="*/ 269875 h 1752600"/>
              <a:gd name="connsiteX13" fmla="*/ 279400 w 3533775"/>
              <a:gd name="connsiteY13" fmla="*/ 273050 h 1752600"/>
              <a:gd name="connsiteX14" fmla="*/ 279400 w 3533775"/>
              <a:gd name="connsiteY14" fmla="*/ 323850 h 1752600"/>
              <a:gd name="connsiteX15" fmla="*/ 279400 w 3533775"/>
              <a:gd name="connsiteY15" fmla="*/ 323850 h 1752600"/>
              <a:gd name="connsiteX16" fmla="*/ 279400 w 3533775"/>
              <a:gd name="connsiteY16" fmla="*/ 323850 h 1752600"/>
              <a:gd name="connsiteX17" fmla="*/ 304800 w 3533775"/>
              <a:gd name="connsiteY17" fmla="*/ 346075 h 1752600"/>
              <a:gd name="connsiteX18" fmla="*/ 390525 w 3533775"/>
              <a:gd name="connsiteY18" fmla="*/ 349250 h 1752600"/>
              <a:gd name="connsiteX19" fmla="*/ 387350 w 3533775"/>
              <a:gd name="connsiteY19" fmla="*/ 368300 h 1752600"/>
              <a:gd name="connsiteX20" fmla="*/ 438150 w 3533775"/>
              <a:gd name="connsiteY20" fmla="*/ 371475 h 1752600"/>
              <a:gd name="connsiteX21" fmla="*/ 438150 w 3533775"/>
              <a:gd name="connsiteY21" fmla="*/ 371475 h 1752600"/>
              <a:gd name="connsiteX22" fmla="*/ 438150 w 3533775"/>
              <a:gd name="connsiteY22" fmla="*/ 371475 h 1752600"/>
              <a:gd name="connsiteX23" fmla="*/ 438150 w 3533775"/>
              <a:gd name="connsiteY23" fmla="*/ 371475 h 1752600"/>
              <a:gd name="connsiteX24" fmla="*/ 438150 w 3533775"/>
              <a:gd name="connsiteY24" fmla="*/ 371475 h 1752600"/>
              <a:gd name="connsiteX25" fmla="*/ 438150 w 3533775"/>
              <a:gd name="connsiteY25" fmla="*/ 371475 h 1752600"/>
              <a:gd name="connsiteX26" fmla="*/ 438150 w 3533775"/>
              <a:gd name="connsiteY26" fmla="*/ 400050 h 1752600"/>
              <a:gd name="connsiteX27" fmla="*/ 482600 w 3533775"/>
              <a:gd name="connsiteY27" fmla="*/ 400050 h 1752600"/>
              <a:gd name="connsiteX28" fmla="*/ 482600 w 3533775"/>
              <a:gd name="connsiteY28" fmla="*/ 431800 h 1752600"/>
              <a:gd name="connsiteX29" fmla="*/ 511175 w 3533775"/>
              <a:gd name="connsiteY29" fmla="*/ 431800 h 1752600"/>
              <a:gd name="connsiteX30" fmla="*/ 511175 w 3533775"/>
              <a:gd name="connsiteY30" fmla="*/ 460375 h 1752600"/>
              <a:gd name="connsiteX31" fmla="*/ 549275 w 3533775"/>
              <a:gd name="connsiteY31" fmla="*/ 460375 h 1752600"/>
              <a:gd name="connsiteX32" fmla="*/ 549275 w 3533775"/>
              <a:gd name="connsiteY32" fmla="*/ 460375 h 1752600"/>
              <a:gd name="connsiteX33" fmla="*/ 549275 w 3533775"/>
              <a:gd name="connsiteY33" fmla="*/ 460375 h 1752600"/>
              <a:gd name="connsiteX34" fmla="*/ 549275 w 3533775"/>
              <a:gd name="connsiteY34" fmla="*/ 492125 h 1752600"/>
              <a:gd name="connsiteX35" fmla="*/ 603250 w 3533775"/>
              <a:gd name="connsiteY35" fmla="*/ 492125 h 1752600"/>
              <a:gd name="connsiteX36" fmla="*/ 603250 w 3533775"/>
              <a:gd name="connsiteY36" fmla="*/ 536575 h 1752600"/>
              <a:gd name="connsiteX37" fmla="*/ 635000 w 3533775"/>
              <a:gd name="connsiteY37" fmla="*/ 536575 h 1752600"/>
              <a:gd name="connsiteX38" fmla="*/ 635000 w 3533775"/>
              <a:gd name="connsiteY38" fmla="*/ 558800 h 1752600"/>
              <a:gd name="connsiteX39" fmla="*/ 673100 w 3533775"/>
              <a:gd name="connsiteY39" fmla="*/ 558800 h 1752600"/>
              <a:gd name="connsiteX40" fmla="*/ 673100 w 3533775"/>
              <a:gd name="connsiteY40" fmla="*/ 609600 h 1752600"/>
              <a:gd name="connsiteX41" fmla="*/ 720725 w 3533775"/>
              <a:gd name="connsiteY41" fmla="*/ 609600 h 1752600"/>
              <a:gd name="connsiteX42" fmla="*/ 720725 w 3533775"/>
              <a:gd name="connsiteY42" fmla="*/ 644525 h 1752600"/>
              <a:gd name="connsiteX43" fmla="*/ 742950 w 3533775"/>
              <a:gd name="connsiteY43" fmla="*/ 644525 h 1752600"/>
              <a:gd name="connsiteX44" fmla="*/ 742950 w 3533775"/>
              <a:gd name="connsiteY44" fmla="*/ 660400 h 1752600"/>
              <a:gd name="connsiteX45" fmla="*/ 987425 w 3533775"/>
              <a:gd name="connsiteY45" fmla="*/ 660400 h 1752600"/>
              <a:gd name="connsiteX46" fmla="*/ 987425 w 3533775"/>
              <a:gd name="connsiteY46" fmla="*/ 695325 h 1752600"/>
              <a:gd name="connsiteX47" fmla="*/ 1035050 w 3533775"/>
              <a:gd name="connsiteY47" fmla="*/ 695325 h 1752600"/>
              <a:gd name="connsiteX48" fmla="*/ 1035050 w 3533775"/>
              <a:gd name="connsiteY48" fmla="*/ 723900 h 1752600"/>
              <a:gd name="connsiteX49" fmla="*/ 1073150 w 3533775"/>
              <a:gd name="connsiteY49" fmla="*/ 723900 h 1752600"/>
              <a:gd name="connsiteX50" fmla="*/ 1073150 w 3533775"/>
              <a:gd name="connsiteY50" fmla="*/ 723900 h 1752600"/>
              <a:gd name="connsiteX51" fmla="*/ 1101725 w 3533775"/>
              <a:gd name="connsiteY51" fmla="*/ 752475 h 1752600"/>
              <a:gd name="connsiteX52" fmla="*/ 1101725 w 3533775"/>
              <a:gd name="connsiteY52" fmla="*/ 752475 h 1752600"/>
              <a:gd name="connsiteX53" fmla="*/ 1123950 w 3533775"/>
              <a:gd name="connsiteY53" fmla="*/ 774700 h 1752600"/>
              <a:gd name="connsiteX54" fmla="*/ 1123950 w 3533775"/>
              <a:gd name="connsiteY54" fmla="*/ 793750 h 1752600"/>
              <a:gd name="connsiteX55" fmla="*/ 1187450 w 3533775"/>
              <a:gd name="connsiteY55" fmla="*/ 793750 h 1752600"/>
              <a:gd name="connsiteX56" fmla="*/ 1187450 w 3533775"/>
              <a:gd name="connsiteY56" fmla="*/ 822325 h 1752600"/>
              <a:gd name="connsiteX57" fmla="*/ 1270000 w 3533775"/>
              <a:gd name="connsiteY57" fmla="*/ 822325 h 1752600"/>
              <a:gd name="connsiteX58" fmla="*/ 1270000 w 3533775"/>
              <a:gd name="connsiteY58" fmla="*/ 847725 h 1752600"/>
              <a:gd name="connsiteX59" fmla="*/ 1336675 w 3533775"/>
              <a:gd name="connsiteY59" fmla="*/ 847725 h 1752600"/>
              <a:gd name="connsiteX60" fmla="*/ 1336675 w 3533775"/>
              <a:gd name="connsiteY60" fmla="*/ 847725 h 1752600"/>
              <a:gd name="connsiteX61" fmla="*/ 1336675 w 3533775"/>
              <a:gd name="connsiteY61" fmla="*/ 879475 h 1752600"/>
              <a:gd name="connsiteX62" fmla="*/ 1701800 w 3533775"/>
              <a:gd name="connsiteY62" fmla="*/ 879475 h 1752600"/>
              <a:gd name="connsiteX63" fmla="*/ 1701800 w 3533775"/>
              <a:gd name="connsiteY63" fmla="*/ 949325 h 1752600"/>
              <a:gd name="connsiteX64" fmla="*/ 1758950 w 3533775"/>
              <a:gd name="connsiteY64" fmla="*/ 949325 h 1752600"/>
              <a:gd name="connsiteX65" fmla="*/ 1758950 w 3533775"/>
              <a:gd name="connsiteY65" fmla="*/ 984250 h 1752600"/>
              <a:gd name="connsiteX66" fmla="*/ 2305050 w 3533775"/>
              <a:gd name="connsiteY66" fmla="*/ 984250 h 1752600"/>
              <a:gd name="connsiteX67" fmla="*/ 2305050 w 3533775"/>
              <a:gd name="connsiteY67" fmla="*/ 1025525 h 1752600"/>
              <a:gd name="connsiteX68" fmla="*/ 2828925 w 3533775"/>
              <a:gd name="connsiteY68" fmla="*/ 1025525 h 1752600"/>
              <a:gd name="connsiteX69" fmla="*/ 2828925 w 3533775"/>
              <a:gd name="connsiteY69" fmla="*/ 1060450 h 1752600"/>
              <a:gd name="connsiteX70" fmla="*/ 2943225 w 3533775"/>
              <a:gd name="connsiteY70" fmla="*/ 1060450 h 1752600"/>
              <a:gd name="connsiteX71" fmla="*/ 2943225 w 3533775"/>
              <a:gd name="connsiteY71" fmla="*/ 1098550 h 1752600"/>
              <a:gd name="connsiteX72" fmla="*/ 3384550 w 3533775"/>
              <a:gd name="connsiteY72" fmla="*/ 1098550 h 1752600"/>
              <a:gd name="connsiteX73" fmla="*/ 3384550 w 3533775"/>
              <a:gd name="connsiteY73" fmla="*/ 1143000 h 1752600"/>
              <a:gd name="connsiteX74" fmla="*/ 3448050 w 3533775"/>
              <a:gd name="connsiteY74" fmla="*/ 1143000 h 1752600"/>
              <a:gd name="connsiteX75" fmla="*/ 3448050 w 3533775"/>
              <a:gd name="connsiteY75" fmla="*/ 1196975 h 1752600"/>
              <a:gd name="connsiteX76" fmla="*/ 3533775 w 3533775"/>
              <a:gd name="connsiteY76" fmla="*/ 1196975 h 1752600"/>
              <a:gd name="connsiteX77" fmla="*/ 3533775 w 3533775"/>
              <a:gd name="connsiteY77" fmla="*/ 1752600 h 1752600"/>
              <a:gd name="connsiteX78" fmla="*/ 3444875 w 3533775"/>
              <a:gd name="connsiteY78" fmla="*/ 1752600 h 1752600"/>
              <a:gd name="connsiteX79" fmla="*/ 3444875 w 3533775"/>
              <a:gd name="connsiteY79" fmla="*/ 1682750 h 1752600"/>
              <a:gd name="connsiteX80" fmla="*/ 3394075 w 3533775"/>
              <a:gd name="connsiteY80" fmla="*/ 1682750 h 1752600"/>
              <a:gd name="connsiteX81" fmla="*/ 3394075 w 3533775"/>
              <a:gd name="connsiteY81" fmla="*/ 1631950 h 1752600"/>
              <a:gd name="connsiteX82" fmla="*/ 2943225 w 3533775"/>
              <a:gd name="connsiteY82" fmla="*/ 1631950 h 1752600"/>
              <a:gd name="connsiteX83" fmla="*/ 2943225 w 3533775"/>
              <a:gd name="connsiteY83" fmla="*/ 1574800 h 1752600"/>
              <a:gd name="connsiteX84" fmla="*/ 2825750 w 3533775"/>
              <a:gd name="connsiteY84" fmla="*/ 1574800 h 1752600"/>
              <a:gd name="connsiteX85" fmla="*/ 2825750 w 3533775"/>
              <a:gd name="connsiteY85" fmla="*/ 1527175 h 1752600"/>
              <a:gd name="connsiteX86" fmla="*/ 2298700 w 3533775"/>
              <a:gd name="connsiteY86" fmla="*/ 1527175 h 1752600"/>
              <a:gd name="connsiteX87" fmla="*/ 2298700 w 3533775"/>
              <a:gd name="connsiteY87" fmla="*/ 1485900 h 1752600"/>
              <a:gd name="connsiteX88" fmla="*/ 1755775 w 3533775"/>
              <a:gd name="connsiteY88" fmla="*/ 1485900 h 1752600"/>
              <a:gd name="connsiteX89" fmla="*/ 1755775 w 3533775"/>
              <a:gd name="connsiteY89" fmla="*/ 1447800 h 1752600"/>
              <a:gd name="connsiteX90" fmla="*/ 1714500 w 3533775"/>
              <a:gd name="connsiteY90" fmla="*/ 1447800 h 1752600"/>
              <a:gd name="connsiteX91" fmla="*/ 1714500 w 3533775"/>
              <a:gd name="connsiteY91" fmla="*/ 1416050 h 1752600"/>
              <a:gd name="connsiteX92" fmla="*/ 1714500 w 3533775"/>
              <a:gd name="connsiteY92" fmla="*/ 1416050 h 1752600"/>
              <a:gd name="connsiteX93" fmla="*/ 1682750 w 3533775"/>
              <a:gd name="connsiteY93" fmla="*/ 1416050 h 1752600"/>
              <a:gd name="connsiteX94" fmla="*/ 1682750 w 3533775"/>
              <a:gd name="connsiteY94" fmla="*/ 1352550 h 1752600"/>
              <a:gd name="connsiteX95" fmla="*/ 1327150 w 3533775"/>
              <a:gd name="connsiteY95" fmla="*/ 1352550 h 1752600"/>
              <a:gd name="connsiteX96" fmla="*/ 1327150 w 3533775"/>
              <a:gd name="connsiteY96" fmla="*/ 1314450 h 1752600"/>
              <a:gd name="connsiteX97" fmla="*/ 1260475 w 3533775"/>
              <a:gd name="connsiteY97" fmla="*/ 1314450 h 1752600"/>
              <a:gd name="connsiteX98" fmla="*/ 1260475 w 3533775"/>
              <a:gd name="connsiteY98" fmla="*/ 1285875 h 1752600"/>
              <a:gd name="connsiteX99" fmla="*/ 1187450 w 3533775"/>
              <a:gd name="connsiteY99" fmla="*/ 1285875 h 1752600"/>
              <a:gd name="connsiteX100" fmla="*/ 1187450 w 3533775"/>
              <a:gd name="connsiteY100" fmla="*/ 1285875 h 1752600"/>
              <a:gd name="connsiteX101" fmla="*/ 1187450 w 3533775"/>
              <a:gd name="connsiteY101" fmla="*/ 1285875 h 1752600"/>
              <a:gd name="connsiteX102" fmla="*/ 1187450 w 3533775"/>
              <a:gd name="connsiteY102" fmla="*/ 1257300 h 1752600"/>
              <a:gd name="connsiteX103" fmla="*/ 1120775 w 3533775"/>
              <a:gd name="connsiteY103" fmla="*/ 1257300 h 1752600"/>
              <a:gd name="connsiteX104" fmla="*/ 1120775 w 3533775"/>
              <a:gd name="connsiteY104" fmla="*/ 1225550 h 1752600"/>
              <a:gd name="connsiteX105" fmla="*/ 1089025 w 3533775"/>
              <a:gd name="connsiteY105" fmla="*/ 1225550 h 1752600"/>
              <a:gd name="connsiteX106" fmla="*/ 1089025 w 3533775"/>
              <a:gd name="connsiteY106" fmla="*/ 1225550 h 1752600"/>
              <a:gd name="connsiteX107" fmla="*/ 1089025 w 3533775"/>
              <a:gd name="connsiteY107" fmla="*/ 1196975 h 1752600"/>
              <a:gd name="connsiteX108" fmla="*/ 1089025 w 3533775"/>
              <a:gd name="connsiteY108" fmla="*/ 1196975 h 1752600"/>
              <a:gd name="connsiteX109" fmla="*/ 1073150 w 3533775"/>
              <a:gd name="connsiteY109" fmla="*/ 1181100 h 1752600"/>
              <a:gd name="connsiteX110" fmla="*/ 1041400 w 3533775"/>
              <a:gd name="connsiteY110" fmla="*/ 1181100 h 1752600"/>
              <a:gd name="connsiteX111" fmla="*/ 1041400 w 3533775"/>
              <a:gd name="connsiteY111" fmla="*/ 1123950 h 1752600"/>
              <a:gd name="connsiteX112" fmla="*/ 984250 w 3533775"/>
              <a:gd name="connsiteY112" fmla="*/ 1123950 h 1752600"/>
              <a:gd name="connsiteX113" fmla="*/ 984250 w 3533775"/>
              <a:gd name="connsiteY113" fmla="*/ 1123950 h 1752600"/>
              <a:gd name="connsiteX114" fmla="*/ 984250 w 3533775"/>
              <a:gd name="connsiteY114" fmla="*/ 1092200 h 1752600"/>
              <a:gd name="connsiteX115" fmla="*/ 733425 w 3533775"/>
              <a:gd name="connsiteY115" fmla="*/ 1092200 h 1752600"/>
              <a:gd name="connsiteX116" fmla="*/ 733425 w 3533775"/>
              <a:gd name="connsiteY116" fmla="*/ 1069975 h 1752600"/>
              <a:gd name="connsiteX117" fmla="*/ 733425 w 3533775"/>
              <a:gd name="connsiteY117" fmla="*/ 1069975 h 1752600"/>
              <a:gd name="connsiteX118" fmla="*/ 714375 w 3533775"/>
              <a:gd name="connsiteY118" fmla="*/ 1050925 h 1752600"/>
              <a:gd name="connsiteX119" fmla="*/ 682625 w 3533775"/>
              <a:gd name="connsiteY119" fmla="*/ 1050925 h 1752600"/>
              <a:gd name="connsiteX120" fmla="*/ 682625 w 3533775"/>
              <a:gd name="connsiteY120" fmla="*/ 977900 h 1752600"/>
              <a:gd name="connsiteX121" fmla="*/ 619125 w 3533775"/>
              <a:gd name="connsiteY121" fmla="*/ 977900 h 1752600"/>
              <a:gd name="connsiteX122" fmla="*/ 619125 w 3533775"/>
              <a:gd name="connsiteY122" fmla="*/ 946150 h 1752600"/>
              <a:gd name="connsiteX123" fmla="*/ 619125 w 3533775"/>
              <a:gd name="connsiteY123" fmla="*/ 946150 h 1752600"/>
              <a:gd name="connsiteX124" fmla="*/ 590550 w 3533775"/>
              <a:gd name="connsiteY124" fmla="*/ 946150 h 1752600"/>
              <a:gd name="connsiteX125" fmla="*/ 590550 w 3533775"/>
              <a:gd name="connsiteY125" fmla="*/ 889000 h 1752600"/>
              <a:gd name="connsiteX126" fmla="*/ 546100 w 3533775"/>
              <a:gd name="connsiteY126" fmla="*/ 889000 h 1752600"/>
              <a:gd name="connsiteX127" fmla="*/ 546100 w 3533775"/>
              <a:gd name="connsiteY127" fmla="*/ 854075 h 1752600"/>
              <a:gd name="connsiteX128" fmla="*/ 514350 w 3533775"/>
              <a:gd name="connsiteY128" fmla="*/ 854075 h 1752600"/>
              <a:gd name="connsiteX129" fmla="*/ 514350 w 3533775"/>
              <a:gd name="connsiteY129" fmla="*/ 854075 h 1752600"/>
              <a:gd name="connsiteX130" fmla="*/ 514350 w 3533775"/>
              <a:gd name="connsiteY130" fmla="*/ 819150 h 1752600"/>
              <a:gd name="connsiteX131" fmla="*/ 476250 w 3533775"/>
              <a:gd name="connsiteY131" fmla="*/ 819150 h 1752600"/>
              <a:gd name="connsiteX132" fmla="*/ 476250 w 3533775"/>
              <a:gd name="connsiteY132" fmla="*/ 774700 h 1752600"/>
              <a:gd name="connsiteX133" fmla="*/ 441325 w 3533775"/>
              <a:gd name="connsiteY133" fmla="*/ 774700 h 1752600"/>
              <a:gd name="connsiteX134" fmla="*/ 441325 w 3533775"/>
              <a:gd name="connsiteY134" fmla="*/ 742950 h 1752600"/>
              <a:gd name="connsiteX135" fmla="*/ 390525 w 3533775"/>
              <a:gd name="connsiteY135" fmla="*/ 742950 h 1752600"/>
              <a:gd name="connsiteX136" fmla="*/ 390525 w 3533775"/>
              <a:gd name="connsiteY136" fmla="*/ 742950 h 1752600"/>
              <a:gd name="connsiteX137" fmla="*/ 390525 w 3533775"/>
              <a:gd name="connsiteY137" fmla="*/ 714375 h 1752600"/>
              <a:gd name="connsiteX138" fmla="*/ 295275 w 3533775"/>
              <a:gd name="connsiteY138" fmla="*/ 714375 h 1752600"/>
              <a:gd name="connsiteX139" fmla="*/ 295275 w 3533775"/>
              <a:gd name="connsiteY139" fmla="*/ 609600 h 1752600"/>
              <a:gd name="connsiteX140" fmla="*/ 215900 w 3533775"/>
              <a:gd name="connsiteY140" fmla="*/ 609600 h 1752600"/>
              <a:gd name="connsiteX141" fmla="*/ 215900 w 3533775"/>
              <a:gd name="connsiteY141" fmla="*/ 482600 h 1752600"/>
              <a:gd name="connsiteX142" fmla="*/ 215900 w 3533775"/>
              <a:gd name="connsiteY142" fmla="*/ 482600 h 1752600"/>
              <a:gd name="connsiteX143" fmla="*/ 215900 w 3533775"/>
              <a:gd name="connsiteY143" fmla="*/ 482600 h 1752600"/>
              <a:gd name="connsiteX144" fmla="*/ 193675 w 3533775"/>
              <a:gd name="connsiteY144" fmla="*/ 482600 h 1752600"/>
              <a:gd name="connsiteX145" fmla="*/ 193675 w 3533775"/>
              <a:gd name="connsiteY145" fmla="*/ 285750 h 1752600"/>
              <a:gd name="connsiteX146" fmla="*/ 174625 w 3533775"/>
              <a:gd name="connsiteY146" fmla="*/ 285750 h 1752600"/>
              <a:gd name="connsiteX147" fmla="*/ 174625 w 3533775"/>
              <a:gd name="connsiteY147" fmla="*/ 241300 h 1752600"/>
              <a:gd name="connsiteX148" fmla="*/ 146050 w 3533775"/>
              <a:gd name="connsiteY148" fmla="*/ 241300 h 1752600"/>
              <a:gd name="connsiteX149" fmla="*/ 146050 w 3533775"/>
              <a:gd name="connsiteY149" fmla="*/ 184150 h 1752600"/>
              <a:gd name="connsiteX150" fmla="*/ 73025 w 3533775"/>
              <a:gd name="connsiteY150" fmla="*/ 184150 h 1752600"/>
              <a:gd name="connsiteX151" fmla="*/ 73025 w 3533775"/>
              <a:gd name="connsiteY151" fmla="*/ 184150 h 1752600"/>
              <a:gd name="connsiteX152" fmla="*/ 47625 w 3533775"/>
              <a:gd name="connsiteY152" fmla="*/ 158750 h 1752600"/>
              <a:gd name="connsiteX153" fmla="*/ 47625 w 3533775"/>
              <a:gd name="connsiteY153" fmla="*/ 133350 h 1752600"/>
              <a:gd name="connsiteX154" fmla="*/ 0 w 3533775"/>
              <a:gd name="connsiteY154" fmla="*/ 136525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533775" h="1752600">
                <a:moveTo>
                  <a:pt x="0" y="136525"/>
                </a:moveTo>
                <a:lnTo>
                  <a:pt x="0" y="0"/>
                </a:lnTo>
                <a:lnTo>
                  <a:pt x="69850" y="0"/>
                </a:lnTo>
                <a:lnTo>
                  <a:pt x="69850" y="19050"/>
                </a:lnTo>
                <a:lnTo>
                  <a:pt x="142875" y="19050"/>
                </a:lnTo>
                <a:lnTo>
                  <a:pt x="146050" y="38100"/>
                </a:lnTo>
                <a:lnTo>
                  <a:pt x="187325" y="41275"/>
                </a:lnTo>
                <a:lnTo>
                  <a:pt x="190500" y="133350"/>
                </a:lnTo>
                <a:lnTo>
                  <a:pt x="206375" y="133350"/>
                </a:lnTo>
                <a:lnTo>
                  <a:pt x="206375" y="180975"/>
                </a:lnTo>
                <a:lnTo>
                  <a:pt x="206375" y="180975"/>
                </a:lnTo>
                <a:lnTo>
                  <a:pt x="225425" y="180975"/>
                </a:lnTo>
                <a:lnTo>
                  <a:pt x="225425" y="269875"/>
                </a:lnTo>
                <a:lnTo>
                  <a:pt x="279400" y="273050"/>
                </a:lnTo>
                <a:lnTo>
                  <a:pt x="279400" y="323850"/>
                </a:lnTo>
                <a:lnTo>
                  <a:pt x="279400" y="323850"/>
                </a:lnTo>
                <a:lnTo>
                  <a:pt x="279400" y="323850"/>
                </a:lnTo>
                <a:lnTo>
                  <a:pt x="304800" y="346075"/>
                </a:lnTo>
                <a:lnTo>
                  <a:pt x="390525" y="349250"/>
                </a:lnTo>
                <a:lnTo>
                  <a:pt x="387350" y="368300"/>
                </a:lnTo>
                <a:lnTo>
                  <a:pt x="438150" y="371475"/>
                </a:lnTo>
                <a:lnTo>
                  <a:pt x="438150" y="371475"/>
                </a:lnTo>
                <a:lnTo>
                  <a:pt x="438150" y="371475"/>
                </a:lnTo>
                <a:lnTo>
                  <a:pt x="438150" y="371475"/>
                </a:lnTo>
                <a:lnTo>
                  <a:pt x="438150" y="371475"/>
                </a:lnTo>
                <a:lnTo>
                  <a:pt x="438150" y="371475"/>
                </a:lnTo>
                <a:lnTo>
                  <a:pt x="438150" y="400050"/>
                </a:lnTo>
                <a:lnTo>
                  <a:pt x="482600" y="400050"/>
                </a:lnTo>
                <a:lnTo>
                  <a:pt x="482600" y="431800"/>
                </a:lnTo>
                <a:lnTo>
                  <a:pt x="511175" y="431800"/>
                </a:lnTo>
                <a:lnTo>
                  <a:pt x="511175" y="460375"/>
                </a:lnTo>
                <a:lnTo>
                  <a:pt x="549275" y="460375"/>
                </a:lnTo>
                <a:lnTo>
                  <a:pt x="549275" y="460375"/>
                </a:lnTo>
                <a:lnTo>
                  <a:pt x="549275" y="460375"/>
                </a:lnTo>
                <a:lnTo>
                  <a:pt x="549275" y="492125"/>
                </a:lnTo>
                <a:lnTo>
                  <a:pt x="603250" y="492125"/>
                </a:lnTo>
                <a:lnTo>
                  <a:pt x="603250" y="536575"/>
                </a:lnTo>
                <a:lnTo>
                  <a:pt x="635000" y="536575"/>
                </a:lnTo>
                <a:lnTo>
                  <a:pt x="635000" y="558800"/>
                </a:lnTo>
                <a:lnTo>
                  <a:pt x="673100" y="558800"/>
                </a:lnTo>
                <a:lnTo>
                  <a:pt x="673100" y="609600"/>
                </a:lnTo>
                <a:lnTo>
                  <a:pt x="720725" y="609600"/>
                </a:lnTo>
                <a:lnTo>
                  <a:pt x="720725" y="644525"/>
                </a:lnTo>
                <a:lnTo>
                  <a:pt x="742950" y="644525"/>
                </a:lnTo>
                <a:lnTo>
                  <a:pt x="742950" y="660400"/>
                </a:lnTo>
                <a:lnTo>
                  <a:pt x="987425" y="660400"/>
                </a:lnTo>
                <a:lnTo>
                  <a:pt x="987425" y="695325"/>
                </a:lnTo>
                <a:lnTo>
                  <a:pt x="1035050" y="695325"/>
                </a:lnTo>
                <a:lnTo>
                  <a:pt x="1035050" y="723900"/>
                </a:lnTo>
                <a:lnTo>
                  <a:pt x="1073150" y="723900"/>
                </a:lnTo>
                <a:lnTo>
                  <a:pt x="1073150" y="723900"/>
                </a:lnTo>
                <a:lnTo>
                  <a:pt x="1101725" y="752475"/>
                </a:lnTo>
                <a:lnTo>
                  <a:pt x="1101725" y="752475"/>
                </a:lnTo>
                <a:lnTo>
                  <a:pt x="1123950" y="774700"/>
                </a:lnTo>
                <a:lnTo>
                  <a:pt x="1123950" y="793750"/>
                </a:lnTo>
                <a:lnTo>
                  <a:pt x="1187450" y="793750"/>
                </a:lnTo>
                <a:lnTo>
                  <a:pt x="1187450" y="822325"/>
                </a:lnTo>
                <a:lnTo>
                  <a:pt x="1270000" y="822325"/>
                </a:lnTo>
                <a:lnTo>
                  <a:pt x="1270000" y="847725"/>
                </a:lnTo>
                <a:lnTo>
                  <a:pt x="1336675" y="847725"/>
                </a:lnTo>
                <a:lnTo>
                  <a:pt x="1336675" y="847725"/>
                </a:lnTo>
                <a:lnTo>
                  <a:pt x="1336675" y="879475"/>
                </a:lnTo>
                <a:lnTo>
                  <a:pt x="1701800" y="879475"/>
                </a:lnTo>
                <a:lnTo>
                  <a:pt x="1701800" y="949325"/>
                </a:lnTo>
                <a:lnTo>
                  <a:pt x="1758950" y="949325"/>
                </a:lnTo>
                <a:lnTo>
                  <a:pt x="1758950" y="984250"/>
                </a:lnTo>
                <a:lnTo>
                  <a:pt x="2305050" y="984250"/>
                </a:lnTo>
                <a:lnTo>
                  <a:pt x="2305050" y="1025525"/>
                </a:lnTo>
                <a:lnTo>
                  <a:pt x="2828925" y="1025525"/>
                </a:lnTo>
                <a:lnTo>
                  <a:pt x="2828925" y="1060450"/>
                </a:lnTo>
                <a:lnTo>
                  <a:pt x="2943225" y="1060450"/>
                </a:lnTo>
                <a:lnTo>
                  <a:pt x="2943225" y="1098550"/>
                </a:lnTo>
                <a:lnTo>
                  <a:pt x="3384550" y="1098550"/>
                </a:lnTo>
                <a:lnTo>
                  <a:pt x="3384550" y="1143000"/>
                </a:lnTo>
                <a:lnTo>
                  <a:pt x="3448050" y="1143000"/>
                </a:lnTo>
                <a:lnTo>
                  <a:pt x="3448050" y="1196975"/>
                </a:lnTo>
                <a:lnTo>
                  <a:pt x="3533775" y="1196975"/>
                </a:lnTo>
                <a:lnTo>
                  <a:pt x="3533775" y="1752600"/>
                </a:lnTo>
                <a:lnTo>
                  <a:pt x="3444875" y="1752600"/>
                </a:lnTo>
                <a:lnTo>
                  <a:pt x="3444875" y="1682750"/>
                </a:lnTo>
                <a:lnTo>
                  <a:pt x="3394075" y="1682750"/>
                </a:lnTo>
                <a:lnTo>
                  <a:pt x="3394075" y="1631950"/>
                </a:lnTo>
                <a:lnTo>
                  <a:pt x="2943225" y="1631950"/>
                </a:lnTo>
                <a:lnTo>
                  <a:pt x="2943225" y="1574800"/>
                </a:lnTo>
                <a:lnTo>
                  <a:pt x="2825750" y="1574800"/>
                </a:lnTo>
                <a:lnTo>
                  <a:pt x="2825750" y="1527175"/>
                </a:lnTo>
                <a:lnTo>
                  <a:pt x="2298700" y="1527175"/>
                </a:lnTo>
                <a:lnTo>
                  <a:pt x="2298700" y="1485900"/>
                </a:lnTo>
                <a:lnTo>
                  <a:pt x="1755775" y="1485900"/>
                </a:lnTo>
                <a:lnTo>
                  <a:pt x="1755775" y="1447800"/>
                </a:lnTo>
                <a:lnTo>
                  <a:pt x="1714500" y="1447800"/>
                </a:lnTo>
                <a:lnTo>
                  <a:pt x="1714500" y="1416050"/>
                </a:lnTo>
                <a:lnTo>
                  <a:pt x="1714500" y="1416050"/>
                </a:lnTo>
                <a:lnTo>
                  <a:pt x="1682750" y="1416050"/>
                </a:lnTo>
                <a:lnTo>
                  <a:pt x="1682750" y="1352550"/>
                </a:lnTo>
                <a:lnTo>
                  <a:pt x="1327150" y="1352550"/>
                </a:lnTo>
                <a:lnTo>
                  <a:pt x="1327150" y="1314450"/>
                </a:lnTo>
                <a:lnTo>
                  <a:pt x="1260475" y="1314450"/>
                </a:lnTo>
                <a:lnTo>
                  <a:pt x="1260475" y="1285875"/>
                </a:lnTo>
                <a:lnTo>
                  <a:pt x="1187450" y="1285875"/>
                </a:lnTo>
                <a:lnTo>
                  <a:pt x="1187450" y="1285875"/>
                </a:lnTo>
                <a:lnTo>
                  <a:pt x="1187450" y="1285875"/>
                </a:lnTo>
                <a:lnTo>
                  <a:pt x="1187450" y="1257300"/>
                </a:lnTo>
                <a:lnTo>
                  <a:pt x="1120775" y="1257300"/>
                </a:lnTo>
                <a:lnTo>
                  <a:pt x="1120775" y="1225550"/>
                </a:lnTo>
                <a:lnTo>
                  <a:pt x="1089025" y="1225550"/>
                </a:lnTo>
                <a:lnTo>
                  <a:pt x="1089025" y="1225550"/>
                </a:lnTo>
                <a:lnTo>
                  <a:pt x="1089025" y="1196975"/>
                </a:lnTo>
                <a:lnTo>
                  <a:pt x="1089025" y="1196975"/>
                </a:lnTo>
                <a:lnTo>
                  <a:pt x="1073150" y="1181100"/>
                </a:lnTo>
                <a:lnTo>
                  <a:pt x="1041400" y="1181100"/>
                </a:lnTo>
                <a:lnTo>
                  <a:pt x="1041400" y="1123950"/>
                </a:lnTo>
                <a:lnTo>
                  <a:pt x="984250" y="1123950"/>
                </a:lnTo>
                <a:lnTo>
                  <a:pt x="984250" y="1123950"/>
                </a:lnTo>
                <a:lnTo>
                  <a:pt x="984250" y="1092200"/>
                </a:lnTo>
                <a:lnTo>
                  <a:pt x="733425" y="1092200"/>
                </a:lnTo>
                <a:lnTo>
                  <a:pt x="733425" y="1069975"/>
                </a:lnTo>
                <a:lnTo>
                  <a:pt x="733425" y="1069975"/>
                </a:lnTo>
                <a:lnTo>
                  <a:pt x="714375" y="1050925"/>
                </a:lnTo>
                <a:lnTo>
                  <a:pt x="682625" y="1050925"/>
                </a:lnTo>
                <a:lnTo>
                  <a:pt x="682625" y="977900"/>
                </a:lnTo>
                <a:lnTo>
                  <a:pt x="619125" y="977900"/>
                </a:lnTo>
                <a:lnTo>
                  <a:pt x="619125" y="946150"/>
                </a:lnTo>
                <a:lnTo>
                  <a:pt x="619125" y="946150"/>
                </a:lnTo>
                <a:lnTo>
                  <a:pt x="590550" y="946150"/>
                </a:lnTo>
                <a:lnTo>
                  <a:pt x="590550" y="889000"/>
                </a:lnTo>
                <a:lnTo>
                  <a:pt x="546100" y="889000"/>
                </a:lnTo>
                <a:lnTo>
                  <a:pt x="546100" y="854075"/>
                </a:lnTo>
                <a:lnTo>
                  <a:pt x="514350" y="854075"/>
                </a:lnTo>
                <a:lnTo>
                  <a:pt x="514350" y="854075"/>
                </a:lnTo>
                <a:lnTo>
                  <a:pt x="514350" y="819150"/>
                </a:lnTo>
                <a:lnTo>
                  <a:pt x="476250" y="819150"/>
                </a:lnTo>
                <a:lnTo>
                  <a:pt x="476250" y="774700"/>
                </a:lnTo>
                <a:lnTo>
                  <a:pt x="441325" y="774700"/>
                </a:lnTo>
                <a:lnTo>
                  <a:pt x="441325" y="742950"/>
                </a:lnTo>
                <a:lnTo>
                  <a:pt x="390525" y="742950"/>
                </a:lnTo>
                <a:lnTo>
                  <a:pt x="390525" y="742950"/>
                </a:lnTo>
                <a:lnTo>
                  <a:pt x="390525" y="714375"/>
                </a:lnTo>
                <a:lnTo>
                  <a:pt x="295275" y="714375"/>
                </a:lnTo>
                <a:lnTo>
                  <a:pt x="295275" y="609600"/>
                </a:lnTo>
                <a:lnTo>
                  <a:pt x="215900" y="609600"/>
                </a:lnTo>
                <a:lnTo>
                  <a:pt x="215900" y="482600"/>
                </a:lnTo>
                <a:lnTo>
                  <a:pt x="215900" y="482600"/>
                </a:lnTo>
                <a:lnTo>
                  <a:pt x="215900" y="482600"/>
                </a:lnTo>
                <a:lnTo>
                  <a:pt x="193675" y="482600"/>
                </a:lnTo>
                <a:lnTo>
                  <a:pt x="193675" y="285750"/>
                </a:lnTo>
                <a:lnTo>
                  <a:pt x="174625" y="285750"/>
                </a:lnTo>
                <a:lnTo>
                  <a:pt x="174625" y="241300"/>
                </a:lnTo>
                <a:lnTo>
                  <a:pt x="146050" y="241300"/>
                </a:lnTo>
                <a:lnTo>
                  <a:pt x="146050" y="184150"/>
                </a:lnTo>
                <a:lnTo>
                  <a:pt x="73025" y="184150"/>
                </a:lnTo>
                <a:lnTo>
                  <a:pt x="73025" y="184150"/>
                </a:lnTo>
                <a:lnTo>
                  <a:pt x="47625" y="158750"/>
                </a:lnTo>
                <a:lnTo>
                  <a:pt x="47625" y="133350"/>
                </a:lnTo>
                <a:lnTo>
                  <a:pt x="0" y="136525"/>
                </a:lnTo>
                <a:close/>
              </a:path>
            </a:pathLst>
          </a:custGeom>
          <a:solidFill>
            <a:schemeClr val="accent3">
              <a:lumMod val="40000"/>
              <a:lumOff val="60000"/>
              <a:alpha val="50196"/>
            </a:schemeClr>
          </a:solidFill>
          <a:ln w="0">
            <a:noFill/>
            <a:miter lim="800000"/>
            <a:headEnd/>
            <a:tailEnd/>
          </a:ln>
        </p:spPr>
        <p:txBody>
          <a:bodyPr rtlCol="0" anchor="b"/>
          <a:lstStyle/>
          <a:p>
            <a:pPr marL="0" marR="0" lvl="0" indent="0" algn="ctr" defTabSz="914400" rtl="0" eaLnBrk="1" fontAlgn="auto"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03A66FE7-21A3-D42B-1B85-495790FE8D86}"/>
              </a:ext>
            </a:extLst>
          </p:cNvPr>
          <p:cNvSpPr txBox="1"/>
          <p:nvPr/>
        </p:nvSpPr>
        <p:spPr bwMode="auto">
          <a:xfrm>
            <a:off x="1622066" y="1223572"/>
            <a:ext cx="3563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POUT: DFS</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3" name="TextBox 22">
            <a:extLst>
              <a:ext uri="{FF2B5EF4-FFF2-40B4-BE49-F238E27FC236}">
                <a16:creationId xmlns:a16="http://schemas.microsoft.com/office/drawing/2014/main" id="{D4711912-7D5C-0BC4-FF35-3C81B31D246B}"/>
              </a:ext>
            </a:extLst>
          </p:cNvPr>
          <p:cNvSpPr txBox="1"/>
          <p:nvPr/>
        </p:nvSpPr>
        <p:spPr bwMode="auto">
          <a:xfrm>
            <a:off x="1616695" y="4630760"/>
            <a:ext cx="3491516" cy="369332"/>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Time for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rial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ntry (Yr)</a:t>
            </a:r>
          </a:p>
        </p:txBody>
      </p:sp>
      <p:sp>
        <p:nvSpPr>
          <p:cNvPr id="24" name="TextBox 23">
            <a:extLst>
              <a:ext uri="{FF2B5EF4-FFF2-40B4-BE49-F238E27FC236}">
                <a16:creationId xmlns:a16="http://schemas.microsoft.com/office/drawing/2014/main" id="{429AC3DA-C369-7ACF-47C8-FAD06B35FBE4}"/>
              </a:ext>
            </a:extLst>
          </p:cNvPr>
          <p:cNvSpPr txBox="1"/>
          <p:nvPr/>
        </p:nvSpPr>
        <p:spPr bwMode="auto">
          <a:xfrm rot="16200000">
            <a:off x="-475838" y="2786829"/>
            <a:ext cx="2838662" cy="369332"/>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Proportion </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D</a:t>
            </a: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isease Free (%)</a:t>
            </a:r>
          </a:p>
        </p:txBody>
      </p:sp>
      <p:sp>
        <p:nvSpPr>
          <p:cNvPr id="25" name="TextBox 24">
            <a:extLst>
              <a:ext uri="{FF2B5EF4-FFF2-40B4-BE49-F238E27FC236}">
                <a16:creationId xmlns:a16="http://schemas.microsoft.com/office/drawing/2014/main" id="{B6891C16-C2FF-F104-AEA1-DA965237CF63}"/>
              </a:ext>
            </a:extLst>
          </p:cNvPr>
          <p:cNvSpPr txBox="1"/>
          <p:nvPr/>
        </p:nvSpPr>
        <p:spPr bwMode="auto">
          <a:xfrm>
            <a:off x="1707746" y="3621500"/>
            <a:ext cx="2499402"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512763" algn="l"/>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HR: 0.45 (95% CI: 0.30-0.68;</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log-rank </a:t>
            </a:r>
            <a:r>
              <a:rPr kumimoji="0" lang="en-US" sz="1600" b="0" i="1"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a:t>
            </a: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 = .0001)</a:t>
            </a:r>
          </a:p>
        </p:txBody>
      </p:sp>
      <p:cxnSp>
        <p:nvCxnSpPr>
          <p:cNvPr id="26" name="Straight Connector 25">
            <a:extLst>
              <a:ext uri="{FF2B5EF4-FFF2-40B4-BE49-F238E27FC236}">
                <a16:creationId xmlns:a16="http://schemas.microsoft.com/office/drawing/2014/main" id="{F684F13F-F7FA-7776-FD2E-9B90E9861A20}"/>
              </a:ext>
            </a:extLst>
          </p:cNvPr>
          <p:cNvCxnSpPr>
            <a:cxnSpLocks/>
          </p:cNvCxnSpPr>
          <p:nvPr/>
        </p:nvCxnSpPr>
        <p:spPr bwMode="auto">
          <a:xfrm>
            <a:off x="1598212" y="4304445"/>
            <a:ext cx="352242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FE6BA5AF-3B03-2215-84EF-591CFCE71A25}"/>
              </a:ext>
            </a:extLst>
          </p:cNvPr>
          <p:cNvCxnSpPr>
            <a:cxnSpLocks/>
          </p:cNvCxnSpPr>
          <p:nvPr/>
        </p:nvCxnSpPr>
        <p:spPr bwMode="auto">
          <a:xfrm flipV="1">
            <a:off x="1606164" y="1679057"/>
            <a:ext cx="0" cy="2625388"/>
          </a:xfrm>
          <a:prstGeom prst="line">
            <a:avLst/>
          </a:prstGeom>
          <a:noFill/>
          <a:ln w="28575" cap="flat" cmpd="sng" algn="ctr">
            <a:solidFill>
              <a:schemeClr val="bg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7BFC0B6-AEBF-CE99-999C-ED753B5A5D9D}"/>
              </a:ext>
            </a:extLst>
          </p:cNvPr>
          <p:cNvCxnSpPr>
            <a:cxnSpLocks/>
          </p:cNvCxnSpPr>
          <p:nvPr/>
        </p:nvCxnSpPr>
        <p:spPr bwMode="auto">
          <a:xfrm flipH="1">
            <a:off x="1542552" y="167905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AD6F76AD-03E8-5BCB-2314-0CC109DE9F59}"/>
              </a:ext>
            </a:extLst>
          </p:cNvPr>
          <p:cNvCxnSpPr>
            <a:cxnSpLocks/>
          </p:cNvCxnSpPr>
          <p:nvPr/>
        </p:nvCxnSpPr>
        <p:spPr bwMode="auto">
          <a:xfrm flipH="1">
            <a:off x="1542552" y="220413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4465D6D7-4987-CB21-8A79-11145EEB4692}"/>
              </a:ext>
            </a:extLst>
          </p:cNvPr>
          <p:cNvCxnSpPr>
            <a:cxnSpLocks/>
          </p:cNvCxnSpPr>
          <p:nvPr/>
        </p:nvCxnSpPr>
        <p:spPr bwMode="auto">
          <a:xfrm flipH="1">
            <a:off x="1542552" y="272921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F7C97769-A253-3D4F-766E-1E0C3B614EFD}"/>
              </a:ext>
            </a:extLst>
          </p:cNvPr>
          <p:cNvCxnSpPr>
            <a:cxnSpLocks/>
          </p:cNvCxnSpPr>
          <p:nvPr/>
        </p:nvCxnSpPr>
        <p:spPr bwMode="auto">
          <a:xfrm flipH="1">
            <a:off x="1542552" y="3254291"/>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8FF21332-7F4E-3A0D-6878-47F23CF80422}"/>
              </a:ext>
            </a:extLst>
          </p:cNvPr>
          <p:cNvCxnSpPr>
            <a:cxnSpLocks/>
          </p:cNvCxnSpPr>
          <p:nvPr/>
        </p:nvCxnSpPr>
        <p:spPr bwMode="auto">
          <a:xfrm flipH="1">
            <a:off x="1542552" y="3779369"/>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9F8DCB5-5BA5-A13F-BE09-EC3F241A0890}"/>
              </a:ext>
            </a:extLst>
          </p:cNvPr>
          <p:cNvCxnSpPr>
            <a:cxnSpLocks/>
          </p:cNvCxnSpPr>
          <p:nvPr/>
        </p:nvCxnSpPr>
        <p:spPr bwMode="auto">
          <a:xfrm flipH="1">
            <a:off x="1542552" y="4304445"/>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873084D9-046C-571B-8EE8-41691544C54E}"/>
              </a:ext>
            </a:extLst>
          </p:cNvPr>
          <p:cNvCxnSpPr>
            <a:cxnSpLocks/>
          </p:cNvCxnSpPr>
          <p:nvPr/>
        </p:nvCxnSpPr>
        <p:spPr bwMode="auto">
          <a:xfrm flipH="1">
            <a:off x="1606164"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F3873AF9-D540-BD44-915F-8EACA6C0A8FD}"/>
              </a:ext>
            </a:extLst>
          </p:cNvPr>
          <p:cNvCxnSpPr>
            <a:cxnSpLocks/>
          </p:cNvCxnSpPr>
          <p:nvPr/>
        </p:nvCxnSpPr>
        <p:spPr bwMode="auto">
          <a:xfrm flipH="1">
            <a:off x="2189839"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6A960EC9-A92F-31B1-1CD7-F139022BDA0C}"/>
              </a:ext>
            </a:extLst>
          </p:cNvPr>
          <p:cNvCxnSpPr>
            <a:cxnSpLocks/>
          </p:cNvCxnSpPr>
          <p:nvPr/>
        </p:nvCxnSpPr>
        <p:spPr bwMode="auto">
          <a:xfrm flipH="1">
            <a:off x="2773514"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1831B59-5020-7B80-AC5F-3B5421E8928C}"/>
              </a:ext>
            </a:extLst>
          </p:cNvPr>
          <p:cNvCxnSpPr>
            <a:cxnSpLocks/>
          </p:cNvCxnSpPr>
          <p:nvPr/>
        </p:nvCxnSpPr>
        <p:spPr bwMode="auto">
          <a:xfrm flipH="1">
            <a:off x="3357189"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4EBF3EC0-68DA-9015-5C7D-8FB95BF73A60}"/>
              </a:ext>
            </a:extLst>
          </p:cNvPr>
          <p:cNvCxnSpPr>
            <a:cxnSpLocks/>
          </p:cNvCxnSpPr>
          <p:nvPr/>
        </p:nvCxnSpPr>
        <p:spPr bwMode="auto">
          <a:xfrm flipH="1">
            <a:off x="3940864"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227DB57-E160-9228-608D-4E923DCE1503}"/>
              </a:ext>
            </a:extLst>
          </p:cNvPr>
          <p:cNvCxnSpPr>
            <a:cxnSpLocks/>
          </p:cNvCxnSpPr>
          <p:nvPr/>
        </p:nvCxnSpPr>
        <p:spPr bwMode="auto">
          <a:xfrm flipH="1">
            <a:off x="4524539" y="4304445"/>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856EDDF3-D92B-9B9D-2595-71CAB191B43D}"/>
              </a:ext>
            </a:extLst>
          </p:cNvPr>
          <p:cNvCxnSpPr>
            <a:cxnSpLocks/>
          </p:cNvCxnSpPr>
          <p:nvPr/>
        </p:nvCxnSpPr>
        <p:spPr bwMode="auto">
          <a:xfrm flipH="1">
            <a:off x="5108211" y="4304445"/>
            <a:ext cx="0" cy="64008"/>
          </a:xfrm>
          <a:prstGeom prst="line">
            <a:avLst/>
          </a:prstGeom>
          <a:noFill/>
          <a:ln w="28575" cap="flat" cmpd="sng" algn="ctr">
            <a:solidFill>
              <a:schemeClr val="bg1"/>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E7311D56-8AB4-4379-79AC-74CB93CC24C6}"/>
              </a:ext>
            </a:extLst>
          </p:cNvPr>
          <p:cNvSpPr txBox="1"/>
          <p:nvPr/>
        </p:nvSpPr>
        <p:spPr bwMode="auto">
          <a:xfrm>
            <a:off x="1053427" y="1507091"/>
            <a:ext cx="540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42" name="TextBox 41">
            <a:extLst>
              <a:ext uri="{FF2B5EF4-FFF2-40B4-BE49-F238E27FC236}">
                <a16:creationId xmlns:a16="http://schemas.microsoft.com/office/drawing/2014/main" id="{F699BBDD-2D69-10A2-D470-86067D205302}"/>
              </a:ext>
            </a:extLst>
          </p:cNvPr>
          <p:cNvSpPr txBox="1"/>
          <p:nvPr/>
        </p:nvSpPr>
        <p:spPr bwMode="auto">
          <a:xfrm>
            <a:off x="1053427" y="2029629"/>
            <a:ext cx="540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43" name="TextBox 42">
            <a:extLst>
              <a:ext uri="{FF2B5EF4-FFF2-40B4-BE49-F238E27FC236}">
                <a16:creationId xmlns:a16="http://schemas.microsoft.com/office/drawing/2014/main" id="{826A56FB-9CBA-4B1A-12CC-D0805A3CC648}"/>
              </a:ext>
            </a:extLst>
          </p:cNvPr>
          <p:cNvSpPr txBox="1"/>
          <p:nvPr/>
        </p:nvSpPr>
        <p:spPr bwMode="auto">
          <a:xfrm>
            <a:off x="1053427" y="2552167"/>
            <a:ext cx="540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4" name="TextBox 43">
            <a:extLst>
              <a:ext uri="{FF2B5EF4-FFF2-40B4-BE49-F238E27FC236}">
                <a16:creationId xmlns:a16="http://schemas.microsoft.com/office/drawing/2014/main" id="{0C056C31-EC01-2F9E-6807-3BE2A8860FB5}"/>
              </a:ext>
            </a:extLst>
          </p:cNvPr>
          <p:cNvSpPr txBox="1"/>
          <p:nvPr/>
        </p:nvSpPr>
        <p:spPr bwMode="auto">
          <a:xfrm>
            <a:off x="1053427" y="3074705"/>
            <a:ext cx="540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5" name="TextBox 44">
            <a:extLst>
              <a:ext uri="{FF2B5EF4-FFF2-40B4-BE49-F238E27FC236}">
                <a16:creationId xmlns:a16="http://schemas.microsoft.com/office/drawing/2014/main" id="{10EDC4DB-0DCF-FBC5-2D44-22329A33D00B}"/>
              </a:ext>
            </a:extLst>
          </p:cNvPr>
          <p:cNvSpPr txBox="1"/>
          <p:nvPr/>
        </p:nvSpPr>
        <p:spPr bwMode="auto">
          <a:xfrm>
            <a:off x="1053427" y="3597243"/>
            <a:ext cx="540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46" name="TextBox 45">
            <a:extLst>
              <a:ext uri="{FF2B5EF4-FFF2-40B4-BE49-F238E27FC236}">
                <a16:creationId xmlns:a16="http://schemas.microsoft.com/office/drawing/2014/main" id="{782F6749-C821-A8A8-8516-ABD917D55308}"/>
              </a:ext>
            </a:extLst>
          </p:cNvPr>
          <p:cNvSpPr txBox="1"/>
          <p:nvPr/>
        </p:nvSpPr>
        <p:spPr bwMode="auto">
          <a:xfrm>
            <a:off x="1053427" y="4119779"/>
            <a:ext cx="5403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7" name="TextBox 46">
            <a:extLst>
              <a:ext uri="{FF2B5EF4-FFF2-40B4-BE49-F238E27FC236}">
                <a16:creationId xmlns:a16="http://schemas.microsoft.com/office/drawing/2014/main" id="{083E8DDE-2452-3F78-8B37-2C5D7405B68B}"/>
              </a:ext>
            </a:extLst>
          </p:cNvPr>
          <p:cNvSpPr txBox="1"/>
          <p:nvPr/>
        </p:nvSpPr>
        <p:spPr bwMode="auto">
          <a:xfrm>
            <a:off x="4860076"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p>
        </p:txBody>
      </p:sp>
      <p:sp>
        <p:nvSpPr>
          <p:cNvPr id="48" name="TextBox 47">
            <a:extLst>
              <a:ext uri="{FF2B5EF4-FFF2-40B4-BE49-F238E27FC236}">
                <a16:creationId xmlns:a16="http://schemas.microsoft.com/office/drawing/2014/main" id="{2D5A3D2B-BF29-E506-4BA7-4399731C2A88}"/>
              </a:ext>
            </a:extLst>
          </p:cNvPr>
          <p:cNvSpPr txBox="1"/>
          <p:nvPr/>
        </p:nvSpPr>
        <p:spPr bwMode="auto">
          <a:xfrm>
            <a:off x="1344603"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49" name="TextBox 48">
            <a:extLst>
              <a:ext uri="{FF2B5EF4-FFF2-40B4-BE49-F238E27FC236}">
                <a16:creationId xmlns:a16="http://schemas.microsoft.com/office/drawing/2014/main" id="{A785CDF0-4C34-6F51-F412-6E2812ADDDA5}"/>
              </a:ext>
            </a:extLst>
          </p:cNvPr>
          <p:cNvSpPr txBox="1"/>
          <p:nvPr/>
        </p:nvSpPr>
        <p:spPr bwMode="auto">
          <a:xfrm>
            <a:off x="1930515"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a:t>
            </a:r>
          </a:p>
        </p:txBody>
      </p:sp>
      <p:sp>
        <p:nvSpPr>
          <p:cNvPr id="50" name="TextBox 49">
            <a:extLst>
              <a:ext uri="{FF2B5EF4-FFF2-40B4-BE49-F238E27FC236}">
                <a16:creationId xmlns:a16="http://schemas.microsoft.com/office/drawing/2014/main" id="{6062A0BC-36D2-8DAD-74DB-89C91FFDC057}"/>
              </a:ext>
            </a:extLst>
          </p:cNvPr>
          <p:cNvSpPr txBox="1"/>
          <p:nvPr/>
        </p:nvSpPr>
        <p:spPr bwMode="auto">
          <a:xfrm>
            <a:off x="2516427"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p>
        </p:txBody>
      </p:sp>
      <p:sp>
        <p:nvSpPr>
          <p:cNvPr id="51" name="TextBox 50">
            <a:extLst>
              <a:ext uri="{FF2B5EF4-FFF2-40B4-BE49-F238E27FC236}">
                <a16:creationId xmlns:a16="http://schemas.microsoft.com/office/drawing/2014/main" id="{BB5F1381-91AB-129E-C4DE-1D6FC98F007F}"/>
              </a:ext>
            </a:extLst>
          </p:cNvPr>
          <p:cNvSpPr txBox="1"/>
          <p:nvPr/>
        </p:nvSpPr>
        <p:spPr bwMode="auto">
          <a:xfrm>
            <a:off x="3102339"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a:t>
            </a:r>
          </a:p>
        </p:txBody>
      </p:sp>
      <p:sp>
        <p:nvSpPr>
          <p:cNvPr id="52" name="TextBox 51">
            <a:extLst>
              <a:ext uri="{FF2B5EF4-FFF2-40B4-BE49-F238E27FC236}">
                <a16:creationId xmlns:a16="http://schemas.microsoft.com/office/drawing/2014/main" id="{AFB64A90-D288-2539-D075-8A8EBB245E75}"/>
              </a:ext>
            </a:extLst>
          </p:cNvPr>
          <p:cNvSpPr txBox="1"/>
          <p:nvPr/>
        </p:nvSpPr>
        <p:spPr bwMode="auto">
          <a:xfrm>
            <a:off x="3688251"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53" name="TextBox 52">
            <a:extLst>
              <a:ext uri="{FF2B5EF4-FFF2-40B4-BE49-F238E27FC236}">
                <a16:creationId xmlns:a16="http://schemas.microsoft.com/office/drawing/2014/main" id="{7C2CC2C1-9F36-BE41-3FF3-27D924F7D149}"/>
              </a:ext>
            </a:extLst>
          </p:cNvPr>
          <p:cNvSpPr txBox="1"/>
          <p:nvPr/>
        </p:nvSpPr>
        <p:spPr bwMode="auto">
          <a:xfrm>
            <a:off x="4274163" y="4336449"/>
            <a:ext cx="52112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2.5</a:t>
            </a:r>
          </a:p>
        </p:txBody>
      </p:sp>
      <p:sp>
        <p:nvSpPr>
          <p:cNvPr id="54" name="TextBox 53">
            <a:extLst>
              <a:ext uri="{FF2B5EF4-FFF2-40B4-BE49-F238E27FC236}">
                <a16:creationId xmlns:a16="http://schemas.microsoft.com/office/drawing/2014/main" id="{BA5811A5-041D-9BA8-6A40-1CDD9446BCE6}"/>
              </a:ext>
            </a:extLst>
          </p:cNvPr>
          <p:cNvSpPr txBox="1"/>
          <p:nvPr/>
        </p:nvSpPr>
        <p:spPr bwMode="auto">
          <a:xfrm>
            <a:off x="3776769" y="1516612"/>
            <a:ext cx="1420132" cy="584775"/>
          </a:xfrm>
          <a:prstGeom prst="rect">
            <a:avLst/>
          </a:prstGeom>
          <a:noFill/>
          <a:ln>
            <a:noFill/>
          </a:ln>
        </p:spPr>
        <p:txBody>
          <a:bodyPr wrap="non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tab pos="512763" algn="l"/>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Surveillance</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Chemotherapy</a:t>
            </a:r>
          </a:p>
        </p:txBody>
      </p:sp>
      <p:cxnSp>
        <p:nvCxnSpPr>
          <p:cNvPr id="55" name="Straight Connector 54">
            <a:extLst>
              <a:ext uri="{FF2B5EF4-FFF2-40B4-BE49-F238E27FC236}">
                <a16:creationId xmlns:a16="http://schemas.microsoft.com/office/drawing/2014/main" id="{D484758B-7042-B98F-71D2-DBE4EC665470}"/>
              </a:ext>
            </a:extLst>
          </p:cNvPr>
          <p:cNvCxnSpPr>
            <a:cxnSpLocks/>
          </p:cNvCxnSpPr>
          <p:nvPr/>
        </p:nvCxnSpPr>
        <p:spPr bwMode="auto">
          <a:xfrm flipH="1">
            <a:off x="3451043" y="1696258"/>
            <a:ext cx="274320" cy="0"/>
          </a:xfrm>
          <a:prstGeom prst="line">
            <a:avLst/>
          </a:prstGeom>
          <a:noFill/>
          <a:ln w="28575" cap="flat" cmpd="sng" algn="ctr">
            <a:solidFill>
              <a:schemeClr val="accent3"/>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87E0C810-ED61-1856-B25E-04B02B71F4FC}"/>
              </a:ext>
            </a:extLst>
          </p:cNvPr>
          <p:cNvCxnSpPr>
            <a:cxnSpLocks/>
          </p:cNvCxnSpPr>
          <p:nvPr/>
        </p:nvCxnSpPr>
        <p:spPr bwMode="auto">
          <a:xfrm flipH="1">
            <a:off x="3451043" y="1922231"/>
            <a:ext cx="274320" cy="0"/>
          </a:xfrm>
          <a:prstGeom prst="line">
            <a:avLst/>
          </a:prstGeom>
          <a:noFill/>
          <a:ln w="28575" cap="flat" cmpd="sng" algn="ctr">
            <a:solidFill>
              <a:schemeClr val="accent1"/>
            </a:solidFill>
            <a:prstDash val="solid"/>
            <a:round/>
            <a:headEnd type="none" w="med" len="med"/>
            <a:tailEnd type="none" w="med" len="med"/>
          </a:ln>
          <a:effectLst/>
        </p:spPr>
      </p:cxnSp>
      <p:grpSp>
        <p:nvGrpSpPr>
          <p:cNvPr id="57" name="Group 56">
            <a:extLst>
              <a:ext uri="{FF2B5EF4-FFF2-40B4-BE49-F238E27FC236}">
                <a16:creationId xmlns:a16="http://schemas.microsoft.com/office/drawing/2014/main" id="{A6EA18D3-076D-B05A-5A07-C0579AB1F55B}"/>
              </a:ext>
            </a:extLst>
          </p:cNvPr>
          <p:cNvGrpSpPr/>
          <p:nvPr/>
        </p:nvGrpSpPr>
        <p:grpSpPr>
          <a:xfrm>
            <a:off x="1526076" y="1527027"/>
            <a:ext cx="3687274" cy="1664101"/>
            <a:chOff x="1526076" y="1527027"/>
            <a:chExt cx="3687274" cy="1664101"/>
          </a:xfrm>
        </p:grpSpPr>
        <p:grpSp>
          <p:nvGrpSpPr>
            <p:cNvPr id="99" name="Group 98">
              <a:extLst>
                <a:ext uri="{FF2B5EF4-FFF2-40B4-BE49-F238E27FC236}">
                  <a16:creationId xmlns:a16="http://schemas.microsoft.com/office/drawing/2014/main" id="{CB4A7690-16CD-E548-8A98-3F2D3E293AAA}"/>
                </a:ext>
              </a:extLst>
            </p:cNvPr>
            <p:cNvGrpSpPr/>
            <p:nvPr/>
          </p:nvGrpSpPr>
          <p:grpSpPr>
            <a:xfrm>
              <a:off x="1657350" y="1685925"/>
              <a:ext cx="3556000" cy="1473200"/>
              <a:chOff x="1657350" y="1685925"/>
              <a:chExt cx="3556000" cy="1473200"/>
            </a:xfrm>
          </p:grpSpPr>
          <p:sp>
            <p:nvSpPr>
              <p:cNvPr id="136" name="Freeform 2">
                <a:extLst>
                  <a:ext uri="{FF2B5EF4-FFF2-40B4-BE49-F238E27FC236}">
                    <a16:creationId xmlns:a16="http://schemas.microsoft.com/office/drawing/2014/main" id="{D05C0E03-3DD3-6E7F-2799-E2C7219D2529}"/>
                  </a:ext>
                </a:extLst>
              </p:cNvPr>
              <p:cNvSpPr/>
              <p:nvPr/>
            </p:nvSpPr>
            <p:spPr bwMode="auto">
              <a:xfrm>
                <a:off x="2930525" y="2759075"/>
                <a:ext cx="2282825" cy="400050"/>
              </a:xfrm>
              <a:custGeom>
                <a:avLst/>
                <a:gdLst>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2600 w 2282825"/>
                  <a:gd name="connsiteY11" fmla="*/ 165100 h 400050"/>
                  <a:gd name="connsiteX12" fmla="*/ 482600 w 2282825"/>
                  <a:gd name="connsiteY12" fmla="*/ 98425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2600 w 2282825"/>
                  <a:gd name="connsiteY11" fmla="*/ 165100 h 400050"/>
                  <a:gd name="connsiteX12" fmla="*/ 450850 w 2282825"/>
                  <a:gd name="connsiteY12" fmla="*/ 127000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50850 w 2282825"/>
                  <a:gd name="connsiteY12" fmla="*/ 127000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374650 w 2282825"/>
                  <a:gd name="connsiteY12" fmla="*/ 180975 h 400050"/>
                  <a:gd name="connsiteX13" fmla="*/ 425450 w 2282825"/>
                  <a:gd name="connsiteY13" fmla="*/ 98425 h 400050"/>
                  <a:gd name="connsiteX14" fmla="*/ 425450 w 2282825"/>
                  <a:gd name="connsiteY14" fmla="*/ 60325 h 400050"/>
                  <a:gd name="connsiteX15" fmla="*/ 412750 w 2282825"/>
                  <a:gd name="connsiteY15" fmla="*/ 60325 h 400050"/>
                  <a:gd name="connsiteX16" fmla="*/ 412750 w 2282825"/>
                  <a:gd name="connsiteY16" fmla="*/ 25400 h 400050"/>
                  <a:gd name="connsiteX17" fmla="*/ 53975 w 2282825"/>
                  <a:gd name="connsiteY17" fmla="*/ 25400 h 400050"/>
                  <a:gd name="connsiteX18" fmla="*/ 53975 w 2282825"/>
                  <a:gd name="connsiteY18" fmla="*/ 25400 h 400050"/>
                  <a:gd name="connsiteX19" fmla="*/ 53975 w 2282825"/>
                  <a:gd name="connsiteY19" fmla="*/ 25400 h 400050"/>
                  <a:gd name="connsiteX20" fmla="*/ 53975 w 2282825"/>
                  <a:gd name="connsiteY20" fmla="*/ 0 h 400050"/>
                  <a:gd name="connsiteX21" fmla="*/ 0 w 2282825"/>
                  <a:gd name="connsiteY21"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31800 w 2282825"/>
                  <a:gd name="connsiteY12" fmla="*/ 174625 h 400050"/>
                  <a:gd name="connsiteX13" fmla="*/ 374650 w 2282825"/>
                  <a:gd name="connsiteY13" fmla="*/ 180975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5775 w 2282825"/>
                  <a:gd name="connsiteY12" fmla="*/ 120650 h 400050"/>
                  <a:gd name="connsiteX13" fmla="*/ 374650 w 2282825"/>
                  <a:gd name="connsiteY13" fmla="*/ 180975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5775 w 2282825"/>
                  <a:gd name="connsiteY12" fmla="*/ 120650 h 400050"/>
                  <a:gd name="connsiteX13" fmla="*/ 444500 w 2282825"/>
                  <a:gd name="connsiteY13" fmla="*/ 1270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2600 w 2282825"/>
                  <a:gd name="connsiteY12" fmla="*/ 127000 h 400050"/>
                  <a:gd name="connsiteX13" fmla="*/ 444500 w 2282825"/>
                  <a:gd name="connsiteY13" fmla="*/ 1270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2600 w 2282825"/>
                  <a:gd name="connsiteY12" fmla="*/ 127000 h 400050"/>
                  <a:gd name="connsiteX13" fmla="*/ 482600 w 2282825"/>
                  <a:gd name="connsiteY13" fmla="*/ 1016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 name="connsiteX0" fmla="*/ 2282825 w 2282825"/>
                  <a:gd name="connsiteY0" fmla="*/ 400050 h 400050"/>
                  <a:gd name="connsiteX1" fmla="*/ 2190750 w 2282825"/>
                  <a:gd name="connsiteY1" fmla="*/ 400050 h 400050"/>
                  <a:gd name="connsiteX2" fmla="*/ 2190750 w 2282825"/>
                  <a:gd name="connsiteY2" fmla="*/ 336550 h 400050"/>
                  <a:gd name="connsiteX3" fmla="*/ 2127250 w 2282825"/>
                  <a:gd name="connsiteY3" fmla="*/ 336550 h 400050"/>
                  <a:gd name="connsiteX4" fmla="*/ 2127250 w 2282825"/>
                  <a:gd name="connsiteY4" fmla="*/ 285750 h 400050"/>
                  <a:gd name="connsiteX5" fmla="*/ 1679575 w 2282825"/>
                  <a:gd name="connsiteY5" fmla="*/ 285750 h 400050"/>
                  <a:gd name="connsiteX6" fmla="*/ 1679575 w 2282825"/>
                  <a:gd name="connsiteY6" fmla="*/ 241300 h 400050"/>
                  <a:gd name="connsiteX7" fmla="*/ 1558925 w 2282825"/>
                  <a:gd name="connsiteY7" fmla="*/ 241300 h 400050"/>
                  <a:gd name="connsiteX8" fmla="*/ 1558925 w 2282825"/>
                  <a:gd name="connsiteY8" fmla="*/ 196850 h 400050"/>
                  <a:gd name="connsiteX9" fmla="*/ 1031875 w 2282825"/>
                  <a:gd name="connsiteY9" fmla="*/ 196850 h 400050"/>
                  <a:gd name="connsiteX10" fmla="*/ 1031875 w 2282825"/>
                  <a:gd name="connsiteY10" fmla="*/ 165100 h 400050"/>
                  <a:gd name="connsiteX11" fmla="*/ 485775 w 2282825"/>
                  <a:gd name="connsiteY11" fmla="*/ 168275 h 400050"/>
                  <a:gd name="connsiteX12" fmla="*/ 482600 w 2282825"/>
                  <a:gd name="connsiteY12" fmla="*/ 127000 h 400050"/>
                  <a:gd name="connsiteX13" fmla="*/ 431800 w 2282825"/>
                  <a:gd name="connsiteY13" fmla="*/ 127000 h 400050"/>
                  <a:gd name="connsiteX14" fmla="*/ 425450 w 2282825"/>
                  <a:gd name="connsiteY14" fmla="*/ 98425 h 400050"/>
                  <a:gd name="connsiteX15" fmla="*/ 425450 w 2282825"/>
                  <a:gd name="connsiteY15" fmla="*/ 60325 h 400050"/>
                  <a:gd name="connsiteX16" fmla="*/ 412750 w 2282825"/>
                  <a:gd name="connsiteY16" fmla="*/ 60325 h 400050"/>
                  <a:gd name="connsiteX17" fmla="*/ 412750 w 2282825"/>
                  <a:gd name="connsiteY17" fmla="*/ 25400 h 400050"/>
                  <a:gd name="connsiteX18" fmla="*/ 53975 w 2282825"/>
                  <a:gd name="connsiteY18" fmla="*/ 25400 h 400050"/>
                  <a:gd name="connsiteX19" fmla="*/ 53975 w 2282825"/>
                  <a:gd name="connsiteY19" fmla="*/ 25400 h 400050"/>
                  <a:gd name="connsiteX20" fmla="*/ 53975 w 2282825"/>
                  <a:gd name="connsiteY20" fmla="*/ 25400 h 400050"/>
                  <a:gd name="connsiteX21" fmla="*/ 53975 w 2282825"/>
                  <a:gd name="connsiteY21" fmla="*/ 0 h 400050"/>
                  <a:gd name="connsiteX22" fmla="*/ 0 w 2282825"/>
                  <a:gd name="connsiteY22" fmla="*/ 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82825" h="400050">
                    <a:moveTo>
                      <a:pt x="2282825" y="400050"/>
                    </a:moveTo>
                    <a:lnTo>
                      <a:pt x="2190750" y="400050"/>
                    </a:lnTo>
                    <a:lnTo>
                      <a:pt x="2190750" y="336550"/>
                    </a:lnTo>
                    <a:lnTo>
                      <a:pt x="2127250" y="336550"/>
                    </a:lnTo>
                    <a:lnTo>
                      <a:pt x="2127250" y="285750"/>
                    </a:lnTo>
                    <a:lnTo>
                      <a:pt x="1679575" y="285750"/>
                    </a:lnTo>
                    <a:lnTo>
                      <a:pt x="1679575" y="241300"/>
                    </a:lnTo>
                    <a:lnTo>
                      <a:pt x="1558925" y="241300"/>
                    </a:lnTo>
                    <a:lnTo>
                      <a:pt x="1558925" y="196850"/>
                    </a:lnTo>
                    <a:lnTo>
                      <a:pt x="1031875" y="196850"/>
                    </a:lnTo>
                    <a:lnTo>
                      <a:pt x="1031875" y="165100"/>
                    </a:lnTo>
                    <a:lnTo>
                      <a:pt x="485775" y="168275"/>
                    </a:lnTo>
                    <a:lnTo>
                      <a:pt x="482600" y="127000"/>
                    </a:lnTo>
                    <a:lnTo>
                      <a:pt x="431800" y="127000"/>
                    </a:lnTo>
                    <a:lnTo>
                      <a:pt x="425450" y="98425"/>
                    </a:lnTo>
                    <a:lnTo>
                      <a:pt x="425450" y="60325"/>
                    </a:lnTo>
                    <a:lnTo>
                      <a:pt x="412750" y="60325"/>
                    </a:lnTo>
                    <a:lnTo>
                      <a:pt x="412750" y="25400"/>
                    </a:lnTo>
                    <a:lnTo>
                      <a:pt x="53975" y="25400"/>
                    </a:lnTo>
                    <a:lnTo>
                      <a:pt x="53975" y="25400"/>
                    </a:lnTo>
                    <a:lnTo>
                      <a:pt x="53975" y="25400"/>
                    </a:lnTo>
                    <a:lnTo>
                      <a:pt x="53975"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137" name="Freeform 9">
                <a:extLst>
                  <a:ext uri="{FF2B5EF4-FFF2-40B4-BE49-F238E27FC236}">
                    <a16:creationId xmlns:a16="http://schemas.microsoft.com/office/drawing/2014/main" id="{216DF1F8-7E72-A9F2-5265-1B24CFB4AEAF}"/>
                  </a:ext>
                </a:extLst>
              </p:cNvPr>
              <p:cNvSpPr/>
              <p:nvPr/>
            </p:nvSpPr>
            <p:spPr bwMode="auto">
              <a:xfrm>
                <a:off x="1657350" y="1685925"/>
                <a:ext cx="1266825" cy="1076325"/>
              </a:xfrm>
              <a:custGeom>
                <a:avLst/>
                <a:gdLst>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9550 w 1276350"/>
                  <a:gd name="connsiteY9" fmla="*/ 120650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193675 w 1276350"/>
                  <a:gd name="connsiteY9" fmla="*/ 127000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34950 w 1276350"/>
                  <a:gd name="connsiteY9" fmla="*/ 12382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19125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5250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85850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2232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23900 w 1276350"/>
                  <a:gd name="connsiteY46" fmla="*/ 838200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50900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76350"/>
                  <a:gd name="connsiteY0" fmla="*/ 0 h 1079500"/>
                  <a:gd name="connsiteX1" fmla="*/ 9525 w 1276350"/>
                  <a:gd name="connsiteY1" fmla="*/ 34925 h 1079500"/>
                  <a:gd name="connsiteX2" fmla="*/ 82550 w 1276350"/>
                  <a:gd name="connsiteY2" fmla="*/ 34925 h 1079500"/>
                  <a:gd name="connsiteX3" fmla="*/ 82550 w 1276350"/>
                  <a:gd name="connsiteY3" fmla="*/ 34925 h 1079500"/>
                  <a:gd name="connsiteX4" fmla="*/ 82550 w 1276350"/>
                  <a:gd name="connsiteY4" fmla="*/ 63500 h 1079500"/>
                  <a:gd name="connsiteX5" fmla="*/ 158750 w 1276350"/>
                  <a:gd name="connsiteY5" fmla="*/ 63500 h 1079500"/>
                  <a:gd name="connsiteX6" fmla="*/ 158750 w 1276350"/>
                  <a:gd name="connsiteY6" fmla="*/ 107950 h 1079500"/>
                  <a:gd name="connsiteX7" fmla="*/ 196850 w 1276350"/>
                  <a:gd name="connsiteY7" fmla="*/ 107950 h 1079500"/>
                  <a:gd name="connsiteX8" fmla="*/ 196850 w 1276350"/>
                  <a:gd name="connsiteY8" fmla="*/ 107950 h 1079500"/>
                  <a:gd name="connsiteX9" fmla="*/ 206375 w 1276350"/>
                  <a:gd name="connsiteY9" fmla="*/ 130175 h 1079500"/>
                  <a:gd name="connsiteX10" fmla="*/ 209550 w 1276350"/>
                  <a:gd name="connsiteY10" fmla="*/ 149225 h 1079500"/>
                  <a:gd name="connsiteX11" fmla="*/ 219075 w 1276350"/>
                  <a:gd name="connsiteY11" fmla="*/ 149225 h 1079500"/>
                  <a:gd name="connsiteX12" fmla="*/ 219075 w 1276350"/>
                  <a:gd name="connsiteY12" fmla="*/ 254000 h 1079500"/>
                  <a:gd name="connsiteX13" fmla="*/ 228600 w 1276350"/>
                  <a:gd name="connsiteY13" fmla="*/ 254000 h 1079500"/>
                  <a:gd name="connsiteX14" fmla="*/ 228600 w 1276350"/>
                  <a:gd name="connsiteY14" fmla="*/ 304800 h 1079500"/>
                  <a:gd name="connsiteX15" fmla="*/ 241300 w 1276350"/>
                  <a:gd name="connsiteY15" fmla="*/ 304800 h 1079500"/>
                  <a:gd name="connsiteX16" fmla="*/ 241300 w 1276350"/>
                  <a:gd name="connsiteY16" fmla="*/ 425450 h 1079500"/>
                  <a:gd name="connsiteX17" fmla="*/ 295275 w 1276350"/>
                  <a:gd name="connsiteY17" fmla="*/ 425450 h 1079500"/>
                  <a:gd name="connsiteX18" fmla="*/ 295275 w 1276350"/>
                  <a:gd name="connsiteY18" fmla="*/ 434975 h 1079500"/>
                  <a:gd name="connsiteX19" fmla="*/ 311150 w 1276350"/>
                  <a:gd name="connsiteY19" fmla="*/ 434975 h 1079500"/>
                  <a:gd name="connsiteX20" fmla="*/ 311150 w 1276350"/>
                  <a:gd name="connsiteY20" fmla="*/ 501650 h 1079500"/>
                  <a:gd name="connsiteX21" fmla="*/ 311150 w 1276350"/>
                  <a:gd name="connsiteY21" fmla="*/ 501650 h 1079500"/>
                  <a:gd name="connsiteX22" fmla="*/ 330200 w 1276350"/>
                  <a:gd name="connsiteY22" fmla="*/ 520700 h 1079500"/>
                  <a:gd name="connsiteX23" fmla="*/ 409575 w 1276350"/>
                  <a:gd name="connsiteY23" fmla="*/ 520700 h 1079500"/>
                  <a:gd name="connsiteX24" fmla="*/ 409575 w 1276350"/>
                  <a:gd name="connsiteY24" fmla="*/ 546100 h 1079500"/>
                  <a:gd name="connsiteX25" fmla="*/ 441325 w 1276350"/>
                  <a:gd name="connsiteY25" fmla="*/ 546100 h 1079500"/>
                  <a:gd name="connsiteX26" fmla="*/ 441325 w 1276350"/>
                  <a:gd name="connsiteY26" fmla="*/ 546100 h 1079500"/>
                  <a:gd name="connsiteX27" fmla="*/ 441325 w 1276350"/>
                  <a:gd name="connsiteY27" fmla="*/ 546100 h 1079500"/>
                  <a:gd name="connsiteX28" fmla="*/ 441325 w 1276350"/>
                  <a:gd name="connsiteY28" fmla="*/ 546100 h 1079500"/>
                  <a:gd name="connsiteX29" fmla="*/ 441325 w 1276350"/>
                  <a:gd name="connsiteY29" fmla="*/ 571500 h 1079500"/>
                  <a:gd name="connsiteX30" fmla="*/ 495300 w 1276350"/>
                  <a:gd name="connsiteY30" fmla="*/ 571500 h 1079500"/>
                  <a:gd name="connsiteX31" fmla="*/ 495300 w 1276350"/>
                  <a:gd name="connsiteY31" fmla="*/ 603250 h 1079500"/>
                  <a:gd name="connsiteX32" fmla="*/ 533400 w 1276350"/>
                  <a:gd name="connsiteY32" fmla="*/ 603250 h 1079500"/>
                  <a:gd name="connsiteX33" fmla="*/ 533400 w 1276350"/>
                  <a:gd name="connsiteY33" fmla="*/ 673100 h 1079500"/>
                  <a:gd name="connsiteX34" fmla="*/ 590550 w 1276350"/>
                  <a:gd name="connsiteY34" fmla="*/ 673100 h 1079500"/>
                  <a:gd name="connsiteX35" fmla="*/ 590550 w 1276350"/>
                  <a:gd name="connsiteY35" fmla="*/ 695325 h 1079500"/>
                  <a:gd name="connsiteX36" fmla="*/ 619125 w 1276350"/>
                  <a:gd name="connsiteY36" fmla="*/ 695325 h 1079500"/>
                  <a:gd name="connsiteX37" fmla="*/ 619125 w 1276350"/>
                  <a:gd name="connsiteY37" fmla="*/ 733425 h 1079500"/>
                  <a:gd name="connsiteX38" fmla="*/ 641350 w 1276350"/>
                  <a:gd name="connsiteY38" fmla="*/ 733425 h 1079500"/>
                  <a:gd name="connsiteX39" fmla="*/ 641350 w 1276350"/>
                  <a:gd name="connsiteY39" fmla="*/ 755650 h 1079500"/>
                  <a:gd name="connsiteX40" fmla="*/ 695325 w 1276350"/>
                  <a:gd name="connsiteY40" fmla="*/ 755650 h 1079500"/>
                  <a:gd name="connsiteX41" fmla="*/ 695325 w 1276350"/>
                  <a:gd name="connsiteY41" fmla="*/ 803275 h 1079500"/>
                  <a:gd name="connsiteX42" fmla="*/ 711200 w 1276350"/>
                  <a:gd name="connsiteY42" fmla="*/ 803275 h 1079500"/>
                  <a:gd name="connsiteX43" fmla="*/ 711200 w 1276350"/>
                  <a:gd name="connsiteY43" fmla="*/ 803275 h 1079500"/>
                  <a:gd name="connsiteX44" fmla="*/ 711200 w 1276350"/>
                  <a:gd name="connsiteY44" fmla="*/ 803275 h 1079500"/>
                  <a:gd name="connsiteX45" fmla="*/ 730250 w 1276350"/>
                  <a:gd name="connsiteY45" fmla="*/ 822325 h 1079500"/>
                  <a:gd name="connsiteX46" fmla="*/ 730250 w 1276350"/>
                  <a:gd name="connsiteY46" fmla="*/ 841375 h 1079500"/>
                  <a:gd name="connsiteX47" fmla="*/ 752475 w 1276350"/>
                  <a:gd name="connsiteY47" fmla="*/ 844550 h 1079500"/>
                  <a:gd name="connsiteX48" fmla="*/ 752475 w 1276350"/>
                  <a:gd name="connsiteY48" fmla="*/ 844550 h 1079500"/>
                  <a:gd name="connsiteX49" fmla="*/ 752475 w 1276350"/>
                  <a:gd name="connsiteY49" fmla="*/ 844550 h 1079500"/>
                  <a:gd name="connsiteX50" fmla="*/ 752475 w 1276350"/>
                  <a:gd name="connsiteY50" fmla="*/ 876300 h 1079500"/>
                  <a:gd name="connsiteX51" fmla="*/ 996950 w 1276350"/>
                  <a:gd name="connsiteY51" fmla="*/ 876300 h 1079500"/>
                  <a:gd name="connsiteX52" fmla="*/ 996950 w 1276350"/>
                  <a:gd name="connsiteY52" fmla="*/ 876300 h 1079500"/>
                  <a:gd name="connsiteX53" fmla="*/ 996950 w 1276350"/>
                  <a:gd name="connsiteY53" fmla="*/ 876300 h 1079500"/>
                  <a:gd name="connsiteX54" fmla="*/ 996950 w 1276350"/>
                  <a:gd name="connsiteY54" fmla="*/ 876300 h 1079500"/>
                  <a:gd name="connsiteX55" fmla="*/ 996950 w 1276350"/>
                  <a:gd name="connsiteY55" fmla="*/ 901700 h 1079500"/>
                  <a:gd name="connsiteX56" fmla="*/ 1047750 w 1276350"/>
                  <a:gd name="connsiteY56" fmla="*/ 901700 h 1079500"/>
                  <a:gd name="connsiteX57" fmla="*/ 1047750 w 1276350"/>
                  <a:gd name="connsiteY57" fmla="*/ 930275 h 1079500"/>
                  <a:gd name="connsiteX58" fmla="*/ 1073150 w 1276350"/>
                  <a:gd name="connsiteY58" fmla="*/ 930275 h 1079500"/>
                  <a:gd name="connsiteX59" fmla="*/ 1073150 w 1276350"/>
                  <a:gd name="connsiteY59" fmla="*/ 930275 h 1079500"/>
                  <a:gd name="connsiteX60" fmla="*/ 1095375 w 1276350"/>
                  <a:gd name="connsiteY60" fmla="*/ 952500 h 1079500"/>
                  <a:gd name="connsiteX61" fmla="*/ 1095375 w 1276350"/>
                  <a:gd name="connsiteY61" fmla="*/ 971550 h 1079500"/>
                  <a:gd name="connsiteX62" fmla="*/ 1117600 w 1276350"/>
                  <a:gd name="connsiteY62" fmla="*/ 974725 h 1079500"/>
                  <a:gd name="connsiteX63" fmla="*/ 1117600 w 1276350"/>
                  <a:gd name="connsiteY63" fmla="*/ 1022350 h 1079500"/>
                  <a:gd name="connsiteX64" fmla="*/ 1216025 w 1276350"/>
                  <a:gd name="connsiteY64" fmla="*/ 1022350 h 1079500"/>
                  <a:gd name="connsiteX65" fmla="*/ 1216025 w 1276350"/>
                  <a:gd name="connsiteY65" fmla="*/ 1050925 h 1079500"/>
                  <a:gd name="connsiteX66" fmla="*/ 1276350 w 1276350"/>
                  <a:gd name="connsiteY66" fmla="*/ 1050925 h 1079500"/>
                  <a:gd name="connsiteX67" fmla="*/ 1276350 w 1276350"/>
                  <a:gd name="connsiteY67" fmla="*/ 1079500 h 1079500"/>
                  <a:gd name="connsiteX68" fmla="*/ 1276350 w 1276350"/>
                  <a:gd name="connsiteY68" fmla="*/ 1079500 h 1079500"/>
                  <a:gd name="connsiteX0" fmla="*/ 0 w 1266825"/>
                  <a:gd name="connsiteY0" fmla="*/ 0 h 1076325"/>
                  <a:gd name="connsiteX1" fmla="*/ 0 w 1266825"/>
                  <a:gd name="connsiteY1" fmla="*/ 31750 h 1076325"/>
                  <a:gd name="connsiteX2" fmla="*/ 73025 w 1266825"/>
                  <a:gd name="connsiteY2" fmla="*/ 31750 h 1076325"/>
                  <a:gd name="connsiteX3" fmla="*/ 73025 w 1266825"/>
                  <a:gd name="connsiteY3" fmla="*/ 31750 h 1076325"/>
                  <a:gd name="connsiteX4" fmla="*/ 73025 w 1266825"/>
                  <a:gd name="connsiteY4" fmla="*/ 60325 h 1076325"/>
                  <a:gd name="connsiteX5" fmla="*/ 149225 w 1266825"/>
                  <a:gd name="connsiteY5" fmla="*/ 60325 h 1076325"/>
                  <a:gd name="connsiteX6" fmla="*/ 149225 w 1266825"/>
                  <a:gd name="connsiteY6" fmla="*/ 104775 h 1076325"/>
                  <a:gd name="connsiteX7" fmla="*/ 187325 w 1266825"/>
                  <a:gd name="connsiteY7" fmla="*/ 104775 h 1076325"/>
                  <a:gd name="connsiteX8" fmla="*/ 187325 w 1266825"/>
                  <a:gd name="connsiteY8" fmla="*/ 104775 h 1076325"/>
                  <a:gd name="connsiteX9" fmla="*/ 196850 w 1266825"/>
                  <a:gd name="connsiteY9" fmla="*/ 127000 h 1076325"/>
                  <a:gd name="connsiteX10" fmla="*/ 200025 w 1266825"/>
                  <a:gd name="connsiteY10" fmla="*/ 146050 h 1076325"/>
                  <a:gd name="connsiteX11" fmla="*/ 209550 w 1266825"/>
                  <a:gd name="connsiteY11" fmla="*/ 146050 h 1076325"/>
                  <a:gd name="connsiteX12" fmla="*/ 209550 w 1266825"/>
                  <a:gd name="connsiteY12" fmla="*/ 250825 h 1076325"/>
                  <a:gd name="connsiteX13" fmla="*/ 219075 w 1266825"/>
                  <a:gd name="connsiteY13" fmla="*/ 250825 h 1076325"/>
                  <a:gd name="connsiteX14" fmla="*/ 219075 w 1266825"/>
                  <a:gd name="connsiteY14" fmla="*/ 301625 h 1076325"/>
                  <a:gd name="connsiteX15" fmla="*/ 231775 w 1266825"/>
                  <a:gd name="connsiteY15" fmla="*/ 301625 h 1076325"/>
                  <a:gd name="connsiteX16" fmla="*/ 231775 w 1266825"/>
                  <a:gd name="connsiteY16" fmla="*/ 422275 h 1076325"/>
                  <a:gd name="connsiteX17" fmla="*/ 285750 w 1266825"/>
                  <a:gd name="connsiteY17" fmla="*/ 422275 h 1076325"/>
                  <a:gd name="connsiteX18" fmla="*/ 285750 w 1266825"/>
                  <a:gd name="connsiteY18" fmla="*/ 431800 h 1076325"/>
                  <a:gd name="connsiteX19" fmla="*/ 301625 w 1266825"/>
                  <a:gd name="connsiteY19" fmla="*/ 431800 h 1076325"/>
                  <a:gd name="connsiteX20" fmla="*/ 301625 w 1266825"/>
                  <a:gd name="connsiteY20" fmla="*/ 498475 h 1076325"/>
                  <a:gd name="connsiteX21" fmla="*/ 301625 w 1266825"/>
                  <a:gd name="connsiteY21" fmla="*/ 498475 h 1076325"/>
                  <a:gd name="connsiteX22" fmla="*/ 320675 w 1266825"/>
                  <a:gd name="connsiteY22" fmla="*/ 517525 h 1076325"/>
                  <a:gd name="connsiteX23" fmla="*/ 400050 w 1266825"/>
                  <a:gd name="connsiteY23" fmla="*/ 517525 h 1076325"/>
                  <a:gd name="connsiteX24" fmla="*/ 400050 w 1266825"/>
                  <a:gd name="connsiteY24" fmla="*/ 542925 h 1076325"/>
                  <a:gd name="connsiteX25" fmla="*/ 431800 w 1266825"/>
                  <a:gd name="connsiteY25" fmla="*/ 542925 h 1076325"/>
                  <a:gd name="connsiteX26" fmla="*/ 431800 w 1266825"/>
                  <a:gd name="connsiteY26" fmla="*/ 542925 h 1076325"/>
                  <a:gd name="connsiteX27" fmla="*/ 431800 w 1266825"/>
                  <a:gd name="connsiteY27" fmla="*/ 542925 h 1076325"/>
                  <a:gd name="connsiteX28" fmla="*/ 431800 w 1266825"/>
                  <a:gd name="connsiteY28" fmla="*/ 542925 h 1076325"/>
                  <a:gd name="connsiteX29" fmla="*/ 431800 w 1266825"/>
                  <a:gd name="connsiteY29" fmla="*/ 568325 h 1076325"/>
                  <a:gd name="connsiteX30" fmla="*/ 485775 w 1266825"/>
                  <a:gd name="connsiteY30" fmla="*/ 568325 h 1076325"/>
                  <a:gd name="connsiteX31" fmla="*/ 485775 w 1266825"/>
                  <a:gd name="connsiteY31" fmla="*/ 600075 h 1076325"/>
                  <a:gd name="connsiteX32" fmla="*/ 523875 w 1266825"/>
                  <a:gd name="connsiteY32" fmla="*/ 600075 h 1076325"/>
                  <a:gd name="connsiteX33" fmla="*/ 523875 w 1266825"/>
                  <a:gd name="connsiteY33" fmla="*/ 669925 h 1076325"/>
                  <a:gd name="connsiteX34" fmla="*/ 581025 w 1266825"/>
                  <a:gd name="connsiteY34" fmla="*/ 669925 h 1076325"/>
                  <a:gd name="connsiteX35" fmla="*/ 581025 w 1266825"/>
                  <a:gd name="connsiteY35" fmla="*/ 692150 h 1076325"/>
                  <a:gd name="connsiteX36" fmla="*/ 609600 w 1266825"/>
                  <a:gd name="connsiteY36" fmla="*/ 692150 h 1076325"/>
                  <a:gd name="connsiteX37" fmla="*/ 609600 w 1266825"/>
                  <a:gd name="connsiteY37" fmla="*/ 730250 h 1076325"/>
                  <a:gd name="connsiteX38" fmla="*/ 631825 w 1266825"/>
                  <a:gd name="connsiteY38" fmla="*/ 730250 h 1076325"/>
                  <a:gd name="connsiteX39" fmla="*/ 631825 w 1266825"/>
                  <a:gd name="connsiteY39" fmla="*/ 752475 h 1076325"/>
                  <a:gd name="connsiteX40" fmla="*/ 685800 w 1266825"/>
                  <a:gd name="connsiteY40" fmla="*/ 752475 h 1076325"/>
                  <a:gd name="connsiteX41" fmla="*/ 685800 w 1266825"/>
                  <a:gd name="connsiteY41" fmla="*/ 800100 h 1076325"/>
                  <a:gd name="connsiteX42" fmla="*/ 701675 w 1266825"/>
                  <a:gd name="connsiteY42" fmla="*/ 800100 h 1076325"/>
                  <a:gd name="connsiteX43" fmla="*/ 701675 w 1266825"/>
                  <a:gd name="connsiteY43" fmla="*/ 800100 h 1076325"/>
                  <a:gd name="connsiteX44" fmla="*/ 701675 w 1266825"/>
                  <a:gd name="connsiteY44" fmla="*/ 800100 h 1076325"/>
                  <a:gd name="connsiteX45" fmla="*/ 720725 w 1266825"/>
                  <a:gd name="connsiteY45" fmla="*/ 819150 h 1076325"/>
                  <a:gd name="connsiteX46" fmla="*/ 720725 w 1266825"/>
                  <a:gd name="connsiteY46" fmla="*/ 838200 h 1076325"/>
                  <a:gd name="connsiteX47" fmla="*/ 742950 w 1266825"/>
                  <a:gd name="connsiteY47" fmla="*/ 841375 h 1076325"/>
                  <a:gd name="connsiteX48" fmla="*/ 742950 w 1266825"/>
                  <a:gd name="connsiteY48" fmla="*/ 841375 h 1076325"/>
                  <a:gd name="connsiteX49" fmla="*/ 742950 w 1266825"/>
                  <a:gd name="connsiteY49" fmla="*/ 841375 h 1076325"/>
                  <a:gd name="connsiteX50" fmla="*/ 742950 w 1266825"/>
                  <a:gd name="connsiteY50" fmla="*/ 873125 h 1076325"/>
                  <a:gd name="connsiteX51" fmla="*/ 987425 w 1266825"/>
                  <a:gd name="connsiteY51" fmla="*/ 873125 h 1076325"/>
                  <a:gd name="connsiteX52" fmla="*/ 987425 w 1266825"/>
                  <a:gd name="connsiteY52" fmla="*/ 873125 h 1076325"/>
                  <a:gd name="connsiteX53" fmla="*/ 987425 w 1266825"/>
                  <a:gd name="connsiteY53" fmla="*/ 873125 h 1076325"/>
                  <a:gd name="connsiteX54" fmla="*/ 987425 w 1266825"/>
                  <a:gd name="connsiteY54" fmla="*/ 873125 h 1076325"/>
                  <a:gd name="connsiteX55" fmla="*/ 987425 w 1266825"/>
                  <a:gd name="connsiteY55" fmla="*/ 898525 h 1076325"/>
                  <a:gd name="connsiteX56" fmla="*/ 1038225 w 1266825"/>
                  <a:gd name="connsiteY56" fmla="*/ 898525 h 1076325"/>
                  <a:gd name="connsiteX57" fmla="*/ 1038225 w 1266825"/>
                  <a:gd name="connsiteY57" fmla="*/ 927100 h 1076325"/>
                  <a:gd name="connsiteX58" fmla="*/ 1063625 w 1266825"/>
                  <a:gd name="connsiteY58" fmla="*/ 927100 h 1076325"/>
                  <a:gd name="connsiteX59" fmla="*/ 1063625 w 1266825"/>
                  <a:gd name="connsiteY59" fmla="*/ 927100 h 1076325"/>
                  <a:gd name="connsiteX60" fmla="*/ 1085850 w 1266825"/>
                  <a:gd name="connsiteY60" fmla="*/ 949325 h 1076325"/>
                  <a:gd name="connsiteX61" fmla="*/ 1085850 w 1266825"/>
                  <a:gd name="connsiteY61" fmla="*/ 968375 h 1076325"/>
                  <a:gd name="connsiteX62" fmla="*/ 1108075 w 1266825"/>
                  <a:gd name="connsiteY62" fmla="*/ 971550 h 1076325"/>
                  <a:gd name="connsiteX63" fmla="*/ 1108075 w 1266825"/>
                  <a:gd name="connsiteY63" fmla="*/ 1019175 h 1076325"/>
                  <a:gd name="connsiteX64" fmla="*/ 1206500 w 1266825"/>
                  <a:gd name="connsiteY64" fmla="*/ 1019175 h 1076325"/>
                  <a:gd name="connsiteX65" fmla="*/ 1206500 w 1266825"/>
                  <a:gd name="connsiteY65" fmla="*/ 1047750 h 1076325"/>
                  <a:gd name="connsiteX66" fmla="*/ 1266825 w 1266825"/>
                  <a:gd name="connsiteY66" fmla="*/ 1047750 h 1076325"/>
                  <a:gd name="connsiteX67" fmla="*/ 1266825 w 1266825"/>
                  <a:gd name="connsiteY67" fmla="*/ 1076325 h 1076325"/>
                  <a:gd name="connsiteX68" fmla="*/ 1266825 w 1266825"/>
                  <a:gd name="connsiteY68" fmla="*/ 107632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266825" h="1076325">
                    <a:moveTo>
                      <a:pt x="0" y="0"/>
                    </a:moveTo>
                    <a:lnTo>
                      <a:pt x="0" y="31750"/>
                    </a:lnTo>
                    <a:lnTo>
                      <a:pt x="73025" y="31750"/>
                    </a:lnTo>
                    <a:lnTo>
                      <a:pt x="73025" y="31750"/>
                    </a:lnTo>
                    <a:lnTo>
                      <a:pt x="73025" y="60325"/>
                    </a:lnTo>
                    <a:lnTo>
                      <a:pt x="149225" y="60325"/>
                    </a:lnTo>
                    <a:lnTo>
                      <a:pt x="149225" y="104775"/>
                    </a:lnTo>
                    <a:lnTo>
                      <a:pt x="187325" y="104775"/>
                    </a:lnTo>
                    <a:lnTo>
                      <a:pt x="187325" y="104775"/>
                    </a:lnTo>
                    <a:lnTo>
                      <a:pt x="196850" y="127000"/>
                    </a:lnTo>
                    <a:lnTo>
                      <a:pt x="200025" y="146050"/>
                    </a:lnTo>
                    <a:lnTo>
                      <a:pt x="209550" y="146050"/>
                    </a:lnTo>
                    <a:lnTo>
                      <a:pt x="209550" y="250825"/>
                    </a:lnTo>
                    <a:lnTo>
                      <a:pt x="219075" y="250825"/>
                    </a:lnTo>
                    <a:lnTo>
                      <a:pt x="219075" y="301625"/>
                    </a:lnTo>
                    <a:lnTo>
                      <a:pt x="231775" y="301625"/>
                    </a:lnTo>
                    <a:lnTo>
                      <a:pt x="231775" y="422275"/>
                    </a:lnTo>
                    <a:lnTo>
                      <a:pt x="285750" y="422275"/>
                    </a:lnTo>
                    <a:lnTo>
                      <a:pt x="285750" y="431800"/>
                    </a:lnTo>
                    <a:lnTo>
                      <a:pt x="301625" y="431800"/>
                    </a:lnTo>
                    <a:lnTo>
                      <a:pt x="301625" y="498475"/>
                    </a:lnTo>
                    <a:lnTo>
                      <a:pt x="301625" y="498475"/>
                    </a:lnTo>
                    <a:lnTo>
                      <a:pt x="320675" y="517525"/>
                    </a:lnTo>
                    <a:lnTo>
                      <a:pt x="400050" y="517525"/>
                    </a:lnTo>
                    <a:lnTo>
                      <a:pt x="400050" y="542925"/>
                    </a:lnTo>
                    <a:lnTo>
                      <a:pt x="431800" y="542925"/>
                    </a:lnTo>
                    <a:lnTo>
                      <a:pt x="431800" y="542925"/>
                    </a:lnTo>
                    <a:lnTo>
                      <a:pt x="431800" y="542925"/>
                    </a:lnTo>
                    <a:lnTo>
                      <a:pt x="431800" y="542925"/>
                    </a:lnTo>
                    <a:lnTo>
                      <a:pt x="431800" y="568325"/>
                    </a:lnTo>
                    <a:lnTo>
                      <a:pt x="485775" y="568325"/>
                    </a:lnTo>
                    <a:lnTo>
                      <a:pt x="485775" y="600075"/>
                    </a:lnTo>
                    <a:lnTo>
                      <a:pt x="523875" y="600075"/>
                    </a:lnTo>
                    <a:lnTo>
                      <a:pt x="523875" y="669925"/>
                    </a:lnTo>
                    <a:lnTo>
                      <a:pt x="581025" y="669925"/>
                    </a:lnTo>
                    <a:lnTo>
                      <a:pt x="581025" y="692150"/>
                    </a:lnTo>
                    <a:lnTo>
                      <a:pt x="609600" y="692150"/>
                    </a:lnTo>
                    <a:lnTo>
                      <a:pt x="609600" y="730250"/>
                    </a:lnTo>
                    <a:lnTo>
                      <a:pt x="631825" y="730250"/>
                    </a:lnTo>
                    <a:lnTo>
                      <a:pt x="631825" y="752475"/>
                    </a:lnTo>
                    <a:lnTo>
                      <a:pt x="685800" y="752475"/>
                    </a:lnTo>
                    <a:lnTo>
                      <a:pt x="685800" y="800100"/>
                    </a:lnTo>
                    <a:lnTo>
                      <a:pt x="701675" y="800100"/>
                    </a:lnTo>
                    <a:lnTo>
                      <a:pt x="701675" y="800100"/>
                    </a:lnTo>
                    <a:lnTo>
                      <a:pt x="701675" y="800100"/>
                    </a:lnTo>
                    <a:lnTo>
                      <a:pt x="720725" y="819150"/>
                    </a:lnTo>
                    <a:lnTo>
                      <a:pt x="720725" y="838200"/>
                    </a:lnTo>
                    <a:lnTo>
                      <a:pt x="742950" y="841375"/>
                    </a:lnTo>
                    <a:lnTo>
                      <a:pt x="742950" y="841375"/>
                    </a:lnTo>
                    <a:lnTo>
                      <a:pt x="742950" y="841375"/>
                    </a:lnTo>
                    <a:lnTo>
                      <a:pt x="742950" y="873125"/>
                    </a:lnTo>
                    <a:lnTo>
                      <a:pt x="987425" y="873125"/>
                    </a:lnTo>
                    <a:lnTo>
                      <a:pt x="987425" y="873125"/>
                    </a:lnTo>
                    <a:lnTo>
                      <a:pt x="987425" y="873125"/>
                    </a:lnTo>
                    <a:lnTo>
                      <a:pt x="987425" y="873125"/>
                    </a:lnTo>
                    <a:lnTo>
                      <a:pt x="987425" y="898525"/>
                    </a:lnTo>
                    <a:lnTo>
                      <a:pt x="1038225" y="898525"/>
                    </a:lnTo>
                    <a:lnTo>
                      <a:pt x="1038225" y="927100"/>
                    </a:lnTo>
                    <a:lnTo>
                      <a:pt x="1063625" y="927100"/>
                    </a:lnTo>
                    <a:lnTo>
                      <a:pt x="1063625" y="927100"/>
                    </a:lnTo>
                    <a:lnTo>
                      <a:pt x="1085850" y="949325"/>
                    </a:lnTo>
                    <a:lnTo>
                      <a:pt x="1085850" y="968375"/>
                    </a:lnTo>
                    <a:lnTo>
                      <a:pt x="1108075" y="971550"/>
                    </a:lnTo>
                    <a:lnTo>
                      <a:pt x="1108075" y="1019175"/>
                    </a:lnTo>
                    <a:lnTo>
                      <a:pt x="1206500" y="1019175"/>
                    </a:lnTo>
                    <a:lnTo>
                      <a:pt x="1206500" y="1047750"/>
                    </a:lnTo>
                    <a:lnTo>
                      <a:pt x="1266825" y="1047750"/>
                    </a:lnTo>
                    <a:lnTo>
                      <a:pt x="1266825" y="1076325"/>
                    </a:lnTo>
                    <a:lnTo>
                      <a:pt x="1266825" y="1076325"/>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grpSp>
        <p:grpSp>
          <p:nvGrpSpPr>
            <p:cNvPr id="100" name="Group 99">
              <a:extLst>
                <a:ext uri="{FF2B5EF4-FFF2-40B4-BE49-F238E27FC236}">
                  <a16:creationId xmlns:a16="http://schemas.microsoft.com/office/drawing/2014/main" id="{7C9955B2-0363-C0A1-ECF6-4A76A459A8F1}"/>
                </a:ext>
              </a:extLst>
            </p:cNvPr>
            <p:cNvGrpSpPr/>
            <p:nvPr/>
          </p:nvGrpSpPr>
          <p:grpSpPr>
            <a:xfrm>
              <a:off x="1526076" y="1527027"/>
              <a:ext cx="3587795" cy="1664101"/>
              <a:chOff x="1526076" y="1527027"/>
              <a:chExt cx="3587795" cy="1664101"/>
            </a:xfrm>
          </p:grpSpPr>
          <p:sp>
            <p:nvSpPr>
              <p:cNvPr id="101" name="TextBox 100">
                <a:extLst>
                  <a:ext uri="{FF2B5EF4-FFF2-40B4-BE49-F238E27FC236}">
                    <a16:creationId xmlns:a16="http://schemas.microsoft.com/office/drawing/2014/main" id="{3C141718-BC40-AAB7-9405-7EF32D543EEC}"/>
                  </a:ext>
                </a:extLst>
              </p:cNvPr>
              <p:cNvSpPr txBox="1"/>
              <p:nvPr/>
            </p:nvSpPr>
            <p:spPr bwMode="auto">
              <a:xfrm>
                <a:off x="1526076" y="152702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2" name="TextBox 101">
                <a:extLst>
                  <a:ext uri="{FF2B5EF4-FFF2-40B4-BE49-F238E27FC236}">
                    <a16:creationId xmlns:a16="http://schemas.microsoft.com/office/drawing/2014/main" id="{C5EB26BF-9496-88DD-509C-98FFD9BD103A}"/>
                  </a:ext>
                </a:extLst>
              </p:cNvPr>
              <p:cNvSpPr txBox="1"/>
              <p:nvPr/>
            </p:nvSpPr>
            <p:spPr bwMode="auto">
              <a:xfrm>
                <a:off x="1865851" y="202210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3" name="TextBox 102">
                <a:extLst>
                  <a:ext uri="{FF2B5EF4-FFF2-40B4-BE49-F238E27FC236}">
                    <a16:creationId xmlns:a16="http://schemas.microsoft.com/office/drawing/2014/main" id="{72A2BE94-AEA6-DE9F-CAC9-9ABE334C80D4}"/>
                  </a:ext>
                </a:extLst>
              </p:cNvPr>
              <p:cNvSpPr txBox="1"/>
              <p:nvPr/>
            </p:nvSpPr>
            <p:spPr bwMode="auto">
              <a:xfrm>
                <a:off x="1997424" y="206143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4" name="TextBox 103">
                <a:extLst>
                  <a:ext uri="{FF2B5EF4-FFF2-40B4-BE49-F238E27FC236}">
                    <a16:creationId xmlns:a16="http://schemas.microsoft.com/office/drawing/2014/main" id="{50D085DC-0111-D4DB-C016-C88FC910B342}"/>
                  </a:ext>
                </a:extLst>
              </p:cNvPr>
              <p:cNvSpPr txBox="1"/>
              <p:nvPr/>
            </p:nvSpPr>
            <p:spPr bwMode="auto">
              <a:xfrm>
                <a:off x="1924010" y="203794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5" name="TextBox 104">
                <a:extLst>
                  <a:ext uri="{FF2B5EF4-FFF2-40B4-BE49-F238E27FC236}">
                    <a16:creationId xmlns:a16="http://schemas.microsoft.com/office/drawing/2014/main" id="{903C11BF-BAC4-ACC4-7B0A-E2F6C2A813E3}"/>
                  </a:ext>
                </a:extLst>
              </p:cNvPr>
              <p:cNvSpPr txBox="1"/>
              <p:nvPr/>
            </p:nvSpPr>
            <p:spPr bwMode="auto">
              <a:xfrm>
                <a:off x="2088257" y="214437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6" name="TextBox 105">
                <a:extLst>
                  <a:ext uri="{FF2B5EF4-FFF2-40B4-BE49-F238E27FC236}">
                    <a16:creationId xmlns:a16="http://schemas.microsoft.com/office/drawing/2014/main" id="{596A37B4-3D53-E340-6CCA-46E00BDC6547}"/>
                  </a:ext>
                </a:extLst>
              </p:cNvPr>
              <p:cNvSpPr txBox="1"/>
              <p:nvPr/>
            </p:nvSpPr>
            <p:spPr bwMode="auto">
              <a:xfrm>
                <a:off x="2118578" y="217299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7" name="TextBox 106">
                <a:extLst>
                  <a:ext uri="{FF2B5EF4-FFF2-40B4-BE49-F238E27FC236}">
                    <a16:creationId xmlns:a16="http://schemas.microsoft.com/office/drawing/2014/main" id="{248F4D39-F068-278B-DFAC-2738074E290A}"/>
                  </a:ext>
                </a:extLst>
              </p:cNvPr>
              <p:cNvSpPr txBox="1"/>
              <p:nvPr/>
            </p:nvSpPr>
            <p:spPr bwMode="auto">
              <a:xfrm>
                <a:off x="2156264" y="219183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8" name="TextBox 107">
                <a:extLst>
                  <a:ext uri="{FF2B5EF4-FFF2-40B4-BE49-F238E27FC236}">
                    <a16:creationId xmlns:a16="http://schemas.microsoft.com/office/drawing/2014/main" id="{762F81E6-61D4-5587-3D45-AAA56FFA3C0B}"/>
                  </a:ext>
                </a:extLst>
              </p:cNvPr>
              <p:cNvSpPr txBox="1"/>
              <p:nvPr/>
            </p:nvSpPr>
            <p:spPr bwMode="auto">
              <a:xfrm>
                <a:off x="2310280" y="23868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09" name="TextBox 108">
                <a:extLst>
                  <a:ext uri="{FF2B5EF4-FFF2-40B4-BE49-F238E27FC236}">
                    <a16:creationId xmlns:a16="http://schemas.microsoft.com/office/drawing/2014/main" id="{57C09F16-62CD-A16D-D1BA-D585E4B5F26F}"/>
                  </a:ext>
                </a:extLst>
              </p:cNvPr>
              <p:cNvSpPr txBox="1"/>
              <p:nvPr/>
            </p:nvSpPr>
            <p:spPr bwMode="auto">
              <a:xfrm>
                <a:off x="2341288" y="239347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0" name="TextBox 109">
                <a:extLst>
                  <a:ext uri="{FF2B5EF4-FFF2-40B4-BE49-F238E27FC236}">
                    <a16:creationId xmlns:a16="http://schemas.microsoft.com/office/drawing/2014/main" id="{E05324FC-A8AD-9B1C-1715-CF2B44E1E258}"/>
                  </a:ext>
                </a:extLst>
              </p:cNvPr>
              <p:cNvSpPr txBox="1"/>
              <p:nvPr/>
            </p:nvSpPr>
            <p:spPr bwMode="auto">
              <a:xfrm>
                <a:off x="2379011" y="239862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1" name="TextBox 110">
                <a:extLst>
                  <a:ext uri="{FF2B5EF4-FFF2-40B4-BE49-F238E27FC236}">
                    <a16:creationId xmlns:a16="http://schemas.microsoft.com/office/drawing/2014/main" id="{5141BE5D-9DB3-7E91-B043-8B785A78FF25}"/>
                  </a:ext>
                </a:extLst>
              </p:cNvPr>
              <p:cNvSpPr txBox="1"/>
              <p:nvPr/>
            </p:nvSpPr>
            <p:spPr bwMode="auto">
              <a:xfrm>
                <a:off x="2397801" y="240007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2" name="TextBox 111">
                <a:extLst>
                  <a:ext uri="{FF2B5EF4-FFF2-40B4-BE49-F238E27FC236}">
                    <a16:creationId xmlns:a16="http://schemas.microsoft.com/office/drawing/2014/main" id="{B956B582-07CF-6A79-9431-EA36D8CCFB37}"/>
                  </a:ext>
                </a:extLst>
              </p:cNvPr>
              <p:cNvSpPr txBox="1"/>
              <p:nvPr/>
            </p:nvSpPr>
            <p:spPr bwMode="auto">
              <a:xfrm>
                <a:off x="2560262" y="241745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3" name="TextBox 112">
                <a:extLst>
                  <a:ext uri="{FF2B5EF4-FFF2-40B4-BE49-F238E27FC236}">
                    <a16:creationId xmlns:a16="http://schemas.microsoft.com/office/drawing/2014/main" id="{2D78F415-E07D-4E1D-4A76-FE2CCDA0D714}"/>
                  </a:ext>
                </a:extLst>
              </p:cNvPr>
              <p:cNvSpPr txBox="1"/>
              <p:nvPr/>
            </p:nvSpPr>
            <p:spPr bwMode="auto">
              <a:xfrm>
                <a:off x="2687378" y="25192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4" name="TextBox 113">
                <a:extLst>
                  <a:ext uri="{FF2B5EF4-FFF2-40B4-BE49-F238E27FC236}">
                    <a16:creationId xmlns:a16="http://schemas.microsoft.com/office/drawing/2014/main" id="{50859A2C-2BCD-54BC-1475-D821D6E15DA3}"/>
                  </a:ext>
                </a:extLst>
              </p:cNvPr>
              <p:cNvSpPr txBox="1"/>
              <p:nvPr/>
            </p:nvSpPr>
            <p:spPr bwMode="auto">
              <a:xfrm>
                <a:off x="2745374" y="2545503"/>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5" name="TextBox 114">
                <a:extLst>
                  <a:ext uri="{FF2B5EF4-FFF2-40B4-BE49-F238E27FC236}">
                    <a16:creationId xmlns:a16="http://schemas.microsoft.com/office/drawing/2014/main" id="{63E8068F-3569-51EB-930C-FA2ED0CFB900}"/>
                  </a:ext>
                </a:extLst>
              </p:cNvPr>
              <p:cNvSpPr txBox="1"/>
              <p:nvPr/>
            </p:nvSpPr>
            <p:spPr bwMode="auto">
              <a:xfrm>
                <a:off x="2703582" y="254262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6" name="TextBox 115">
                <a:extLst>
                  <a:ext uri="{FF2B5EF4-FFF2-40B4-BE49-F238E27FC236}">
                    <a16:creationId xmlns:a16="http://schemas.microsoft.com/office/drawing/2014/main" id="{5BBD64D0-BA46-A2A8-4B65-6744BB09A66A}"/>
                  </a:ext>
                </a:extLst>
              </p:cNvPr>
              <p:cNvSpPr txBox="1"/>
              <p:nvPr/>
            </p:nvSpPr>
            <p:spPr bwMode="auto">
              <a:xfrm>
                <a:off x="2764575" y="256596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7" name="TextBox 116">
                <a:extLst>
                  <a:ext uri="{FF2B5EF4-FFF2-40B4-BE49-F238E27FC236}">
                    <a16:creationId xmlns:a16="http://schemas.microsoft.com/office/drawing/2014/main" id="{EC56A986-4D6F-A838-5D9C-76FC40631439}"/>
                  </a:ext>
                </a:extLst>
              </p:cNvPr>
              <p:cNvSpPr txBox="1"/>
              <p:nvPr/>
            </p:nvSpPr>
            <p:spPr bwMode="auto">
              <a:xfrm>
                <a:off x="2828030" y="257263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8" name="TextBox 117">
                <a:extLst>
                  <a:ext uri="{FF2B5EF4-FFF2-40B4-BE49-F238E27FC236}">
                    <a16:creationId xmlns:a16="http://schemas.microsoft.com/office/drawing/2014/main" id="{6B7CD5E5-8616-AB16-9FB7-F2269AF07806}"/>
                  </a:ext>
                </a:extLst>
              </p:cNvPr>
              <p:cNvSpPr txBox="1"/>
              <p:nvPr/>
            </p:nvSpPr>
            <p:spPr bwMode="auto">
              <a:xfrm>
                <a:off x="2920560" y="262280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19" name="TextBox 118">
                <a:extLst>
                  <a:ext uri="{FF2B5EF4-FFF2-40B4-BE49-F238E27FC236}">
                    <a16:creationId xmlns:a16="http://schemas.microsoft.com/office/drawing/2014/main" id="{C34E328F-D5D8-7E60-33E0-03DF6CD16C63}"/>
                  </a:ext>
                </a:extLst>
              </p:cNvPr>
              <p:cNvSpPr txBox="1"/>
              <p:nvPr/>
            </p:nvSpPr>
            <p:spPr bwMode="auto">
              <a:xfrm>
                <a:off x="2984685" y="262797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0" name="TextBox 119">
                <a:extLst>
                  <a:ext uri="{FF2B5EF4-FFF2-40B4-BE49-F238E27FC236}">
                    <a16:creationId xmlns:a16="http://schemas.microsoft.com/office/drawing/2014/main" id="{083CAEB8-5640-3712-9CDA-2153C06F8E7C}"/>
                  </a:ext>
                </a:extLst>
              </p:cNvPr>
              <p:cNvSpPr txBox="1"/>
              <p:nvPr/>
            </p:nvSpPr>
            <p:spPr bwMode="auto">
              <a:xfrm>
                <a:off x="3255719" y="262833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1" name="TextBox 120">
                <a:extLst>
                  <a:ext uri="{FF2B5EF4-FFF2-40B4-BE49-F238E27FC236}">
                    <a16:creationId xmlns:a16="http://schemas.microsoft.com/office/drawing/2014/main" id="{24118E2F-756E-9BFC-CAF7-95C95C150CD2}"/>
                  </a:ext>
                </a:extLst>
              </p:cNvPr>
              <p:cNvSpPr txBox="1"/>
              <p:nvPr/>
            </p:nvSpPr>
            <p:spPr bwMode="auto">
              <a:xfrm>
                <a:off x="3261933" y="266371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2" name="TextBox 121">
                <a:extLst>
                  <a:ext uri="{FF2B5EF4-FFF2-40B4-BE49-F238E27FC236}">
                    <a16:creationId xmlns:a16="http://schemas.microsoft.com/office/drawing/2014/main" id="{3C57342B-98D3-6AE0-B673-1918E68EFEF1}"/>
                  </a:ext>
                </a:extLst>
              </p:cNvPr>
              <p:cNvSpPr txBox="1"/>
              <p:nvPr/>
            </p:nvSpPr>
            <p:spPr bwMode="auto">
              <a:xfrm>
                <a:off x="3274361" y="269808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3" name="TextBox 122">
                <a:extLst>
                  <a:ext uri="{FF2B5EF4-FFF2-40B4-BE49-F238E27FC236}">
                    <a16:creationId xmlns:a16="http://schemas.microsoft.com/office/drawing/2014/main" id="{6D4C96CD-DC61-0851-C328-DD6371BFC488}"/>
                  </a:ext>
                </a:extLst>
              </p:cNvPr>
              <p:cNvSpPr txBox="1"/>
              <p:nvPr/>
            </p:nvSpPr>
            <p:spPr bwMode="auto">
              <a:xfrm>
                <a:off x="3322788" y="272539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4" name="TextBox 123">
                <a:extLst>
                  <a:ext uri="{FF2B5EF4-FFF2-40B4-BE49-F238E27FC236}">
                    <a16:creationId xmlns:a16="http://schemas.microsoft.com/office/drawing/2014/main" id="{EB50E8B0-BC47-5D4A-8230-F2735D89947B}"/>
                  </a:ext>
                </a:extLst>
              </p:cNvPr>
              <p:cNvSpPr txBox="1"/>
              <p:nvPr/>
            </p:nvSpPr>
            <p:spPr bwMode="auto">
              <a:xfrm>
                <a:off x="3475136" y="276155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5" name="TextBox 124">
                <a:extLst>
                  <a:ext uri="{FF2B5EF4-FFF2-40B4-BE49-F238E27FC236}">
                    <a16:creationId xmlns:a16="http://schemas.microsoft.com/office/drawing/2014/main" id="{07879406-4DE0-52D6-BEB8-9E1680C8F9C9}"/>
                  </a:ext>
                </a:extLst>
              </p:cNvPr>
              <p:cNvSpPr txBox="1"/>
              <p:nvPr/>
            </p:nvSpPr>
            <p:spPr bwMode="auto">
              <a:xfrm>
                <a:off x="3354463" y="276144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6" name="TextBox 125">
                <a:extLst>
                  <a:ext uri="{FF2B5EF4-FFF2-40B4-BE49-F238E27FC236}">
                    <a16:creationId xmlns:a16="http://schemas.microsoft.com/office/drawing/2014/main" id="{B9A37677-30A0-65E8-042F-853949667815}"/>
                  </a:ext>
                </a:extLst>
              </p:cNvPr>
              <p:cNvSpPr txBox="1"/>
              <p:nvPr/>
            </p:nvSpPr>
            <p:spPr bwMode="auto">
              <a:xfrm>
                <a:off x="3833604" y="275832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7" name="TextBox 126">
                <a:extLst>
                  <a:ext uri="{FF2B5EF4-FFF2-40B4-BE49-F238E27FC236}">
                    <a16:creationId xmlns:a16="http://schemas.microsoft.com/office/drawing/2014/main" id="{D83B9636-47A0-497E-6444-120894DFA573}"/>
                  </a:ext>
                </a:extLst>
              </p:cNvPr>
              <p:cNvSpPr txBox="1"/>
              <p:nvPr/>
            </p:nvSpPr>
            <p:spPr bwMode="auto">
              <a:xfrm>
                <a:off x="3920081" y="2796976"/>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8" name="TextBox 127">
                <a:extLst>
                  <a:ext uri="{FF2B5EF4-FFF2-40B4-BE49-F238E27FC236}">
                    <a16:creationId xmlns:a16="http://schemas.microsoft.com/office/drawing/2014/main" id="{99AD24FE-2F14-A64F-FF7C-C8B6E3E5A044}"/>
                  </a:ext>
                </a:extLst>
              </p:cNvPr>
              <p:cNvSpPr txBox="1"/>
              <p:nvPr/>
            </p:nvSpPr>
            <p:spPr bwMode="auto">
              <a:xfrm>
                <a:off x="3948223" y="280342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29" name="TextBox 128">
                <a:extLst>
                  <a:ext uri="{FF2B5EF4-FFF2-40B4-BE49-F238E27FC236}">
                    <a16:creationId xmlns:a16="http://schemas.microsoft.com/office/drawing/2014/main" id="{1F3893E8-C622-B27C-1746-2C817869FE65}"/>
                  </a:ext>
                </a:extLst>
              </p:cNvPr>
              <p:cNvSpPr txBox="1"/>
              <p:nvPr/>
            </p:nvSpPr>
            <p:spPr bwMode="auto">
              <a:xfrm>
                <a:off x="3992526" y="279622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0" name="TextBox 129">
                <a:extLst>
                  <a:ext uri="{FF2B5EF4-FFF2-40B4-BE49-F238E27FC236}">
                    <a16:creationId xmlns:a16="http://schemas.microsoft.com/office/drawing/2014/main" id="{C0CD6F73-3A3C-924F-B39B-59ED0D31A0E1}"/>
                  </a:ext>
                </a:extLst>
              </p:cNvPr>
              <p:cNvSpPr txBox="1"/>
              <p:nvPr/>
            </p:nvSpPr>
            <p:spPr bwMode="auto">
              <a:xfrm>
                <a:off x="4127111" y="279989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1" name="TextBox 130">
                <a:extLst>
                  <a:ext uri="{FF2B5EF4-FFF2-40B4-BE49-F238E27FC236}">
                    <a16:creationId xmlns:a16="http://schemas.microsoft.com/office/drawing/2014/main" id="{9D777730-2957-C9A6-7233-4D8111025CA0}"/>
                  </a:ext>
                </a:extLst>
              </p:cNvPr>
              <p:cNvSpPr txBox="1"/>
              <p:nvPr/>
            </p:nvSpPr>
            <p:spPr bwMode="auto">
              <a:xfrm>
                <a:off x="4391545" y="279989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2" name="TextBox 131">
                <a:extLst>
                  <a:ext uri="{FF2B5EF4-FFF2-40B4-BE49-F238E27FC236}">
                    <a16:creationId xmlns:a16="http://schemas.microsoft.com/office/drawing/2014/main" id="{8B4A439E-1CCA-172D-10D5-E1DB5F01C394}"/>
                  </a:ext>
                </a:extLst>
              </p:cNvPr>
              <p:cNvSpPr txBox="1"/>
              <p:nvPr/>
            </p:nvSpPr>
            <p:spPr bwMode="auto">
              <a:xfrm>
                <a:off x="4424522" y="284071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3" name="TextBox 132">
                <a:extLst>
                  <a:ext uri="{FF2B5EF4-FFF2-40B4-BE49-F238E27FC236}">
                    <a16:creationId xmlns:a16="http://schemas.microsoft.com/office/drawing/2014/main" id="{8D1BF202-A33B-EB38-56C7-69AAA77A0B4E}"/>
                  </a:ext>
                </a:extLst>
              </p:cNvPr>
              <p:cNvSpPr txBox="1"/>
              <p:nvPr/>
            </p:nvSpPr>
            <p:spPr bwMode="auto">
              <a:xfrm>
                <a:off x="4465869" y="284071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4" name="TextBox 133">
                <a:extLst>
                  <a:ext uri="{FF2B5EF4-FFF2-40B4-BE49-F238E27FC236}">
                    <a16:creationId xmlns:a16="http://schemas.microsoft.com/office/drawing/2014/main" id="{757C1DA1-F828-0F17-049A-239AE29F26BF}"/>
                  </a:ext>
                </a:extLst>
              </p:cNvPr>
              <p:cNvSpPr txBox="1"/>
              <p:nvPr/>
            </p:nvSpPr>
            <p:spPr bwMode="auto">
              <a:xfrm>
                <a:off x="4887463" y="288335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sp>
            <p:nvSpPr>
              <p:cNvPr id="135" name="TextBox 134">
                <a:extLst>
                  <a:ext uri="{FF2B5EF4-FFF2-40B4-BE49-F238E27FC236}">
                    <a16:creationId xmlns:a16="http://schemas.microsoft.com/office/drawing/2014/main" id="{5F4A49FE-CC0C-B28E-F51E-7B5F515876AE}"/>
                  </a:ext>
                </a:extLst>
              </p:cNvPr>
              <p:cNvSpPr txBox="1"/>
              <p:nvPr/>
            </p:nvSpPr>
            <p:spPr bwMode="auto">
              <a:xfrm>
                <a:off x="4928810" y="288335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E1471D"/>
                    </a:solidFill>
                    <a:effectLst/>
                    <a:uLnTx/>
                    <a:uFillTx/>
                    <a:latin typeface="Calibri" panose="020F0502020204030204" pitchFamily="34" charset="0"/>
                    <a:ea typeface="+mn-ea"/>
                    <a:cs typeface="Arial" panose="020B0604020202020204" pitchFamily="34" charset="0"/>
                  </a:rPr>
                  <a:t>+</a:t>
                </a:r>
              </a:p>
            </p:txBody>
          </p:sp>
        </p:grpSp>
      </p:grpSp>
      <p:sp>
        <p:nvSpPr>
          <p:cNvPr id="58" name="Freeform 30">
            <a:extLst>
              <a:ext uri="{FF2B5EF4-FFF2-40B4-BE49-F238E27FC236}">
                <a16:creationId xmlns:a16="http://schemas.microsoft.com/office/drawing/2014/main" id="{BBB8C638-9465-E110-CD8C-A534AD0A2069}"/>
              </a:ext>
            </a:extLst>
          </p:cNvPr>
          <p:cNvSpPr/>
          <p:nvPr/>
        </p:nvSpPr>
        <p:spPr bwMode="auto">
          <a:xfrm>
            <a:off x="1619250" y="1682750"/>
            <a:ext cx="3587750" cy="831850"/>
          </a:xfrm>
          <a:custGeom>
            <a:avLst/>
            <a:gdLst>
              <a:gd name="connsiteX0" fmla="*/ 3587750 w 3587750"/>
              <a:gd name="connsiteY0" fmla="*/ 831850 h 831850"/>
              <a:gd name="connsiteX1" fmla="*/ 3476625 w 3587750"/>
              <a:gd name="connsiteY1" fmla="*/ 831850 h 831850"/>
              <a:gd name="connsiteX2" fmla="*/ 3476625 w 3587750"/>
              <a:gd name="connsiteY2" fmla="*/ 768350 h 831850"/>
              <a:gd name="connsiteX3" fmla="*/ 2641600 w 3587750"/>
              <a:gd name="connsiteY3" fmla="*/ 768350 h 831850"/>
              <a:gd name="connsiteX4" fmla="*/ 2641600 w 3587750"/>
              <a:gd name="connsiteY4" fmla="*/ 736600 h 831850"/>
              <a:gd name="connsiteX5" fmla="*/ 2098675 w 3587750"/>
              <a:gd name="connsiteY5" fmla="*/ 736600 h 831850"/>
              <a:gd name="connsiteX6" fmla="*/ 2098675 w 3587750"/>
              <a:gd name="connsiteY6" fmla="*/ 701675 h 831850"/>
              <a:gd name="connsiteX7" fmla="*/ 1692275 w 3587750"/>
              <a:gd name="connsiteY7" fmla="*/ 701675 h 831850"/>
              <a:gd name="connsiteX8" fmla="*/ 1692275 w 3587750"/>
              <a:gd name="connsiteY8" fmla="*/ 669925 h 831850"/>
              <a:gd name="connsiteX9" fmla="*/ 1679575 w 3587750"/>
              <a:gd name="connsiteY9" fmla="*/ 669925 h 831850"/>
              <a:gd name="connsiteX10" fmla="*/ 1679575 w 3587750"/>
              <a:gd name="connsiteY10" fmla="*/ 641350 h 831850"/>
              <a:gd name="connsiteX11" fmla="*/ 1619250 w 3587750"/>
              <a:gd name="connsiteY11" fmla="*/ 641350 h 831850"/>
              <a:gd name="connsiteX12" fmla="*/ 1619250 w 3587750"/>
              <a:gd name="connsiteY12" fmla="*/ 622300 h 831850"/>
              <a:gd name="connsiteX13" fmla="*/ 1536700 w 3587750"/>
              <a:gd name="connsiteY13" fmla="*/ 622300 h 831850"/>
              <a:gd name="connsiteX14" fmla="*/ 1536700 w 3587750"/>
              <a:gd name="connsiteY14" fmla="*/ 590550 h 831850"/>
              <a:gd name="connsiteX15" fmla="*/ 1520825 w 3587750"/>
              <a:gd name="connsiteY15" fmla="*/ 590550 h 831850"/>
              <a:gd name="connsiteX16" fmla="*/ 1520825 w 3587750"/>
              <a:gd name="connsiteY16" fmla="*/ 590550 h 831850"/>
              <a:gd name="connsiteX17" fmla="*/ 1520825 w 3587750"/>
              <a:gd name="connsiteY17" fmla="*/ 590550 h 831850"/>
              <a:gd name="connsiteX18" fmla="*/ 1520825 w 3587750"/>
              <a:gd name="connsiteY18" fmla="*/ 590550 h 831850"/>
              <a:gd name="connsiteX19" fmla="*/ 1520825 w 3587750"/>
              <a:gd name="connsiteY19" fmla="*/ 565150 h 831850"/>
              <a:gd name="connsiteX20" fmla="*/ 1485900 w 3587750"/>
              <a:gd name="connsiteY20" fmla="*/ 565150 h 831850"/>
              <a:gd name="connsiteX21" fmla="*/ 1485900 w 3587750"/>
              <a:gd name="connsiteY21" fmla="*/ 565150 h 831850"/>
              <a:gd name="connsiteX22" fmla="*/ 1485900 w 3587750"/>
              <a:gd name="connsiteY22" fmla="*/ 542925 h 831850"/>
              <a:gd name="connsiteX23" fmla="*/ 1171575 w 3587750"/>
              <a:gd name="connsiteY23" fmla="*/ 542925 h 831850"/>
              <a:gd name="connsiteX24" fmla="*/ 1171575 w 3587750"/>
              <a:gd name="connsiteY24" fmla="*/ 482600 h 831850"/>
              <a:gd name="connsiteX25" fmla="*/ 1171575 w 3587750"/>
              <a:gd name="connsiteY25" fmla="*/ 482600 h 831850"/>
              <a:gd name="connsiteX26" fmla="*/ 1149350 w 3587750"/>
              <a:gd name="connsiteY26" fmla="*/ 482600 h 831850"/>
              <a:gd name="connsiteX27" fmla="*/ 1149350 w 3587750"/>
              <a:gd name="connsiteY27" fmla="*/ 482600 h 831850"/>
              <a:gd name="connsiteX28" fmla="*/ 1149350 w 3587750"/>
              <a:gd name="connsiteY28" fmla="*/ 460375 h 831850"/>
              <a:gd name="connsiteX29" fmla="*/ 1006475 w 3587750"/>
              <a:gd name="connsiteY29" fmla="*/ 460375 h 831850"/>
              <a:gd name="connsiteX30" fmla="*/ 1006475 w 3587750"/>
              <a:gd name="connsiteY30" fmla="*/ 422275 h 831850"/>
              <a:gd name="connsiteX31" fmla="*/ 952500 w 3587750"/>
              <a:gd name="connsiteY31" fmla="*/ 422275 h 831850"/>
              <a:gd name="connsiteX32" fmla="*/ 952500 w 3587750"/>
              <a:gd name="connsiteY32" fmla="*/ 422275 h 831850"/>
              <a:gd name="connsiteX33" fmla="*/ 952500 w 3587750"/>
              <a:gd name="connsiteY33" fmla="*/ 393700 h 831850"/>
              <a:gd name="connsiteX34" fmla="*/ 933450 w 3587750"/>
              <a:gd name="connsiteY34" fmla="*/ 393700 h 831850"/>
              <a:gd name="connsiteX35" fmla="*/ 933450 w 3587750"/>
              <a:gd name="connsiteY35" fmla="*/ 393700 h 831850"/>
              <a:gd name="connsiteX36" fmla="*/ 933450 w 3587750"/>
              <a:gd name="connsiteY36" fmla="*/ 393700 h 831850"/>
              <a:gd name="connsiteX37" fmla="*/ 933450 w 3587750"/>
              <a:gd name="connsiteY37" fmla="*/ 393700 h 831850"/>
              <a:gd name="connsiteX38" fmla="*/ 933450 w 3587750"/>
              <a:gd name="connsiteY38" fmla="*/ 393700 h 831850"/>
              <a:gd name="connsiteX39" fmla="*/ 933450 w 3587750"/>
              <a:gd name="connsiteY39" fmla="*/ 393700 h 831850"/>
              <a:gd name="connsiteX40" fmla="*/ 933450 w 3587750"/>
              <a:gd name="connsiteY40" fmla="*/ 365125 h 831850"/>
              <a:gd name="connsiteX41" fmla="*/ 850900 w 3587750"/>
              <a:gd name="connsiteY41" fmla="*/ 365125 h 831850"/>
              <a:gd name="connsiteX42" fmla="*/ 860425 w 3587750"/>
              <a:gd name="connsiteY42" fmla="*/ 355600 h 831850"/>
              <a:gd name="connsiteX43" fmla="*/ 812800 w 3587750"/>
              <a:gd name="connsiteY43" fmla="*/ 355600 h 831850"/>
              <a:gd name="connsiteX44" fmla="*/ 812800 w 3587750"/>
              <a:gd name="connsiteY44" fmla="*/ 327025 h 831850"/>
              <a:gd name="connsiteX45" fmla="*/ 746125 w 3587750"/>
              <a:gd name="connsiteY45" fmla="*/ 327025 h 831850"/>
              <a:gd name="connsiteX46" fmla="*/ 746125 w 3587750"/>
              <a:gd name="connsiteY46" fmla="*/ 327025 h 831850"/>
              <a:gd name="connsiteX47" fmla="*/ 746125 w 3587750"/>
              <a:gd name="connsiteY47" fmla="*/ 327025 h 831850"/>
              <a:gd name="connsiteX48" fmla="*/ 746125 w 3587750"/>
              <a:gd name="connsiteY48" fmla="*/ 327025 h 831850"/>
              <a:gd name="connsiteX49" fmla="*/ 749300 w 3587750"/>
              <a:gd name="connsiteY49" fmla="*/ 301625 h 831850"/>
              <a:gd name="connsiteX50" fmla="*/ 708025 w 3587750"/>
              <a:gd name="connsiteY50" fmla="*/ 301625 h 831850"/>
              <a:gd name="connsiteX51" fmla="*/ 708025 w 3587750"/>
              <a:gd name="connsiteY51" fmla="*/ 285750 h 831850"/>
              <a:gd name="connsiteX52" fmla="*/ 676275 w 3587750"/>
              <a:gd name="connsiteY52" fmla="*/ 285750 h 831850"/>
              <a:gd name="connsiteX53" fmla="*/ 676275 w 3587750"/>
              <a:gd name="connsiteY53" fmla="*/ 285750 h 831850"/>
              <a:gd name="connsiteX54" fmla="*/ 676275 w 3587750"/>
              <a:gd name="connsiteY54" fmla="*/ 257175 h 831850"/>
              <a:gd name="connsiteX55" fmla="*/ 549275 w 3587750"/>
              <a:gd name="connsiteY55" fmla="*/ 257175 h 831850"/>
              <a:gd name="connsiteX56" fmla="*/ 549275 w 3587750"/>
              <a:gd name="connsiteY56" fmla="*/ 165100 h 831850"/>
              <a:gd name="connsiteX57" fmla="*/ 533400 w 3587750"/>
              <a:gd name="connsiteY57" fmla="*/ 165100 h 831850"/>
              <a:gd name="connsiteX58" fmla="*/ 533400 w 3587750"/>
              <a:gd name="connsiteY58" fmla="*/ 133350 h 831850"/>
              <a:gd name="connsiteX59" fmla="*/ 517525 w 3587750"/>
              <a:gd name="connsiteY59" fmla="*/ 133350 h 831850"/>
              <a:gd name="connsiteX60" fmla="*/ 517525 w 3587750"/>
              <a:gd name="connsiteY60" fmla="*/ 85725 h 831850"/>
              <a:gd name="connsiteX61" fmla="*/ 441325 w 3587750"/>
              <a:gd name="connsiteY61" fmla="*/ 85725 h 831850"/>
              <a:gd name="connsiteX62" fmla="*/ 441325 w 3587750"/>
              <a:gd name="connsiteY62" fmla="*/ 60325 h 831850"/>
              <a:gd name="connsiteX63" fmla="*/ 352425 w 3587750"/>
              <a:gd name="connsiteY63" fmla="*/ 60325 h 831850"/>
              <a:gd name="connsiteX64" fmla="*/ 352425 w 3587750"/>
              <a:gd name="connsiteY64" fmla="*/ 60325 h 831850"/>
              <a:gd name="connsiteX65" fmla="*/ 352425 w 3587750"/>
              <a:gd name="connsiteY65" fmla="*/ 60325 h 831850"/>
              <a:gd name="connsiteX66" fmla="*/ 352425 w 3587750"/>
              <a:gd name="connsiteY66" fmla="*/ 34925 h 831850"/>
              <a:gd name="connsiteX67" fmla="*/ 292100 w 3587750"/>
              <a:gd name="connsiteY67" fmla="*/ 34925 h 831850"/>
              <a:gd name="connsiteX68" fmla="*/ 292100 w 3587750"/>
              <a:gd name="connsiteY68" fmla="*/ 22225 h 831850"/>
              <a:gd name="connsiteX69" fmla="*/ 250825 w 3587750"/>
              <a:gd name="connsiteY69" fmla="*/ 22225 h 831850"/>
              <a:gd name="connsiteX70" fmla="*/ 250825 w 3587750"/>
              <a:gd name="connsiteY70" fmla="*/ 22225 h 831850"/>
              <a:gd name="connsiteX71" fmla="*/ 250825 w 3587750"/>
              <a:gd name="connsiteY71" fmla="*/ 22225 h 831850"/>
              <a:gd name="connsiteX72" fmla="*/ 250825 w 3587750"/>
              <a:gd name="connsiteY72" fmla="*/ 22225 h 831850"/>
              <a:gd name="connsiteX73" fmla="*/ 250825 w 3587750"/>
              <a:gd name="connsiteY73" fmla="*/ 22225 h 831850"/>
              <a:gd name="connsiteX74" fmla="*/ 250825 w 3587750"/>
              <a:gd name="connsiteY74" fmla="*/ 0 h 831850"/>
              <a:gd name="connsiteX75" fmla="*/ 0 w 3587750"/>
              <a:gd name="connsiteY75" fmla="*/ 0 h 831850"/>
              <a:gd name="connsiteX0" fmla="*/ 3587750 w 3587750"/>
              <a:gd name="connsiteY0" fmla="*/ 831850 h 831850"/>
              <a:gd name="connsiteX1" fmla="*/ 3476625 w 3587750"/>
              <a:gd name="connsiteY1" fmla="*/ 831850 h 831850"/>
              <a:gd name="connsiteX2" fmla="*/ 3476625 w 3587750"/>
              <a:gd name="connsiteY2" fmla="*/ 768350 h 831850"/>
              <a:gd name="connsiteX3" fmla="*/ 2641600 w 3587750"/>
              <a:gd name="connsiteY3" fmla="*/ 768350 h 831850"/>
              <a:gd name="connsiteX4" fmla="*/ 2641600 w 3587750"/>
              <a:gd name="connsiteY4" fmla="*/ 736600 h 831850"/>
              <a:gd name="connsiteX5" fmla="*/ 2098675 w 3587750"/>
              <a:gd name="connsiteY5" fmla="*/ 736600 h 831850"/>
              <a:gd name="connsiteX6" fmla="*/ 2098675 w 3587750"/>
              <a:gd name="connsiteY6" fmla="*/ 701675 h 831850"/>
              <a:gd name="connsiteX7" fmla="*/ 1692275 w 3587750"/>
              <a:gd name="connsiteY7" fmla="*/ 701675 h 831850"/>
              <a:gd name="connsiteX8" fmla="*/ 1692275 w 3587750"/>
              <a:gd name="connsiteY8" fmla="*/ 669925 h 831850"/>
              <a:gd name="connsiteX9" fmla="*/ 1679575 w 3587750"/>
              <a:gd name="connsiteY9" fmla="*/ 669925 h 831850"/>
              <a:gd name="connsiteX10" fmla="*/ 1679575 w 3587750"/>
              <a:gd name="connsiteY10" fmla="*/ 641350 h 831850"/>
              <a:gd name="connsiteX11" fmla="*/ 1619250 w 3587750"/>
              <a:gd name="connsiteY11" fmla="*/ 641350 h 831850"/>
              <a:gd name="connsiteX12" fmla="*/ 1619250 w 3587750"/>
              <a:gd name="connsiteY12" fmla="*/ 622300 h 831850"/>
              <a:gd name="connsiteX13" fmla="*/ 1536700 w 3587750"/>
              <a:gd name="connsiteY13" fmla="*/ 622300 h 831850"/>
              <a:gd name="connsiteX14" fmla="*/ 1536700 w 3587750"/>
              <a:gd name="connsiteY14" fmla="*/ 590550 h 831850"/>
              <a:gd name="connsiteX15" fmla="*/ 1520825 w 3587750"/>
              <a:gd name="connsiteY15" fmla="*/ 590550 h 831850"/>
              <a:gd name="connsiteX16" fmla="*/ 1520825 w 3587750"/>
              <a:gd name="connsiteY16" fmla="*/ 590550 h 831850"/>
              <a:gd name="connsiteX17" fmla="*/ 1520825 w 3587750"/>
              <a:gd name="connsiteY17" fmla="*/ 590550 h 831850"/>
              <a:gd name="connsiteX18" fmla="*/ 1520825 w 3587750"/>
              <a:gd name="connsiteY18" fmla="*/ 590550 h 831850"/>
              <a:gd name="connsiteX19" fmla="*/ 1520825 w 3587750"/>
              <a:gd name="connsiteY19" fmla="*/ 565150 h 831850"/>
              <a:gd name="connsiteX20" fmla="*/ 1485900 w 3587750"/>
              <a:gd name="connsiteY20" fmla="*/ 565150 h 831850"/>
              <a:gd name="connsiteX21" fmla="*/ 1485900 w 3587750"/>
              <a:gd name="connsiteY21" fmla="*/ 565150 h 831850"/>
              <a:gd name="connsiteX22" fmla="*/ 1485900 w 3587750"/>
              <a:gd name="connsiteY22" fmla="*/ 542925 h 831850"/>
              <a:gd name="connsiteX23" fmla="*/ 1171575 w 3587750"/>
              <a:gd name="connsiteY23" fmla="*/ 542925 h 831850"/>
              <a:gd name="connsiteX24" fmla="*/ 1171575 w 3587750"/>
              <a:gd name="connsiteY24" fmla="*/ 482600 h 831850"/>
              <a:gd name="connsiteX25" fmla="*/ 1171575 w 3587750"/>
              <a:gd name="connsiteY25" fmla="*/ 482600 h 831850"/>
              <a:gd name="connsiteX26" fmla="*/ 1149350 w 3587750"/>
              <a:gd name="connsiteY26" fmla="*/ 482600 h 831850"/>
              <a:gd name="connsiteX27" fmla="*/ 1149350 w 3587750"/>
              <a:gd name="connsiteY27" fmla="*/ 482600 h 831850"/>
              <a:gd name="connsiteX28" fmla="*/ 1149350 w 3587750"/>
              <a:gd name="connsiteY28" fmla="*/ 460375 h 831850"/>
              <a:gd name="connsiteX29" fmla="*/ 1006475 w 3587750"/>
              <a:gd name="connsiteY29" fmla="*/ 460375 h 831850"/>
              <a:gd name="connsiteX30" fmla="*/ 1006475 w 3587750"/>
              <a:gd name="connsiteY30" fmla="*/ 422275 h 831850"/>
              <a:gd name="connsiteX31" fmla="*/ 952500 w 3587750"/>
              <a:gd name="connsiteY31" fmla="*/ 422275 h 831850"/>
              <a:gd name="connsiteX32" fmla="*/ 952500 w 3587750"/>
              <a:gd name="connsiteY32" fmla="*/ 422275 h 831850"/>
              <a:gd name="connsiteX33" fmla="*/ 952500 w 3587750"/>
              <a:gd name="connsiteY33" fmla="*/ 393700 h 831850"/>
              <a:gd name="connsiteX34" fmla="*/ 933450 w 3587750"/>
              <a:gd name="connsiteY34" fmla="*/ 393700 h 831850"/>
              <a:gd name="connsiteX35" fmla="*/ 933450 w 3587750"/>
              <a:gd name="connsiteY35" fmla="*/ 393700 h 831850"/>
              <a:gd name="connsiteX36" fmla="*/ 933450 w 3587750"/>
              <a:gd name="connsiteY36" fmla="*/ 393700 h 831850"/>
              <a:gd name="connsiteX37" fmla="*/ 933450 w 3587750"/>
              <a:gd name="connsiteY37" fmla="*/ 393700 h 831850"/>
              <a:gd name="connsiteX38" fmla="*/ 933450 w 3587750"/>
              <a:gd name="connsiteY38" fmla="*/ 393700 h 831850"/>
              <a:gd name="connsiteX39" fmla="*/ 933450 w 3587750"/>
              <a:gd name="connsiteY39" fmla="*/ 393700 h 831850"/>
              <a:gd name="connsiteX40" fmla="*/ 933450 w 3587750"/>
              <a:gd name="connsiteY40" fmla="*/ 365125 h 831850"/>
              <a:gd name="connsiteX41" fmla="*/ 866775 w 3587750"/>
              <a:gd name="connsiteY41" fmla="*/ 368300 h 831850"/>
              <a:gd name="connsiteX42" fmla="*/ 860425 w 3587750"/>
              <a:gd name="connsiteY42" fmla="*/ 355600 h 831850"/>
              <a:gd name="connsiteX43" fmla="*/ 812800 w 3587750"/>
              <a:gd name="connsiteY43" fmla="*/ 355600 h 831850"/>
              <a:gd name="connsiteX44" fmla="*/ 812800 w 3587750"/>
              <a:gd name="connsiteY44" fmla="*/ 327025 h 831850"/>
              <a:gd name="connsiteX45" fmla="*/ 746125 w 3587750"/>
              <a:gd name="connsiteY45" fmla="*/ 327025 h 831850"/>
              <a:gd name="connsiteX46" fmla="*/ 746125 w 3587750"/>
              <a:gd name="connsiteY46" fmla="*/ 327025 h 831850"/>
              <a:gd name="connsiteX47" fmla="*/ 746125 w 3587750"/>
              <a:gd name="connsiteY47" fmla="*/ 327025 h 831850"/>
              <a:gd name="connsiteX48" fmla="*/ 746125 w 3587750"/>
              <a:gd name="connsiteY48" fmla="*/ 327025 h 831850"/>
              <a:gd name="connsiteX49" fmla="*/ 749300 w 3587750"/>
              <a:gd name="connsiteY49" fmla="*/ 301625 h 831850"/>
              <a:gd name="connsiteX50" fmla="*/ 708025 w 3587750"/>
              <a:gd name="connsiteY50" fmla="*/ 301625 h 831850"/>
              <a:gd name="connsiteX51" fmla="*/ 708025 w 3587750"/>
              <a:gd name="connsiteY51" fmla="*/ 285750 h 831850"/>
              <a:gd name="connsiteX52" fmla="*/ 676275 w 3587750"/>
              <a:gd name="connsiteY52" fmla="*/ 285750 h 831850"/>
              <a:gd name="connsiteX53" fmla="*/ 676275 w 3587750"/>
              <a:gd name="connsiteY53" fmla="*/ 285750 h 831850"/>
              <a:gd name="connsiteX54" fmla="*/ 676275 w 3587750"/>
              <a:gd name="connsiteY54" fmla="*/ 257175 h 831850"/>
              <a:gd name="connsiteX55" fmla="*/ 549275 w 3587750"/>
              <a:gd name="connsiteY55" fmla="*/ 257175 h 831850"/>
              <a:gd name="connsiteX56" fmla="*/ 549275 w 3587750"/>
              <a:gd name="connsiteY56" fmla="*/ 165100 h 831850"/>
              <a:gd name="connsiteX57" fmla="*/ 533400 w 3587750"/>
              <a:gd name="connsiteY57" fmla="*/ 165100 h 831850"/>
              <a:gd name="connsiteX58" fmla="*/ 533400 w 3587750"/>
              <a:gd name="connsiteY58" fmla="*/ 133350 h 831850"/>
              <a:gd name="connsiteX59" fmla="*/ 517525 w 3587750"/>
              <a:gd name="connsiteY59" fmla="*/ 133350 h 831850"/>
              <a:gd name="connsiteX60" fmla="*/ 517525 w 3587750"/>
              <a:gd name="connsiteY60" fmla="*/ 85725 h 831850"/>
              <a:gd name="connsiteX61" fmla="*/ 441325 w 3587750"/>
              <a:gd name="connsiteY61" fmla="*/ 85725 h 831850"/>
              <a:gd name="connsiteX62" fmla="*/ 441325 w 3587750"/>
              <a:gd name="connsiteY62" fmla="*/ 60325 h 831850"/>
              <a:gd name="connsiteX63" fmla="*/ 352425 w 3587750"/>
              <a:gd name="connsiteY63" fmla="*/ 60325 h 831850"/>
              <a:gd name="connsiteX64" fmla="*/ 352425 w 3587750"/>
              <a:gd name="connsiteY64" fmla="*/ 60325 h 831850"/>
              <a:gd name="connsiteX65" fmla="*/ 352425 w 3587750"/>
              <a:gd name="connsiteY65" fmla="*/ 60325 h 831850"/>
              <a:gd name="connsiteX66" fmla="*/ 352425 w 3587750"/>
              <a:gd name="connsiteY66" fmla="*/ 34925 h 831850"/>
              <a:gd name="connsiteX67" fmla="*/ 292100 w 3587750"/>
              <a:gd name="connsiteY67" fmla="*/ 34925 h 831850"/>
              <a:gd name="connsiteX68" fmla="*/ 292100 w 3587750"/>
              <a:gd name="connsiteY68" fmla="*/ 22225 h 831850"/>
              <a:gd name="connsiteX69" fmla="*/ 250825 w 3587750"/>
              <a:gd name="connsiteY69" fmla="*/ 22225 h 831850"/>
              <a:gd name="connsiteX70" fmla="*/ 250825 w 3587750"/>
              <a:gd name="connsiteY70" fmla="*/ 22225 h 831850"/>
              <a:gd name="connsiteX71" fmla="*/ 250825 w 3587750"/>
              <a:gd name="connsiteY71" fmla="*/ 22225 h 831850"/>
              <a:gd name="connsiteX72" fmla="*/ 250825 w 3587750"/>
              <a:gd name="connsiteY72" fmla="*/ 22225 h 831850"/>
              <a:gd name="connsiteX73" fmla="*/ 250825 w 3587750"/>
              <a:gd name="connsiteY73" fmla="*/ 22225 h 831850"/>
              <a:gd name="connsiteX74" fmla="*/ 250825 w 3587750"/>
              <a:gd name="connsiteY74" fmla="*/ 0 h 831850"/>
              <a:gd name="connsiteX75" fmla="*/ 0 w 3587750"/>
              <a:gd name="connsiteY75" fmla="*/ 0 h 83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587750" h="831850">
                <a:moveTo>
                  <a:pt x="3587750" y="831850"/>
                </a:moveTo>
                <a:lnTo>
                  <a:pt x="3476625" y="831850"/>
                </a:lnTo>
                <a:lnTo>
                  <a:pt x="3476625" y="768350"/>
                </a:lnTo>
                <a:lnTo>
                  <a:pt x="2641600" y="768350"/>
                </a:lnTo>
                <a:lnTo>
                  <a:pt x="2641600" y="736600"/>
                </a:lnTo>
                <a:lnTo>
                  <a:pt x="2098675" y="736600"/>
                </a:lnTo>
                <a:lnTo>
                  <a:pt x="2098675" y="701675"/>
                </a:lnTo>
                <a:lnTo>
                  <a:pt x="1692275" y="701675"/>
                </a:lnTo>
                <a:lnTo>
                  <a:pt x="1692275" y="669925"/>
                </a:lnTo>
                <a:lnTo>
                  <a:pt x="1679575" y="669925"/>
                </a:lnTo>
                <a:lnTo>
                  <a:pt x="1679575" y="641350"/>
                </a:lnTo>
                <a:lnTo>
                  <a:pt x="1619250" y="641350"/>
                </a:lnTo>
                <a:lnTo>
                  <a:pt x="1619250" y="622300"/>
                </a:lnTo>
                <a:lnTo>
                  <a:pt x="1536700" y="622300"/>
                </a:lnTo>
                <a:lnTo>
                  <a:pt x="1536700" y="590550"/>
                </a:lnTo>
                <a:lnTo>
                  <a:pt x="1520825" y="590550"/>
                </a:lnTo>
                <a:lnTo>
                  <a:pt x="1520825" y="590550"/>
                </a:lnTo>
                <a:lnTo>
                  <a:pt x="1520825" y="590550"/>
                </a:lnTo>
                <a:lnTo>
                  <a:pt x="1520825" y="590550"/>
                </a:lnTo>
                <a:lnTo>
                  <a:pt x="1520825" y="565150"/>
                </a:lnTo>
                <a:lnTo>
                  <a:pt x="1485900" y="565150"/>
                </a:lnTo>
                <a:lnTo>
                  <a:pt x="1485900" y="565150"/>
                </a:lnTo>
                <a:lnTo>
                  <a:pt x="1485900" y="542925"/>
                </a:lnTo>
                <a:lnTo>
                  <a:pt x="1171575" y="542925"/>
                </a:lnTo>
                <a:lnTo>
                  <a:pt x="1171575" y="482600"/>
                </a:lnTo>
                <a:lnTo>
                  <a:pt x="1171575" y="482600"/>
                </a:lnTo>
                <a:lnTo>
                  <a:pt x="1149350" y="482600"/>
                </a:lnTo>
                <a:lnTo>
                  <a:pt x="1149350" y="482600"/>
                </a:lnTo>
                <a:lnTo>
                  <a:pt x="1149350" y="460375"/>
                </a:lnTo>
                <a:lnTo>
                  <a:pt x="1006475" y="460375"/>
                </a:lnTo>
                <a:lnTo>
                  <a:pt x="1006475" y="422275"/>
                </a:lnTo>
                <a:lnTo>
                  <a:pt x="952500" y="422275"/>
                </a:lnTo>
                <a:lnTo>
                  <a:pt x="952500" y="422275"/>
                </a:lnTo>
                <a:lnTo>
                  <a:pt x="952500" y="393700"/>
                </a:lnTo>
                <a:lnTo>
                  <a:pt x="933450" y="393700"/>
                </a:lnTo>
                <a:lnTo>
                  <a:pt x="933450" y="393700"/>
                </a:lnTo>
                <a:lnTo>
                  <a:pt x="933450" y="393700"/>
                </a:lnTo>
                <a:lnTo>
                  <a:pt x="933450" y="393700"/>
                </a:lnTo>
                <a:lnTo>
                  <a:pt x="933450" y="393700"/>
                </a:lnTo>
                <a:lnTo>
                  <a:pt x="933450" y="393700"/>
                </a:lnTo>
                <a:lnTo>
                  <a:pt x="933450" y="365125"/>
                </a:lnTo>
                <a:lnTo>
                  <a:pt x="866775" y="368300"/>
                </a:lnTo>
                <a:lnTo>
                  <a:pt x="860425" y="355600"/>
                </a:lnTo>
                <a:lnTo>
                  <a:pt x="812800" y="355600"/>
                </a:lnTo>
                <a:lnTo>
                  <a:pt x="812800" y="327025"/>
                </a:lnTo>
                <a:lnTo>
                  <a:pt x="746125" y="327025"/>
                </a:lnTo>
                <a:lnTo>
                  <a:pt x="746125" y="327025"/>
                </a:lnTo>
                <a:lnTo>
                  <a:pt x="746125" y="327025"/>
                </a:lnTo>
                <a:lnTo>
                  <a:pt x="746125" y="327025"/>
                </a:lnTo>
                <a:lnTo>
                  <a:pt x="749300" y="301625"/>
                </a:lnTo>
                <a:lnTo>
                  <a:pt x="708025" y="301625"/>
                </a:lnTo>
                <a:lnTo>
                  <a:pt x="708025" y="285750"/>
                </a:lnTo>
                <a:lnTo>
                  <a:pt x="676275" y="285750"/>
                </a:lnTo>
                <a:lnTo>
                  <a:pt x="676275" y="285750"/>
                </a:lnTo>
                <a:lnTo>
                  <a:pt x="676275" y="257175"/>
                </a:lnTo>
                <a:lnTo>
                  <a:pt x="549275" y="257175"/>
                </a:lnTo>
                <a:lnTo>
                  <a:pt x="549275" y="165100"/>
                </a:lnTo>
                <a:lnTo>
                  <a:pt x="533400" y="165100"/>
                </a:lnTo>
                <a:lnTo>
                  <a:pt x="533400" y="133350"/>
                </a:lnTo>
                <a:lnTo>
                  <a:pt x="517525" y="133350"/>
                </a:lnTo>
                <a:lnTo>
                  <a:pt x="517525" y="85725"/>
                </a:lnTo>
                <a:lnTo>
                  <a:pt x="441325" y="85725"/>
                </a:lnTo>
                <a:lnTo>
                  <a:pt x="441325" y="60325"/>
                </a:lnTo>
                <a:lnTo>
                  <a:pt x="352425" y="60325"/>
                </a:lnTo>
                <a:lnTo>
                  <a:pt x="352425" y="60325"/>
                </a:lnTo>
                <a:lnTo>
                  <a:pt x="352425" y="60325"/>
                </a:lnTo>
                <a:lnTo>
                  <a:pt x="352425" y="34925"/>
                </a:lnTo>
                <a:lnTo>
                  <a:pt x="292100" y="34925"/>
                </a:lnTo>
                <a:lnTo>
                  <a:pt x="292100" y="22225"/>
                </a:lnTo>
                <a:lnTo>
                  <a:pt x="250825" y="22225"/>
                </a:lnTo>
                <a:lnTo>
                  <a:pt x="250825" y="22225"/>
                </a:lnTo>
                <a:lnTo>
                  <a:pt x="250825" y="22225"/>
                </a:lnTo>
                <a:lnTo>
                  <a:pt x="250825" y="22225"/>
                </a:lnTo>
                <a:lnTo>
                  <a:pt x="250825" y="22225"/>
                </a:lnTo>
                <a:lnTo>
                  <a:pt x="250825" y="0"/>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59" name="TextBox 58">
            <a:extLst>
              <a:ext uri="{FF2B5EF4-FFF2-40B4-BE49-F238E27FC236}">
                <a16:creationId xmlns:a16="http://schemas.microsoft.com/office/drawing/2014/main" id="{A8751C5B-575D-5FD4-62E4-1ABA185BDDF2}"/>
              </a:ext>
            </a:extLst>
          </p:cNvPr>
          <p:cNvSpPr txBox="1"/>
          <p:nvPr/>
        </p:nvSpPr>
        <p:spPr bwMode="auto">
          <a:xfrm>
            <a:off x="1607981" y="152249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0" name="TextBox 59">
            <a:extLst>
              <a:ext uri="{FF2B5EF4-FFF2-40B4-BE49-F238E27FC236}">
                <a16:creationId xmlns:a16="http://schemas.microsoft.com/office/drawing/2014/main" id="{E5055B1C-4FED-86AA-4534-2B6AEC11E7A6}"/>
              </a:ext>
            </a:extLst>
          </p:cNvPr>
          <p:cNvSpPr txBox="1"/>
          <p:nvPr/>
        </p:nvSpPr>
        <p:spPr bwMode="auto">
          <a:xfrm>
            <a:off x="2096304" y="178588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1" name="TextBox 60">
            <a:extLst>
              <a:ext uri="{FF2B5EF4-FFF2-40B4-BE49-F238E27FC236}">
                <a16:creationId xmlns:a16="http://schemas.microsoft.com/office/drawing/2014/main" id="{2BDCCA71-D09B-D917-CFF2-A1D988165F64}"/>
              </a:ext>
            </a:extLst>
          </p:cNvPr>
          <p:cNvSpPr txBox="1"/>
          <p:nvPr/>
        </p:nvSpPr>
        <p:spPr bwMode="auto">
          <a:xfrm>
            <a:off x="2122321" y="1789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2" name="TextBox 61">
            <a:extLst>
              <a:ext uri="{FF2B5EF4-FFF2-40B4-BE49-F238E27FC236}">
                <a16:creationId xmlns:a16="http://schemas.microsoft.com/office/drawing/2014/main" id="{12A5EC3B-E4F6-9837-1FFA-5292B32B36F8}"/>
              </a:ext>
            </a:extLst>
          </p:cNvPr>
          <p:cNvSpPr txBox="1"/>
          <p:nvPr/>
        </p:nvSpPr>
        <p:spPr bwMode="auto">
          <a:xfrm>
            <a:off x="2163368" y="178495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3" name="TextBox 62">
            <a:extLst>
              <a:ext uri="{FF2B5EF4-FFF2-40B4-BE49-F238E27FC236}">
                <a16:creationId xmlns:a16="http://schemas.microsoft.com/office/drawing/2014/main" id="{5A5CA361-5C39-AE51-652B-31FBFD9751CA}"/>
              </a:ext>
            </a:extLst>
          </p:cNvPr>
          <p:cNvSpPr txBox="1"/>
          <p:nvPr/>
        </p:nvSpPr>
        <p:spPr bwMode="auto">
          <a:xfrm>
            <a:off x="2211108" y="1811393"/>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4" name="TextBox 63">
            <a:extLst>
              <a:ext uri="{FF2B5EF4-FFF2-40B4-BE49-F238E27FC236}">
                <a16:creationId xmlns:a16="http://schemas.microsoft.com/office/drawing/2014/main" id="{A93E8183-68A5-97B1-CBCD-02A3210467B4}"/>
              </a:ext>
            </a:extLst>
          </p:cNvPr>
          <p:cNvSpPr txBox="1"/>
          <p:nvPr/>
        </p:nvSpPr>
        <p:spPr bwMode="auto">
          <a:xfrm>
            <a:off x="2242993" y="182129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5" name="TextBox 64">
            <a:extLst>
              <a:ext uri="{FF2B5EF4-FFF2-40B4-BE49-F238E27FC236}">
                <a16:creationId xmlns:a16="http://schemas.microsoft.com/office/drawing/2014/main" id="{C76774F5-0063-ED44-7FEB-AD21784BEDC5}"/>
              </a:ext>
            </a:extLst>
          </p:cNvPr>
          <p:cNvSpPr txBox="1"/>
          <p:nvPr/>
        </p:nvSpPr>
        <p:spPr bwMode="auto">
          <a:xfrm>
            <a:off x="2296557" y="184469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6" name="TextBox 65">
            <a:extLst>
              <a:ext uri="{FF2B5EF4-FFF2-40B4-BE49-F238E27FC236}">
                <a16:creationId xmlns:a16="http://schemas.microsoft.com/office/drawing/2014/main" id="{0BB8ACE3-70D7-013C-62B9-9D68AFAB1683}"/>
              </a:ext>
            </a:extLst>
          </p:cNvPr>
          <p:cNvSpPr txBox="1"/>
          <p:nvPr/>
        </p:nvSpPr>
        <p:spPr bwMode="auto">
          <a:xfrm>
            <a:off x="2376531" y="1877930"/>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7" name="TextBox 66">
            <a:extLst>
              <a:ext uri="{FF2B5EF4-FFF2-40B4-BE49-F238E27FC236}">
                <a16:creationId xmlns:a16="http://schemas.microsoft.com/office/drawing/2014/main" id="{895BA68F-3628-241E-7429-0C16DF68B734}"/>
              </a:ext>
            </a:extLst>
          </p:cNvPr>
          <p:cNvSpPr txBox="1"/>
          <p:nvPr/>
        </p:nvSpPr>
        <p:spPr bwMode="auto">
          <a:xfrm>
            <a:off x="2401993" y="18806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8" name="TextBox 67">
            <a:extLst>
              <a:ext uri="{FF2B5EF4-FFF2-40B4-BE49-F238E27FC236}">
                <a16:creationId xmlns:a16="http://schemas.microsoft.com/office/drawing/2014/main" id="{C8C28069-4257-4619-167B-6313A5FBD434}"/>
              </a:ext>
            </a:extLst>
          </p:cNvPr>
          <p:cNvSpPr txBox="1"/>
          <p:nvPr/>
        </p:nvSpPr>
        <p:spPr bwMode="auto">
          <a:xfrm>
            <a:off x="2423839" y="189333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69" name="TextBox 68">
            <a:extLst>
              <a:ext uri="{FF2B5EF4-FFF2-40B4-BE49-F238E27FC236}">
                <a16:creationId xmlns:a16="http://schemas.microsoft.com/office/drawing/2014/main" id="{CBA5BEB9-99D4-7F3D-40C1-B263105E8345}"/>
              </a:ext>
            </a:extLst>
          </p:cNvPr>
          <p:cNvSpPr txBox="1"/>
          <p:nvPr/>
        </p:nvSpPr>
        <p:spPr bwMode="auto">
          <a:xfrm>
            <a:off x="2519737" y="196336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0" name="TextBox 69">
            <a:extLst>
              <a:ext uri="{FF2B5EF4-FFF2-40B4-BE49-F238E27FC236}">
                <a16:creationId xmlns:a16="http://schemas.microsoft.com/office/drawing/2014/main" id="{6FBA2ABA-9AA1-B1D1-174A-62F3A9B3E5EB}"/>
              </a:ext>
            </a:extLst>
          </p:cNvPr>
          <p:cNvSpPr txBox="1"/>
          <p:nvPr/>
        </p:nvSpPr>
        <p:spPr bwMode="auto">
          <a:xfrm>
            <a:off x="2580762" y="1984095"/>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1" name="TextBox 70">
            <a:extLst>
              <a:ext uri="{FF2B5EF4-FFF2-40B4-BE49-F238E27FC236}">
                <a16:creationId xmlns:a16="http://schemas.microsoft.com/office/drawing/2014/main" id="{F9D809D7-CE7B-135E-C6D7-D4B8B63253C6}"/>
              </a:ext>
            </a:extLst>
          </p:cNvPr>
          <p:cNvSpPr txBox="1"/>
          <p:nvPr/>
        </p:nvSpPr>
        <p:spPr bwMode="auto">
          <a:xfrm>
            <a:off x="2683878" y="202704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2" name="TextBox 71">
            <a:extLst>
              <a:ext uri="{FF2B5EF4-FFF2-40B4-BE49-F238E27FC236}">
                <a16:creationId xmlns:a16="http://schemas.microsoft.com/office/drawing/2014/main" id="{60B5EE2C-0AB2-1D6E-C8A2-B4DDAB79201D}"/>
              </a:ext>
            </a:extLst>
          </p:cNvPr>
          <p:cNvSpPr txBox="1"/>
          <p:nvPr/>
        </p:nvSpPr>
        <p:spPr bwMode="auto">
          <a:xfrm>
            <a:off x="2736016" y="203608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3" name="TextBox 72">
            <a:extLst>
              <a:ext uri="{FF2B5EF4-FFF2-40B4-BE49-F238E27FC236}">
                <a16:creationId xmlns:a16="http://schemas.microsoft.com/office/drawing/2014/main" id="{1DC7239C-D28F-798B-9C7D-82E18E549544}"/>
              </a:ext>
            </a:extLst>
          </p:cNvPr>
          <p:cNvSpPr txBox="1"/>
          <p:nvPr/>
        </p:nvSpPr>
        <p:spPr bwMode="auto">
          <a:xfrm>
            <a:off x="2756936" y="2060322"/>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4" name="TextBox 73">
            <a:extLst>
              <a:ext uri="{FF2B5EF4-FFF2-40B4-BE49-F238E27FC236}">
                <a16:creationId xmlns:a16="http://schemas.microsoft.com/office/drawing/2014/main" id="{FAEF01EC-5BAD-2DD2-8746-B6C22D19FC48}"/>
              </a:ext>
            </a:extLst>
          </p:cNvPr>
          <p:cNvSpPr txBox="1"/>
          <p:nvPr/>
        </p:nvSpPr>
        <p:spPr bwMode="auto">
          <a:xfrm>
            <a:off x="2797701" y="2063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5" name="TextBox 74">
            <a:extLst>
              <a:ext uri="{FF2B5EF4-FFF2-40B4-BE49-F238E27FC236}">
                <a16:creationId xmlns:a16="http://schemas.microsoft.com/office/drawing/2014/main" id="{E62DE7BF-20D5-C3E4-825D-C508C5A54237}"/>
              </a:ext>
            </a:extLst>
          </p:cNvPr>
          <p:cNvSpPr txBox="1"/>
          <p:nvPr/>
        </p:nvSpPr>
        <p:spPr bwMode="auto">
          <a:xfrm>
            <a:off x="2839168" y="2063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6" name="TextBox 75">
            <a:extLst>
              <a:ext uri="{FF2B5EF4-FFF2-40B4-BE49-F238E27FC236}">
                <a16:creationId xmlns:a16="http://schemas.microsoft.com/office/drawing/2014/main" id="{B2677209-A7F1-EB31-DB88-B684F24139DE}"/>
              </a:ext>
            </a:extLst>
          </p:cNvPr>
          <p:cNvSpPr txBox="1"/>
          <p:nvPr/>
        </p:nvSpPr>
        <p:spPr bwMode="auto">
          <a:xfrm>
            <a:off x="2917105" y="2063217"/>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7" name="TextBox 76">
            <a:extLst>
              <a:ext uri="{FF2B5EF4-FFF2-40B4-BE49-F238E27FC236}">
                <a16:creationId xmlns:a16="http://schemas.microsoft.com/office/drawing/2014/main" id="{203908C8-A346-0C07-D0C0-751CA088FA4E}"/>
              </a:ext>
            </a:extLst>
          </p:cNvPr>
          <p:cNvSpPr txBox="1"/>
          <p:nvPr/>
        </p:nvSpPr>
        <p:spPr bwMode="auto">
          <a:xfrm>
            <a:off x="3269346" y="222282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8" name="TextBox 77">
            <a:extLst>
              <a:ext uri="{FF2B5EF4-FFF2-40B4-BE49-F238E27FC236}">
                <a16:creationId xmlns:a16="http://schemas.microsoft.com/office/drawing/2014/main" id="{7BC4AED3-A849-ADD0-2B15-48993D067370}"/>
              </a:ext>
            </a:extLst>
          </p:cNvPr>
          <p:cNvSpPr txBox="1"/>
          <p:nvPr/>
        </p:nvSpPr>
        <p:spPr bwMode="auto">
          <a:xfrm>
            <a:off x="3307286" y="222282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79" name="TextBox 78">
            <a:extLst>
              <a:ext uri="{FF2B5EF4-FFF2-40B4-BE49-F238E27FC236}">
                <a16:creationId xmlns:a16="http://schemas.microsoft.com/office/drawing/2014/main" id="{3B31BF59-B609-1954-2092-13CFE5D346B8}"/>
              </a:ext>
            </a:extLst>
          </p:cNvPr>
          <p:cNvSpPr txBox="1"/>
          <p:nvPr/>
        </p:nvSpPr>
        <p:spPr bwMode="auto">
          <a:xfrm>
            <a:off x="3345110" y="2222823"/>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0" name="TextBox 79">
            <a:extLst>
              <a:ext uri="{FF2B5EF4-FFF2-40B4-BE49-F238E27FC236}">
                <a16:creationId xmlns:a16="http://schemas.microsoft.com/office/drawing/2014/main" id="{D539BC1B-C4A6-BFC6-3B6F-8048228DAEF1}"/>
              </a:ext>
            </a:extLst>
          </p:cNvPr>
          <p:cNvSpPr txBox="1"/>
          <p:nvPr/>
        </p:nvSpPr>
        <p:spPr bwMode="auto">
          <a:xfrm>
            <a:off x="3453688" y="2227261"/>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1" name="TextBox 80">
            <a:extLst>
              <a:ext uri="{FF2B5EF4-FFF2-40B4-BE49-F238E27FC236}">
                <a16:creationId xmlns:a16="http://schemas.microsoft.com/office/drawing/2014/main" id="{B775AE03-74E6-6C69-AF1F-C4F3BD156D61}"/>
              </a:ext>
            </a:extLst>
          </p:cNvPr>
          <p:cNvSpPr txBox="1"/>
          <p:nvPr/>
        </p:nvSpPr>
        <p:spPr bwMode="auto">
          <a:xfrm>
            <a:off x="3498424" y="2227684"/>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2" name="TextBox 81">
            <a:extLst>
              <a:ext uri="{FF2B5EF4-FFF2-40B4-BE49-F238E27FC236}">
                <a16:creationId xmlns:a16="http://schemas.microsoft.com/office/drawing/2014/main" id="{A603D1FE-F7D0-D183-BA89-F50948876321}"/>
              </a:ext>
            </a:extLst>
          </p:cNvPr>
          <p:cNvSpPr txBox="1"/>
          <p:nvPr/>
        </p:nvSpPr>
        <p:spPr bwMode="auto">
          <a:xfrm>
            <a:off x="3794213"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3" name="TextBox 82">
            <a:extLst>
              <a:ext uri="{FF2B5EF4-FFF2-40B4-BE49-F238E27FC236}">
                <a16:creationId xmlns:a16="http://schemas.microsoft.com/office/drawing/2014/main" id="{58CA8243-3D73-8805-340F-681672331502}"/>
              </a:ext>
            </a:extLst>
          </p:cNvPr>
          <p:cNvSpPr txBox="1"/>
          <p:nvPr/>
        </p:nvSpPr>
        <p:spPr bwMode="auto">
          <a:xfrm>
            <a:off x="4036809"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4" name="TextBox 83">
            <a:extLst>
              <a:ext uri="{FF2B5EF4-FFF2-40B4-BE49-F238E27FC236}">
                <a16:creationId xmlns:a16="http://schemas.microsoft.com/office/drawing/2014/main" id="{566F241F-9D43-65AD-0E4D-1A3F47813DE0}"/>
              </a:ext>
            </a:extLst>
          </p:cNvPr>
          <p:cNvSpPr txBox="1"/>
          <p:nvPr/>
        </p:nvSpPr>
        <p:spPr bwMode="auto">
          <a:xfrm>
            <a:off x="3835615"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5" name="TextBox 84">
            <a:extLst>
              <a:ext uri="{FF2B5EF4-FFF2-40B4-BE49-F238E27FC236}">
                <a16:creationId xmlns:a16="http://schemas.microsoft.com/office/drawing/2014/main" id="{6DC17933-494E-A61A-0CB1-F919E9A1DC7E}"/>
              </a:ext>
            </a:extLst>
          </p:cNvPr>
          <p:cNvSpPr txBox="1"/>
          <p:nvPr/>
        </p:nvSpPr>
        <p:spPr bwMode="auto">
          <a:xfrm>
            <a:off x="3847554"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6" name="TextBox 85">
            <a:extLst>
              <a:ext uri="{FF2B5EF4-FFF2-40B4-BE49-F238E27FC236}">
                <a16:creationId xmlns:a16="http://schemas.microsoft.com/office/drawing/2014/main" id="{658C27B7-07A2-EFCE-301C-D840A4D92CC5}"/>
              </a:ext>
            </a:extLst>
          </p:cNvPr>
          <p:cNvSpPr txBox="1"/>
          <p:nvPr/>
        </p:nvSpPr>
        <p:spPr bwMode="auto">
          <a:xfrm>
            <a:off x="3878045"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7" name="TextBox 86">
            <a:extLst>
              <a:ext uri="{FF2B5EF4-FFF2-40B4-BE49-F238E27FC236}">
                <a16:creationId xmlns:a16="http://schemas.microsoft.com/office/drawing/2014/main" id="{831899E3-9761-47D5-5B02-9936F2BBBC31}"/>
              </a:ext>
            </a:extLst>
          </p:cNvPr>
          <p:cNvSpPr txBox="1"/>
          <p:nvPr/>
        </p:nvSpPr>
        <p:spPr bwMode="auto">
          <a:xfrm>
            <a:off x="3951063"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8" name="TextBox 87">
            <a:extLst>
              <a:ext uri="{FF2B5EF4-FFF2-40B4-BE49-F238E27FC236}">
                <a16:creationId xmlns:a16="http://schemas.microsoft.com/office/drawing/2014/main" id="{519CC417-3A51-7BEC-62F7-0B3DB0C25F06}"/>
              </a:ext>
            </a:extLst>
          </p:cNvPr>
          <p:cNvSpPr txBox="1"/>
          <p:nvPr/>
        </p:nvSpPr>
        <p:spPr bwMode="auto">
          <a:xfrm>
            <a:off x="3899435"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89" name="TextBox 88">
            <a:extLst>
              <a:ext uri="{FF2B5EF4-FFF2-40B4-BE49-F238E27FC236}">
                <a16:creationId xmlns:a16="http://schemas.microsoft.com/office/drawing/2014/main" id="{792F40C0-9A8A-CB2C-1C98-26A23A582388}"/>
              </a:ext>
            </a:extLst>
          </p:cNvPr>
          <p:cNvSpPr txBox="1"/>
          <p:nvPr/>
        </p:nvSpPr>
        <p:spPr bwMode="auto">
          <a:xfrm>
            <a:off x="3912558"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0" name="TextBox 89">
            <a:extLst>
              <a:ext uri="{FF2B5EF4-FFF2-40B4-BE49-F238E27FC236}">
                <a16:creationId xmlns:a16="http://schemas.microsoft.com/office/drawing/2014/main" id="{A50A9945-89F0-E8AA-7800-ACDD0A490C5C}"/>
              </a:ext>
            </a:extLst>
          </p:cNvPr>
          <p:cNvSpPr txBox="1"/>
          <p:nvPr/>
        </p:nvSpPr>
        <p:spPr bwMode="auto">
          <a:xfrm>
            <a:off x="3925248" y="2259209"/>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1" name="TextBox 90">
            <a:extLst>
              <a:ext uri="{FF2B5EF4-FFF2-40B4-BE49-F238E27FC236}">
                <a16:creationId xmlns:a16="http://schemas.microsoft.com/office/drawing/2014/main" id="{F2647DCC-250F-2A32-17F2-A2BA755DC5F3}"/>
              </a:ext>
            </a:extLst>
          </p:cNvPr>
          <p:cNvSpPr txBox="1"/>
          <p:nvPr/>
        </p:nvSpPr>
        <p:spPr bwMode="auto">
          <a:xfrm>
            <a:off x="4424979"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2" name="TextBox 91">
            <a:extLst>
              <a:ext uri="{FF2B5EF4-FFF2-40B4-BE49-F238E27FC236}">
                <a16:creationId xmlns:a16="http://schemas.microsoft.com/office/drawing/2014/main" id="{3C0F3B6C-E65C-AE80-0C81-E17AF2411D61}"/>
              </a:ext>
            </a:extLst>
          </p:cNvPr>
          <p:cNvSpPr txBox="1"/>
          <p:nvPr/>
        </p:nvSpPr>
        <p:spPr bwMode="auto">
          <a:xfrm>
            <a:off x="4414720"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3" name="TextBox 92">
            <a:extLst>
              <a:ext uri="{FF2B5EF4-FFF2-40B4-BE49-F238E27FC236}">
                <a16:creationId xmlns:a16="http://schemas.microsoft.com/office/drawing/2014/main" id="{A98E178E-74EE-AB14-5906-D8A9A1CE5462}"/>
              </a:ext>
            </a:extLst>
          </p:cNvPr>
          <p:cNvSpPr txBox="1"/>
          <p:nvPr/>
        </p:nvSpPr>
        <p:spPr bwMode="auto">
          <a:xfrm>
            <a:off x="4959821"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4" name="TextBox 93">
            <a:extLst>
              <a:ext uri="{FF2B5EF4-FFF2-40B4-BE49-F238E27FC236}">
                <a16:creationId xmlns:a16="http://schemas.microsoft.com/office/drawing/2014/main" id="{C0CD0B4F-58A5-27BE-08D2-09B57EE55B1C}"/>
              </a:ext>
            </a:extLst>
          </p:cNvPr>
          <p:cNvSpPr txBox="1"/>
          <p:nvPr/>
        </p:nvSpPr>
        <p:spPr bwMode="auto">
          <a:xfrm>
            <a:off x="4757921"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5" name="TextBox 94">
            <a:extLst>
              <a:ext uri="{FF2B5EF4-FFF2-40B4-BE49-F238E27FC236}">
                <a16:creationId xmlns:a16="http://schemas.microsoft.com/office/drawing/2014/main" id="{88C2A5E4-B3DF-8D21-348E-8B7FE0C6B37D}"/>
              </a:ext>
            </a:extLst>
          </p:cNvPr>
          <p:cNvSpPr txBox="1"/>
          <p:nvPr/>
        </p:nvSpPr>
        <p:spPr bwMode="auto">
          <a:xfrm>
            <a:off x="4628088"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6" name="TextBox 95">
            <a:extLst>
              <a:ext uri="{FF2B5EF4-FFF2-40B4-BE49-F238E27FC236}">
                <a16:creationId xmlns:a16="http://schemas.microsoft.com/office/drawing/2014/main" id="{34A7651D-8A36-FECD-080F-F56408FF1299}"/>
              </a:ext>
            </a:extLst>
          </p:cNvPr>
          <p:cNvSpPr txBox="1"/>
          <p:nvPr/>
        </p:nvSpPr>
        <p:spPr bwMode="auto">
          <a:xfrm>
            <a:off x="4456896"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7" name="TextBox 96">
            <a:extLst>
              <a:ext uri="{FF2B5EF4-FFF2-40B4-BE49-F238E27FC236}">
                <a16:creationId xmlns:a16="http://schemas.microsoft.com/office/drawing/2014/main" id="{A45691A7-FD42-C1CC-EEA8-81754F5662E5}"/>
              </a:ext>
            </a:extLst>
          </p:cNvPr>
          <p:cNvSpPr txBox="1"/>
          <p:nvPr/>
        </p:nvSpPr>
        <p:spPr bwMode="auto">
          <a:xfrm>
            <a:off x="4493790"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98" name="TextBox 97">
            <a:extLst>
              <a:ext uri="{FF2B5EF4-FFF2-40B4-BE49-F238E27FC236}">
                <a16:creationId xmlns:a16="http://schemas.microsoft.com/office/drawing/2014/main" id="{FEB9C11D-E88B-09E3-BF44-B5AFA17C2381}"/>
              </a:ext>
            </a:extLst>
          </p:cNvPr>
          <p:cNvSpPr txBox="1"/>
          <p:nvPr/>
        </p:nvSpPr>
        <p:spPr bwMode="auto">
          <a:xfrm>
            <a:off x="4542124" y="2296598"/>
            <a:ext cx="1850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15873"/>
                </a:solidFill>
                <a:effectLst/>
                <a:uLnTx/>
                <a:uFillTx/>
                <a:latin typeface="Calibri" panose="020F0502020204030204" pitchFamily="34" charset="0"/>
                <a:ea typeface="+mn-ea"/>
                <a:cs typeface="Arial" panose="020B0604020202020204" pitchFamily="34" charset="0"/>
              </a:rPr>
              <a:t>+</a:t>
            </a:r>
          </a:p>
        </p:txBody>
      </p:sp>
      <p:sp>
        <p:nvSpPr>
          <p:cNvPr id="138" name="Text Box 15">
            <a:extLst>
              <a:ext uri="{FF2B5EF4-FFF2-40B4-BE49-F238E27FC236}">
                <a16:creationId xmlns:a16="http://schemas.microsoft.com/office/drawing/2014/main" id="{80968829-37D5-74C7-E3FF-6F49EE60E9FA}"/>
              </a:ext>
            </a:extLst>
          </p:cNvPr>
          <p:cNvSpPr txBox="1">
            <a:spLocks noChangeArrowheads="1"/>
          </p:cNvSpPr>
          <p:nvPr/>
        </p:nvSpPr>
        <p:spPr bwMode="auto">
          <a:xfrm>
            <a:off x="412751" y="6434071"/>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1. Birtle. Lancet. 2020;395:18. 2. Bellmunt. Lancet Oncol. 2021;22:525. 3.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Bajorin. NEJM. 2021;384:2102.</a:t>
            </a:r>
            <a:endPar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endParaRPr>
          </a:p>
        </p:txBody>
      </p:sp>
      <p:grpSp>
        <p:nvGrpSpPr>
          <p:cNvPr id="179" name="Group 178">
            <a:extLst>
              <a:ext uri="{FF2B5EF4-FFF2-40B4-BE49-F238E27FC236}">
                <a16:creationId xmlns:a16="http://schemas.microsoft.com/office/drawing/2014/main" id="{A3B66EB1-3F27-C659-8A1F-21990EC330C7}"/>
              </a:ext>
            </a:extLst>
          </p:cNvPr>
          <p:cNvGrpSpPr/>
          <p:nvPr/>
        </p:nvGrpSpPr>
        <p:grpSpPr>
          <a:xfrm>
            <a:off x="5497608" y="1508178"/>
            <a:ext cx="6547376" cy="2835107"/>
            <a:chOff x="1503298" y="1787577"/>
            <a:chExt cx="9315790" cy="4033870"/>
          </a:xfrm>
        </p:grpSpPr>
        <p:cxnSp>
          <p:nvCxnSpPr>
            <p:cNvPr id="139" name="Straight Connector 138">
              <a:extLst>
                <a:ext uri="{FF2B5EF4-FFF2-40B4-BE49-F238E27FC236}">
                  <a16:creationId xmlns:a16="http://schemas.microsoft.com/office/drawing/2014/main" id="{8D10296A-CF1E-EF63-439F-C835298775D3}"/>
                </a:ext>
              </a:extLst>
            </p:cNvPr>
            <p:cNvCxnSpPr>
              <a:cxnSpLocks/>
            </p:cNvCxnSpPr>
            <p:nvPr/>
          </p:nvCxnSpPr>
          <p:spPr bwMode="auto">
            <a:xfrm flipV="1">
              <a:off x="4906344" y="2387065"/>
              <a:ext cx="0" cy="3031958"/>
            </a:xfrm>
            <a:prstGeom prst="line">
              <a:avLst/>
            </a:prstGeom>
            <a:noFill/>
            <a:ln w="28575" cap="flat" cmpd="sng" algn="ctr">
              <a:solidFill>
                <a:schemeClr val="bg1"/>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5CC2D562-47A4-D0ED-CE54-DEA37B200AD5}"/>
                </a:ext>
              </a:extLst>
            </p:cNvPr>
            <p:cNvCxnSpPr/>
            <p:nvPr/>
          </p:nvCxnSpPr>
          <p:spPr bwMode="auto">
            <a:xfrm>
              <a:off x="3760938" y="5428648"/>
              <a:ext cx="1732547" cy="0"/>
            </a:xfrm>
            <a:prstGeom prst="line">
              <a:avLst/>
            </a:prstGeom>
            <a:noFill/>
            <a:ln w="28575" cap="flat" cmpd="sng" algn="ctr">
              <a:solidFill>
                <a:schemeClr val="bg1"/>
              </a:solidFill>
              <a:prstDash val="solid"/>
              <a:round/>
              <a:headEnd type="none" w="med" len="med"/>
              <a:tailEnd type="none" w="med" len="med"/>
            </a:ln>
            <a:effectLst/>
          </p:spPr>
        </p:cxnSp>
        <p:cxnSp>
          <p:nvCxnSpPr>
            <p:cNvPr id="141" name="Straight Connector 140">
              <a:extLst>
                <a:ext uri="{FF2B5EF4-FFF2-40B4-BE49-F238E27FC236}">
                  <a16:creationId xmlns:a16="http://schemas.microsoft.com/office/drawing/2014/main" id="{A0FEC856-414A-1F0E-756F-4D8DAEE285DE}"/>
                </a:ext>
              </a:extLst>
            </p:cNvPr>
            <p:cNvCxnSpPr>
              <a:cxnSpLocks/>
            </p:cNvCxnSpPr>
            <p:nvPr/>
          </p:nvCxnSpPr>
          <p:spPr bwMode="auto">
            <a:xfrm>
              <a:off x="3770563"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2" name="Straight Connector 141">
              <a:extLst>
                <a:ext uri="{FF2B5EF4-FFF2-40B4-BE49-F238E27FC236}">
                  <a16:creationId xmlns:a16="http://schemas.microsoft.com/office/drawing/2014/main" id="{05ADFC4F-27F1-414A-D8D7-48BD9941D910}"/>
                </a:ext>
              </a:extLst>
            </p:cNvPr>
            <p:cNvCxnSpPr>
              <a:cxnSpLocks/>
            </p:cNvCxnSpPr>
            <p:nvPr/>
          </p:nvCxnSpPr>
          <p:spPr bwMode="auto">
            <a:xfrm>
              <a:off x="4336849"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5E964C0C-9331-7A11-2F8C-AD633973BCBF}"/>
                </a:ext>
              </a:extLst>
            </p:cNvPr>
            <p:cNvCxnSpPr>
              <a:cxnSpLocks/>
            </p:cNvCxnSpPr>
            <p:nvPr/>
          </p:nvCxnSpPr>
          <p:spPr bwMode="auto">
            <a:xfrm>
              <a:off x="4906344"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4" name="Straight Connector 143">
              <a:extLst>
                <a:ext uri="{FF2B5EF4-FFF2-40B4-BE49-F238E27FC236}">
                  <a16:creationId xmlns:a16="http://schemas.microsoft.com/office/drawing/2014/main" id="{8CE9A45C-DAE5-B68F-0C86-BDD0A8880FF3}"/>
                </a:ext>
              </a:extLst>
            </p:cNvPr>
            <p:cNvCxnSpPr>
              <a:cxnSpLocks/>
            </p:cNvCxnSpPr>
            <p:nvPr/>
          </p:nvCxnSpPr>
          <p:spPr bwMode="auto">
            <a:xfrm>
              <a:off x="5469422" y="5419023"/>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145" name="Straight Arrow Connector 144">
              <a:extLst>
                <a:ext uri="{FF2B5EF4-FFF2-40B4-BE49-F238E27FC236}">
                  <a16:creationId xmlns:a16="http://schemas.microsoft.com/office/drawing/2014/main" id="{7DC138BF-2691-6FF2-3BFB-D7BC66ED99CB}"/>
                </a:ext>
              </a:extLst>
            </p:cNvPr>
            <p:cNvCxnSpPr/>
            <p:nvPr/>
          </p:nvCxnSpPr>
          <p:spPr bwMode="auto">
            <a:xfrm>
              <a:off x="4957679" y="5794408"/>
              <a:ext cx="511743" cy="0"/>
            </a:xfrm>
            <a:prstGeom prst="straightConnector1">
              <a:avLst/>
            </a:prstGeom>
            <a:noFill/>
            <a:ln w="28575" cap="flat" cmpd="sng" algn="ctr">
              <a:solidFill>
                <a:schemeClr val="bg1"/>
              </a:solidFill>
              <a:prstDash val="solid"/>
              <a:round/>
              <a:headEnd type="none" w="med" len="med"/>
              <a:tailEnd type="triangle"/>
            </a:ln>
            <a:effectLst/>
          </p:spPr>
        </p:cxnSp>
        <p:cxnSp>
          <p:nvCxnSpPr>
            <p:cNvPr id="146" name="Straight Arrow Connector 145">
              <a:extLst>
                <a:ext uri="{FF2B5EF4-FFF2-40B4-BE49-F238E27FC236}">
                  <a16:creationId xmlns:a16="http://schemas.microsoft.com/office/drawing/2014/main" id="{CCD93548-64C8-1EDE-BBBA-65E8C689265B}"/>
                </a:ext>
              </a:extLst>
            </p:cNvPr>
            <p:cNvCxnSpPr>
              <a:cxnSpLocks/>
            </p:cNvCxnSpPr>
            <p:nvPr/>
          </p:nvCxnSpPr>
          <p:spPr bwMode="auto">
            <a:xfrm flipH="1" flipV="1">
              <a:off x="4336849" y="5794408"/>
              <a:ext cx="511743" cy="0"/>
            </a:xfrm>
            <a:prstGeom prst="straightConnector1">
              <a:avLst/>
            </a:prstGeom>
            <a:noFill/>
            <a:ln w="28575" cap="flat" cmpd="sng" algn="ctr">
              <a:solidFill>
                <a:schemeClr val="bg1"/>
              </a:solidFill>
              <a:prstDash val="solid"/>
              <a:round/>
              <a:headEnd type="none" w="med" len="med"/>
              <a:tailEnd type="triangle"/>
            </a:ln>
            <a:effectLst/>
          </p:spPr>
        </p:cxnSp>
        <p:sp>
          <p:nvSpPr>
            <p:cNvPr id="147" name="TextBox 146">
              <a:extLst>
                <a:ext uri="{FF2B5EF4-FFF2-40B4-BE49-F238E27FC236}">
                  <a16:creationId xmlns:a16="http://schemas.microsoft.com/office/drawing/2014/main" id="{87684D9E-C4DA-DD3D-B7A5-9FB973D98061}"/>
                </a:ext>
              </a:extLst>
            </p:cNvPr>
            <p:cNvSpPr txBox="1"/>
            <p:nvPr/>
          </p:nvSpPr>
          <p:spPr bwMode="auto">
            <a:xfrm>
              <a:off x="3393574"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0.25</a:t>
              </a:r>
            </a:p>
          </p:txBody>
        </p:sp>
        <p:sp>
          <p:nvSpPr>
            <p:cNvPr id="148" name="TextBox 147">
              <a:extLst>
                <a:ext uri="{FF2B5EF4-FFF2-40B4-BE49-F238E27FC236}">
                  <a16:creationId xmlns:a16="http://schemas.microsoft.com/office/drawing/2014/main" id="{797F7CE5-6EAF-0DC8-BFB5-90937B7DC101}"/>
                </a:ext>
              </a:extLst>
            </p:cNvPr>
            <p:cNvSpPr txBox="1"/>
            <p:nvPr/>
          </p:nvSpPr>
          <p:spPr bwMode="auto">
            <a:xfrm>
              <a:off x="3966811"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0.50</a:t>
              </a:r>
            </a:p>
          </p:txBody>
        </p:sp>
        <p:sp>
          <p:nvSpPr>
            <p:cNvPr id="149" name="TextBox 148">
              <a:extLst>
                <a:ext uri="{FF2B5EF4-FFF2-40B4-BE49-F238E27FC236}">
                  <a16:creationId xmlns:a16="http://schemas.microsoft.com/office/drawing/2014/main" id="{81EA7060-4B32-194B-6989-6AC9653B70D7}"/>
                </a:ext>
              </a:extLst>
            </p:cNvPr>
            <p:cNvSpPr txBox="1"/>
            <p:nvPr/>
          </p:nvSpPr>
          <p:spPr bwMode="auto">
            <a:xfrm>
              <a:off x="4540050"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50" name="TextBox 149">
              <a:extLst>
                <a:ext uri="{FF2B5EF4-FFF2-40B4-BE49-F238E27FC236}">
                  <a16:creationId xmlns:a16="http://schemas.microsoft.com/office/drawing/2014/main" id="{3F6DD910-D2AC-C15F-2B62-65D2B2668122}"/>
                </a:ext>
              </a:extLst>
            </p:cNvPr>
            <p:cNvSpPr txBox="1"/>
            <p:nvPr/>
          </p:nvSpPr>
          <p:spPr bwMode="auto">
            <a:xfrm>
              <a:off x="5113287" y="5438274"/>
              <a:ext cx="760397"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a:t>
              </a:r>
            </a:p>
          </p:txBody>
        </p:sp>
        <p:cxnSp>
          <p:nvCxnSpPr>
            <p:cNvPr id="151" name="Straight Connector 150">
              <a:extLst>
                <a:ext uri="{FF2B5EF4-FFF2-40B4-BE49-F238E27FC236}">
                  <a16:creationId xmlns:a16="http://schemas.microsoft.com/office/drawing/2014/main" id="{6AA5541E-5ADA-FE69-3640-4366AC5804FB}"/>
                </a:ext>
              </a:extLst>
            </p:cNvPr>
            <p:cNvCxnSpPr/>
            <p:nvPr/>
          </p:nvCxnSpPr>
          <p:spPr bwMode="auto">
            <a:xfrm flipV="1">
              <a:off x="4251826" y="2387065"/>
              <a:ext cx="0" cy="3031958"/>
            </a:xfrm>
            <a:prstGeom prst="line">
              <a:avLst/>
            </a:prstGeom>
            <a:noFill/>
            <a:ln w="19050" cap="flat" cmpd="sng" algn="ctr">
              <a:solidFill>
                <a:schemeClr val="bg1"/>
              </a:solidFill>
              <a:prstDash val="sysDot"/>
              <a:round/>
              <a:headEnd type="none" w="med" len="med"/>
              <a:tailEnd type="none" w="med" len="med"/>
            </a:ln>
            <a:effectLst/>
          </p:spPr>
        </p:cxnSp>
        <p:cxnSp>
          <p:nvCxnSpPr>
            <p:cNvPr id="152" name="Straight Connector 151">
              <a:extLst>
                <a:ext uri="{FF2B5EF4-FFF2-40B4-BE49-F238E27FC236}">
                  <a16:creationId xmlns:a16="http://schemas.microsoft.com/office/drawing/2014/main" id="{D38265D9-9048-9CDC-5E0B-9E56F11DB211}"/>
                </a:ext>
              </a:extLst>
            </p:cNvPr>
            <p:cNvCxnSpPr/>
            <p:nvPr/>
          </p:nvCxnSpPr>
          <p:spPr bwMode="auto">
            <a:xfrm>
              <a:off x="3770563" y="2790442"/>
              <a:ext cx="769487" cy="0"/>
            </a:xfrm>
            <a:prstGeom prst="line">
              <a:avLst/>
            </a:prstGeom>
            <a:noFill/>
            <a:ln w="28575" cap="flat" cmpd="sng" algn="ctr">
              <a:solidFill>
                <a:schemeClr val="accent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48341E5F-9DAB-4C10-2F9D-B0407B7D1C34}"/>
                </a:ext>
              </a:extLst>
            </p:cNvPr>
            <p:cNvCxnSpPr>
              <a:cxnSpLocks/>
            </p:cNvCxnSpPr>
            <p:nvPr/>
          </p:nvCxnSpPr>
          <p:spPr bwMode="auto">
            <a:xfrm>
              <a:off x="3932855" y="2990969"/>
              <a:ext cx="1820512" cy="0"/>
            </a:xfrm>
            <a:prstGeom prst="line">
              <a:avLst/>
            </a:prstGeom>
            <a:noFill/>
            <a:ln w="28575" cap="flat" cmpd="sng" algn="ctr">
              <a:solidFill>
                <a:schemeClr val="accent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9FF9694F-DC82-0851-E670-DB190C425712}"/>
                </a:ext>
              </a:extLst>
            </p:cNvPr>
            <p:cNvCxnSpPr>
              <a:cxnSpLocks/>
            </p:cNvCxnSpPr>
            <p:nvPr/>
          </p:nvCxnSpPr>
          <p:spPr bwMode="auto">
            <a:xfrm>
              <a:off x="3568433" y="3460530"/>
              <a:ext cx="952367" cy="0"/>
            </a:xfrm>
            <a:prstGeom prst="line">
              <a:avLst/>
            </a:prstGeom>
            <a:noFill/>
            <a:ln w="28575" cap="flat" cmpd="sng" algn="ctr">
              <a:solidFill>
                <a:schemeClr val="accent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4348098F-47C2-E197-7FB2-7565174D0EB0}"/>
                </a:ext>
              </a:extLst>
            </p:cNvPr>
            <p:cNvCxnSpPr>
              <a:cxnSpLocks/>
            </p:cNvCxnSpPr>
            <p:nvPr/>
          </p:nvCxnSpPr>
          <p:spPr bwMode="auto">
            <a:xfrm>
              <a:off x="4014937" y="3651453"/>
              <a:ext cx="1098350" cy="0"/>
            </a:xfrm>
            <a:prstGeom prst="line">
              <a:avLst/>
            </a:prstGeom>
            <a:noFill/>
            <a:ln w="28575" cap="flat" cmpd="sng" algn="ctr">
              <a:solidFill>
                <a:schemeClr val="accent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FFD9082B-4A66-0AC2-7840-1E7FE5A3D7E5}"/>
                </a:ext>
              </a:extLst>
            </p:cNvPr>
            <p:cNvCxnSpPr>
              <a:cxnSpLocks/>
            </p:cNvCxnSpPr>
            <p:nvPr/>
          </p:nvCxnSpPr>
          <p:spPr bwMode="auto">
            <a:xfrm>
              <a:off x="3628858" y="4127547"/>
              <a:ext cx="1671588" cy="0"/>
            </a:xfrm>
            <a:prstGeom prst="line">
              <a:avLst/>
            </a:prstGeom>
            <a:noFill/>
            <a:ln w="28575" cap="flat" cmpd="sng" algn="ctr">
              <a:solidFill>
                <a:schemeClr val="accent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235E90BF-1B89-37E1-C286-38FE0A68A01F}"/>
                </a:ext>
              </a:extLst>
            </p:cNvPr>
            <p:cNvCxnSpPr>
              <a:cxnSpLocks/>
            </p:cNvCxnSpPr>
            <p:nvPr/>
          </p:nvCxnSpPr>
          <p:spPr bwMode="auto">
            <a:xfrm>
              <a:off x="3770563" y="4328074"/>
              <a:ext cx="769487" cy="0"/>
            </a:xfrm>
            <a:prstGeom prst="line">
              <a:avLst/>
            </a:prstGeom>
            <a:noFill/>
            <a:ln w="28575" cap="flat" cmpd="sng" algn="ctr">
              <a:solidFill>
                <a:schemeClr val="accent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62857C84-8350-64F6-0F2D-6602D98E8CE4}"/>
                </a:ext>
              </a:extLst>
            </p:cNvPr>
            <p:cNvCxnSpPr>
              <a:cxnSpLocks/>
            </p:cNvCxnSpPr>
            <p:nvPr/>
          </p:nvCxnSpPr>
          <p:spPr bwMode="auto">
            <a:xfrm>
              <a:off x="3770563" y="4769949"/>
              <a:ext cx="1529883" cy="0"/>
            </a:xfrm>
            <a:prstGeom prst="line">
              <a:avLst/>
            </a:prstGeom>
            <a:noFill/>
            <a:ln w="28575" cap="flat" cmpd="sng" algn="ctr">
              <a:solidFill>
                <a:schemeClr val="accent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F1D9A998-744E-C8B7-87A2-E5864C3BBBF9}"/>
                </a:ext>
              </a:extLst>
            </p:cNvPr>
            <p:cNvCxnSpPr>
              <a:cxnSpLocks/>
            </p:cNvCxnSpPr>
            <p:nvPr/>
          </p:nvCxnSpPr>
          <p:spPr bwMode="auto">
            <a:xfrm>
              <a:off x="3829919" y="4931975"/>
              <a:ext cx="797293" cy="0"/>
            </a:xfrm>
            <a:prstGeom prst="line">
              <a:avLst/>
            </a:prstGeom>
            <a:noFill/>
            <a:ln w="28575" cap="flat" cmpd="sng" algn="ctr">
              <a:solidFill>
                <a:schemeClr val="accent1"/>
              </a:solidFill>
              <a:prstDash val="solid"/>
              <a:round/>
              <a:headEnd type="none" w="med" len="med"/>
              <a:tailEnd type="none" w="med" len="med"/>
            </a:ln>
            <a:effectLst/>
          </p:spPr>
        </p:cxnSp>
        <p:sp>
          <p:nvSpPr>
            <p:cNvPr id="160" name="Rectangle 159">
              <a:extLst>
                <a:ext uri="{FF2B5EF4-FFF2-40B4-BE49-F238E27FC236}">
                  <a16:creationId xmlns:a16="http://schemas.microsoft.com/office/drawing/2014/main" id="{898F6FEB-0018-E204-8698-68A788ECAA4B}"/>
                </a:ext>
              </a:extLst>
            </p:cNvPr>
            <p:cNvSpPr/>
            <p:nvPr/>
          </p:nvSpPr>
          <p:spPr bwMode="auto">
            <a:xfrm>
              <a:off x="4089802" y="2733033"/>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1" name="Rectangle 160">
              <a:extLst>
                <a:ext uri="{FF2B5EF4-FFF2-40B4-BE49-F238E27FC236}">
                  <a16:creationId xmlns:a16="http://schemas.microsoft.com/office/drawing/2014/main" id="{83BBF167-F232-C63F-6CEE-E2E9575B38EC}"/>
                </a:ext>
              </a:extLst>
            </p:cNvPr>
            <p:cNvSpPr/>
            <p:nvPr/>
          </p:nvSpPr>
          <p:spPr bwMode="auto">
            <a:xfrm>
              <a:off x="3982052" y="3389249"/>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2" name="Rectangle 161">
              <a:extLst>
                <a:ext uri="{FF2B5EF4-FFF2-40B4-BE49-F238E27FC236}">
                  <a16:creationId xmlns:a16="http://schemas.microsoft.com/office/drawing/2014/main" id="{CA23C3BF-DEC9-8E5F-B4D5-DC9C86D517C7}"/>
                </a:ext>
              </a:extLst>
            </p:cNvPr>
            <p:cNvSpPr/>
            <p:nvPr/>
          </p:nvSpPr>
          <p:spPr bwMode="auto">
            <a:xfrm>
              <a:off x="4089802" y="4260636"/>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3" name="Rectangle 162">
              <a:extLst>
                <a:ext uri="{FF2B5EF4-FFF2-40B4-BE49-F238E27FC236}">
                  <a16:creationId xmlns:a16="http://schemas.microsoft.com/office/drawing/2014/main" id="{424C1BCC-4C20-349D-87DD-2B0BCD0FDC6A}"/>
                </a:ext>
              </a:extLst>
            </p:cNvPr>
            <p:cNvSpPr/>
            <p:nvPr/>
          </p:nvSpPr>
          <p:spPr bwMode="auto">
            <a:xfrm>
              <a:off x="4166001" y="4869411"/>
              <a:ext cx="125128" cy="125128"/>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4" name="Rectangle 163">
              <a:extLst>
                <a:ext uri="{FF2B5EF4-FFF2-40B4-BE49-F238E27FC236}">
                  <a16:creationId xmlns:a16="http://schemas.microsoft.com/office/drawing/2014/main" id="{F45E708F-5B8B-DD2A-EC23-278E08AC35E5}"/>
                </a:ext>
              </a:extLst>
            </p:cNvPr>
            <p:cNvSpPr/>
            <p:nvPr/>
          </p:nvSpPr>
          <p:spPr bwMode="auto">
            <a:xfrm>
              <a:off x="4501922" y="4717010"/>
              <a:ext cx="74901" cy="74901"/>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5" name="Rectangle 164">
              <a:extLst>
                <a:ext uri="{FF2B5EF4-FFF2-40B4-BE49-F238E27FC236}">
                  <a16:creationId xmlns:a16="http://schemas.microsoft.com/office/drawing/2014/main" id="{8F31CDD7-082A-FCC3-F0BD-C44EBCEDAA96}"/>
                </a:ext>
              </a:extLst>
            </p:cNvPr>
            <p:cNvSpPr/>
            <p:nvPr/>
          </p:nvSpPr>
          <p:spPr bwMode="auto">
            <a:xfrm>
              <a:off x="4543897" y="3608437"/>
              <a:ext cx="74901" cy="74901"/>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6" name="Rectangle 165">
              <a:extLst>
                <a:ext uri="{FF2B5EF4-FFF2-40B4-BE49-F238E27FC236}">
                  <a16:creationId xmlns:a16="http://schemas.microsoft.com/office/drawing/2014/main" id="{570E683F-7E00-0F30-4EB1-4402F0153034}"/>
                </a:ext>
              </a:extLst>
            </p:cNvPr>
            <p:cNvSpPr/>
            <p:nvPr/>
          </p:nvSpPr>
          <p:spPr bwMode="auto">
            <a:xfrm>
              <a:off x="4436313" y="4078380"/>
              <a:ext cx="74901" cy="74901"/>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7" name="Rectangle 166">
              <a:extLst>
                <a:ext uri="{FF2B5EF4-FFF2-40B4-BE49-F238E27FC236}">
                  <a16:creationId xmlns:a16="http://schemas.microsoft.com/office/drawing/2014/main" id="{01DDE8C9-3966-1328-69AF-845E07959403}"/>
                </a:ext>
              </a:extLst>
            </p:cNvPr>
            <p:cNvSpPr/>
            <p:nvPr/>
          </p:nvSpPr>
          <p:spPr bwMode="auto">
            <a:xfrm>
              <a:off x="4805660" y="2969685"/>
              <a:ext cx="45719" cy="45719"/>
            </a:xfrm>
            <a:prstGeom prst="rect">
              <a:avLst/>
            </a:prstGeom>
            <a:solidFill>
              <a:schemeClr val="accent1"/>
            </a:solidFill>
            <a:ln w="0">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8" name="Diamond 167">
              <a:extLst>
                <a:ext uri="{FF2B5EF4-FFF2-40B4-BE49-F238E27FC236}">
                  <a16:creationId xmlns:a16="http://schemas.microsoft.com/office/drawing/2014/main" id="{B76C26D4-771C-42CD-6486-A66B64CD44B8}"/>
                </a:ext>
              </a:extLst>
            </p:cNvPr>
            <p:cNvSpPr/>
            <p:nvPr/>
          </p:nvSpPr>
          <p:spPr bwMode="auto">
            <a:xfrm>
              <a:off x="3942136" y="5117121"/>
              <a:ext cx="626182" cy="181668"/>
            </a:xfrm>
            <a:prstGeom prst="diamond">
              <a:avLst/>
            </a:prstGeom>
            <a:noFill/>
            <a:ln w="28575">
              <a:solidFill>
                <a:schemeClr val="accent1"/>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15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169" name="TextBox 168">
              <a:extLst>
                <a:ext uri="{FF2B5EF4-FFF2-40B4-BE49-F238E27FC236}">
                  <a16:creationId xmlns:a16="http://schemas.microsoft.com/office/drawing/2014/main" id="{11A7FF57-9D09-07A8-9526-2866750EB91B}"/>
                </a:ext>
              </a:extLst>
            </p:cNvPr>
            <p:cNvSpPr txBox="1"/>
            <p:nvPr/>
          </p:nvSpPr>
          <p:spPr bwMode="auto">
            <a:xfrm>
              <a:off x="1503298" y="2375093"/>
              <a:ext cx="2710822"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90000"/>
                </a:lnSpc>
                <a:spcBef>
                  <a:spcPts val="1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Nodal involvement</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Planned CT type</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Gemcitabine/cisplatin</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Gemcitabine/carboplatin</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Microscopic margin status</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Positive</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Negative</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Tumor stage</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T3 or T4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Overall</a:t>
              </a:r>
            </a:p>
          </p:txBody>
        </p:sp>
        <p:sp>
          <p:nvSpPr>
            <p:cNvPr id="170" name="TextBox 169">
              <a:extLst>
                <a:ext uri="{FF2B5EF4-FFF2-40B4-BE49-F238E27FC236}">
                  <a16:creationId xmlns:a16="http://schemas.microsoft.com/office/drawing/2014/main" id="{E07F6B83-6CC1-951F-B115-D26B244F18B8}"/>
                </a:ext>
              </a:extLst>
            </p:cNvPr>
            <p:cNvSpPr txBox="1"/>
            <p:nvPr/>
          </p:nvSpPr>
          <p:spPr bwMode="auto">
            <a:xfrm>
              <a:off x="5565288" y="2375093"/>
              <a:ext cx="1140769"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82/236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13/24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58/164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37/96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15/31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80/229</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18/74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77/186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95/260</a:t>
              </a:r>
            </a:p>
          </p:txBody>
        </p:sp>
        <p:sp>
          <p:nvSpPr>
            <p:cNvPr id="171" name="TextBox 170">
              <a:extLst>
                <a:ext uri="{FF2B5EF4-FFF2-40B4-BE49-F238E27FC236}">
                  <a16:creationId xmlns:a16="http://schemas.microsoft.com/office/drawing/2014/main" id="{2963776A-5580-CE35-7664-0A8D900ED75A}"/>
                </a:ext>
              </a:extLst>
            </p:cNvPr>
            <p:cNvSpPr txBox="1"/>
            <p:nvPr/>
          </p:nvSpPr>
          <p:spPr bwMode="auto">
            <a:xfrm>
              <a:off x="6691094" y="2375093"/>
              <a:ext cx="1799941"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0.40 (0.25-0.63)</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0.90 (0.30-2.71)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0.35 (0.20-0.61)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0.66 (0.35-1.26)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0.58 (0.21-1.62)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0.40 (0.25-0.64)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0.64 (0.25-1.60)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0.43 (0.27-0.70)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0.45 (0.30-0.68)</a:t>
              </a:r>
            </a:p>
          </p:txBody>
        </p:sp>
        <p:sp>
          <p:nvSpPr>
            <p:cNvPr id="172" name="TextBox 171">
              <a:extLst>
                <a:ext uri="{FF2B5EF4-FFF2-40B4-BE49-F238E27FC236}">
                  <a16:creationId xmlns:a16="http://schemas.microsoft.com/office/drawing/2014/main" id="{EFAA80D0-6EED-38FC-F21A-CE700F0AF0CF}"/>
                </a:ext>
              </a:extLst>
            </p:cNvPr>
            <p:cNvSpPr txBox="1"/>
            <p:nvPr/>
          </p:nvSpPr>
          <p:spPr bwMode="auto">
            <a:xfrm>
              <a:off x="8435413" y="2375093"/>
              <a:ext cx="1140769" cy="307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&lt;.0001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.0001</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.0002</a:t>
              </a:r>
            </a:p>
          </p:txBody>
        </p:sp>
        <p:sp>
          <p:nvSpPr>
            <p:cNvPr id="173" name="TextBox 172">
              <a:extLst>
                <a:ext uri="{FF2B5EF4-FFF2-40B4-BE49-F238E27FC236}">
                  <a16:creationId xmlns:a16="http://schemas.microsoft.com/office/drawing/2014/main" id="{E871515C-3919-21FE-5668-D2374E9DDBB3}"/>
                </a:ext>
              </a:extLst>
            </p:cNvPr>
            <p:cNvSpPr txBox="1"/>
            <p:nvPr/>
          </p:nvSpPr>
          <p:spPr bwMode="auto">
            <a:xfrm>
              <a:off x="9532955" y="2375093"/>
              <a:ext cx="1140769" cy="2850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90000"/>
                </a:lnSpc>
                <a:spcBef>
                  <a:spcPts val="1000"/>
                </a:spcBef>
                <a:spcAft>
                  <a:spcPct val="0"/>
                </a:spcAft>
                <a:buClrTx/>
                <a:buSzTx/>
                <a:buFontTx/>
                <a:buNone/>
                <a:tabLst/>
                <a:defRPr/>
              </a:pP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.16</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.14</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.42</a:t>
              </a: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b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.51</a:t>
              </a:r>
              <a:endPar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4" name="TextBox 173">
              <a:extLst>
                <a:ext uri="{FF2B5EF4-FFF2-40B4-BE49-F238E27FC236}">
                  <a16:creationId xmlns:a16="http://schemas.microsoft.com/office/drawing/2014/main" id="{01E8EA4D-F966-FB4A-C4C9-F354D20E8464}"/>
                </a:ext>
              </a:extLst>
            </p:cNvPr>
            <p:cNvSpPr txBox="1"/>
            <p:nvPr/>
          </p:nvSpPr>
          <p:spPr bwMode="auto">
            <a:xfrm>
              <a:off x="5415187" y="1787577"/>
              <a:ext cx="1440970" cy="63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Events/</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Patients</a:t>
              </a:r>
            </a:p>
          </p:txBody>
        </p:sp>
        <p:sp>
          <p:nvSpPr>
            <p:cNvPr id="175" name="TextBox 174">
              <a:extLst>
                <a:ext uri="{FF2B5EF4-FFF2-40B4-BE49-F238E27FC236}">
                  <a16:creationId xmlns:a16="http://schemas.microsoft.com/office/drawing/2014/main" id="{CDD251B8-67CF-9331-35B2-BDCFCF30371E}"/>
                </a:ext>
              </a:extLst>
            </p:cNvPr>
            <p:cNvSpPr txBox="1"/>
            <p:nvPr/>
          </p:nvSpPr>
          <p:spPr bwMode="auto">
            <a:xfrm>
              <a:off x="6580737" y="1787577"/>
              <a:ext cx="2020656" cy="63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Univariable HR</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(95% CI)</a:t>
              </a:r>
            </a:p>
          </p:txBody>
        </p:sp>
        <p:sp>
          <p:nvSpPr>
            <p:cNvPr id="176" name="TextBox 175">
              <a:extLst>
                <a:ext uri="{FF2B5EF4-FFF2-40B4-BE49-F238E27FC236}">
                  <a16:creationId xmlns:a16="http://schemas.microsoft.com/office/drawing/2014/main" id="{872AC333-E84E-9F20-76A5-77BF04685118}"/>
                </a:ext>
              </a:extLst>
            </p:cNvPr>
            <p:cNvSpPr txBox="1"/>
            <p:nvPr/>
          </p:nvSpPr>
          <p:spPr bwMode="auto">
            <a:xfrm>
              <a:off x="8285315" y="1787577"/>
              <a:ext cx="1440970" cy="38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Value</a:t>
              </a:r>
            </a:p>
          </p:txBody>
        </p:sp>
        <p:sp>
          <p:nvSpPr>
            <p:cNvPr id="177" name="TextBox 176">
              <a:extLst>
                <a:ext uri="{FF2B5EF4-FFF2-40B4-BE49-F238E27FC236}">
                  <a16:creationId xmlns:a16="http://schemas.microsoft.com/office/drawing/2014/main" id="{3AC12069-A3D4-0CD9-547D-B78D2CE62D3F}"/>
                </a:ext>
              </a:extLst>
            </p:cNvPr>
            <p:cNvSpPr txBox="1"/>
            <p:nvPr/>
          </p:nvSpPr>
          <p:spPr bwMode="auto">
            <a:xfrm>
              <a:off x="9378118" y="1787577"/>
              <a:ext cx="1440970" cy="634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Interaction</a:t>
              </a:r>
              <a:b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Test </a:t>
              </a:r>
              <a:r>
                <a:rPr kumimoji="0" lang="en-US" sz="1150" b="1" i="1"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a:t>
              </a: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 Value</a:t>
              </a:r>
            </a:p>
          </p:txBody>
        </p:sp>
        <p:cxnSp>
          <p:nvCxnSpPr>
            <p:cNvPr id="178" name="Straight Connector 177">
              <a:extLst>
                <a:ext uri="{FF2B5EF4-FFF2-40B4-BE49-F238E27FC236}">
                  <a16:creationId xmlns:a16="http://schemas.microsoft.com/office/drawing/2014/main" id="{25E37DCC-4A94-86A3-8780-C12146944EF0}"/>
                </a:ext>
              </a:extLst>
            </p:cNvPr>
            <p:cNvCxnSpPr>
              <a:cxnSpLocks/>
            </p:cNvCxnSpPr>
            <p:nvPr/>
          </p:nvCxnSpPr>
          <p:spPr bwMode="auto">
            <a:xfrm>
              <a:off x="1584928" y="2387064"/>
              <a:ext cx="9011551" cy="0"/>
            </a:xfrm>
            <a:prstGeom prst="line">
              <a:avLst/>
            </a:prstGeom>
            <a:noFill/>
            <a:ln w="28575" cap="flat" cmpd="sng" algn="ctr">
              <a:solidFill>
                <a:schemeClr val="bg1"/>
              </a:solidFill>
              <a:prstDash val="solid"/>
              <a:round/>
              <a:headEnd type="none" w="med" len="med"/>
              <a:tailEnd type="none" w="med" len="med"/>
            </a:ln>
            <a:effectLst/>
          </p:spPr>
        </p:cxnSp>
      </p:grpSp>
      <p:sp>
        <p:nvSpPr>
          <p:cNvPr id="262" name="TextBox 261">
            <a:extLst>
              <a:ext uri="{FF2B5EF4-FFF2-40B4-BE49-F238E27FC236}">
                <a16:creationId xmlns:a16="http://schemas.microsoft.com/office/drawing/2014/main" id="{53A0B7BA-2FFA-7ED3-6F71-FA56C716615C}"/>
              </a:ext>
            </a:extLst>
          </p:cNvPr>
          <p:cNvSpPr txBox="1"/>
          <p:nvPr/>
        </p:nvSpPr>
        <p:spPr bwMode="auto">
          <a:xfrm>
            <a:off x="6922476" y="1223572"/>
            <a:ext cx="35638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POUT: DFS Subgroup Analysis</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1</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
        <p:nvSpPr>
          <p:cNvPr id="263" name="TextBox 262">
            <a:extLst>
              <a:ext uri="{FF2B5EF4-FFF2-40B4-BE49-F238E27FC236}">
                <a16:creationId xmlns:a16="http://schemas.microsoft.com/office/drawing/2014/main" id="{6C729069-CD51-15B2-C89E-B9F4F44D1014}"/>
              </a:ext>
            </a:extLst>
          </p:cNvPr>
          <p:cNvSpPr txBox="1"/>
          <p:nvPr/>
        </p:nvSpPr>
        <p:spPr bwMode="auto">
          <a:xfrm>
            <a:off x="6519441" y="4326254"/>
            <a:ext cx="1420169"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Favors CT</a:t>
            </a:r>
          </a:p>
        </p:txBody>
      </p:sp>
      <p:sp>
        <p:nvSpPr>
          <p:cNvPr id="264" name="TextBox 263">
            <a:extLst>
              <a:ext uri="{FF2B5EF4-FFF2-40B4-BE49-F238E27FC236}">
                <a16:creationId xmlns:a16="http://schemas.microsoft.com/office/drawing/2014/main" id="{099D6DB2-0F35-E827-BBC0-DC0B627DF964}"/>
              </a:ext>
            </a:extLst>
          </p:cNvPr>
          <p:cNvSpPr txBox="1"/>
          <p:nvPr/>
        </p:nvSpPr>
        <p:spPr bwMode="auto">
          <a:xfrm>
            <a:off x="7744316" y="4326254"/>
            <a:ext cx="1420169" cy="26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0" fontAlgn="base" latinLnBrk="0" hangingPunct="0">
              <a:lnSpc>
                <a:spcPct val="100000"/>
              </a:lnSpc>
              <a:spcBef>
                <a:spcPct val="5000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Favors Surveillance</a:t>
            </a:r>
          </a:p>
        </p:txBody>
      </p:sp>
      <p:sp>
        <p:nvSpPr>
          <p:cNvPr id="265" name="Rectangle 264">
            <a:extLst>
              <a:ext uri="{FF2B5EF4-FFF2-40B4-BE49-F238E27FC236}">
                <a16:creationId xmlns:a16="http://schemas.microsoft.com/office/drawing/2014/main" id="{0F78FB8E-8600-35B3-DFA7-67E612E2E678}"/>
              </a:ext>
            </a:extLst>
          </p:cNvPr>
          <p:cNvSpPr/>
          <p:nvPr/>
        </p:nvSpPr>
        <p:spPr bwMode="auto">
          <a:xfrm>
            <a:off x="5549091" y="2580255"/>
            <a:ext cx="6191678" cy="338328"/>
          </a:xfrm>
          <a:prstGeom prst="rect">
            <a:avLst/>
          </a:prstGeom>
          <a:noFill/>
          <a:ln w="28575">
            <a:solidFill>
              <a:srgbClr val="FF0000"/>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2" name="TextBox 291">
            <a:extLst>
              <a:ext uri="{FF2B5EF4-FFF2-40B4-BE49-F238E27FC236}">
                <a16:creationId xmlns:a16="http://schemas.microsoft.com/office/drawing/2014/main" id="{B2E120C1-24F1-E7D4-1231-9DF98ACACA3B}"/>
              </a:ext>
            </a:extLst>
          </p:cNvPr>
          <p:cNvSpPr txBox="1"/>
          <p:nvPr/>
        </p:nvSpPr>
        <p:spPr bwMode="auto">
          <a:xfrm>
            <a:off x="5549673" y="5427720"/>
            <a:ext cx="1625827" cy="977191"/>
          </a:xfrm>
          <a:prstGeom prst="rect">
            <a:avLst/>
          </a:prstGeom>
          <a:solidFill>
            <a:schemeClr val="tx1"/>
          </a:solidFill>
          <a:ln>
            <a:noFill/>
          </a:ln>
        </p:spPr>
        <p:txBody>
          <a:bodyPr wrap="square" rIns="0"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1" i="0" u="sng"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Population</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 patients (N = 709)</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Urinary bladder (n = 560)</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Renal pelvis (n = 96)</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Ureter (n = 53)</a:t>
            </a:r>
          </a:p>
        </p:txBody>
      </p:sp>
      <p:sp>
        <p:nvSpPr>
          <p:cNvPr id="293" name="TextBox 292">
            <a:extLst>
              <a:ext uri="{FF2B5EF4-FFF2-40B4-BE49-F238E27FC236}">
                <a16:creationId xmlns:a16="http://schemas.microsoft.com/office/drawing/2014/main" id="{BEAF96C6-D621-1514-009B-7445103042FB}"/>
              </a:ext>
            </a:extLst>
          </p:cNvPr>
          <p:cNvSpPr txBox="1"/>
          <p:nvPr/>
        </p:nvSpPr>
        <p:spPr bwMode="auto">
          <a:xfrm>
            <a:off x="9077032" y="5427720"/>
            <a:ext cx="1372492" cy="977191"/>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1" i="0" u="sng"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for DFS (95% CI)</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0.70 (0.57-0.86)</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0.62 (0.49-0.78)</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1.23 (0.67-2.23)</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1.56 (0.70-3.48)</a:t>
            </a:r>
          </a:p>
        </p:txBody>
      </p:sp>
      <p:sp>
        <p:nvSpPr>
          <p:cNvPr id="296" name="Rectangle 295">
            <a:extLst>
              <a:ext uri="{FF2B5EF4-FFF2-40B4-BE49-F238E27FC236}">
                <a16:creationId xmlns:a16="http://schemas.microsoft.com/office/drawing/2014/main" id="{F2272E16-58E9-9DD3-960B-2464E0FF0F93}"/>
              </a:ext>
            </a:extLst>
          </p:cNvPr>
          <p:cNvSpPr/>
          <p:nvPr/>
        </p:nvSpPr>
        <p:spPr bwMode="auto">
          <a:xfrm>
            <a:off x="5543241" y="5449929"/>
            <a:ext cx="4841675" cy="938986"/>
          </a:xfrm>
          <a:prstGeom prst="rect">
            <a:avLst/>
          </a:prstGeom>
          <a:noFill/>
          <a:ln w="28575">
            <a:solidFill>
              <a:srgbClr val="FF0000"/>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97" name="TextBox 296">
            <a:extLst>
              <a:ext uri="{FF2B5EF4-FFF2-40B4-BE49-F238E27FC236}">
                <a16:creationId xmlns:a16="http://schemas.microsoft.com/office/drawing/2014/main" id="{95858045-543C-18D3-1C87-C6BAE9FF4290}"/>
              </a:ext>
            </a:extLst>
          </p:cNvPr>
          <p:cNvSpPr txBox="1"/>
          <p:nvPr/>
        </p:nvSpPr>
        <p:spPr bwMode="auto">
          <a:xfrm>
            <a:off x="10390766" y="5731649"/>
            <a:ext cx="1654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Nivolumab</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3</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grpSp>
        <p:nvGrpSpPr>
          <p:cNvPr id="11" name="Group 10">
            <a:extLst>
              <a:ext uri="{FF2B5EF4-FFF2-40B4-BE49-F238E27FC236}">
                <a16:creationId xmlns:a16="http://schemas.microsoft.com/office/drawing/2014/main" id="{1FB4E0DA-72A0-ED95-3DBF-352C1F540ADD}"/>
              </a:ext>
            </a:extLst>
          </p:cNvPr>
          <p:cNvGrpSpPr/>
          <p:nvPr/>
        </p:nvGrpSpPr>
        <p:grpSpPr>
          <a:xfrm>
            <a:off x="5527447" y="4589049"/>
            <a:ext cx="6517537" cy="800219"/>
            <a:chOff x="5527447" y="4589049"/>
            <a:chExt cx="6517537" cy="800219"/>
          </a:xfrm>
        </p:grpSpPr>
        <p:sp>
          <p:nvSpPr>
            <p:cNvPr id="284" name="TextBox 283">
              <a:extLst>
                <a:ext uri="{FF2B5EF4-FFF2-40B4-BE49-F238E27FC236}">
                  <a16:creationId xmlns:a16="http://schemas.microsoft.com/office/drawing/2014/main" id="{2976D9BB-C5FA-FF02-AEF4-1858BE840C41}"/>
                </a:ext>
              </a:extLst>
            </p:cNvPr>
            <p:cNvSpPr txBox="1"/>
            <p:nvPr/>
          </p:nvSpPr>
          <p:spPr bwMode="auto">
            <a:xfrm>
              <a:off x="5527447" y="4589049"/>
              <a:ext cx="1499128" cy="800219"/>
            </a:xfrm>
            <a:prstGeom prst="rect">
              <a:avLst/>
            </a:prstGeom>
            <a:solidFill>
              <a:schemeClr val="tx1"/>
            </a:solidFill>
            <a:ln>
              <a:noFill/>
            </a:ln>
          </p:spPr>
          <p:txBody>
            <a:bodyPr wrap="non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1" i="0" u="sng"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Population</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All patients (N = 809)</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Bladder (n = 755)</a:t>
              </a:r>
            </a:p>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Upper tract (n = 54)</a:t>
              </a:r>
            </a:p>
          </p:txBody>
        </p:sp>
        <p:sp>
          <p:nvSpPr>
            <p:cNvPr id="285" name="TextBox 284">
              <a:extLst>
                <a:ext uri="{FF2B5EF4-FFF2-40B4-BE49-F238E27FC236}">
                  <a16:creationId xmlns:a16="http://schemas.microsoft.com/office/drawing/2014/main" id="{F54F846C-B951-581A-7B9C-A5C2845648E9}"/>
                </a:ext>
              </a:extLst>
            </p:cNvPr>
            <p:cNvSpPr txBox="1"/>
            <p:nvPr/>
          </p:nvSpPr>
          <p:spPr bwMode="auto">
            <a:xfrm>
              <a:off x="9083121" y="4589049"/>
              <a:ext cx="1372492" cy="800219"/>
            </a:xfrm>
            <a:prstGeom prst="rect">
              <a:avLst/>
            </a:prstGeom>
            <a:solidFill>
              <a:schemeClr val="tx1"/>
            </a:solidFill>
            <a:ln>
              <a:noFill/>
            </a:ln>
          </p:spPr>
          <p:txBody>
            <a:bodyPr wrap="non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1" i="0" u="sng"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HR for DFS (95% CI)</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0.93 (0.76-1.12)</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0.91 (0.74-1.10)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15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1.25 (0.57-2.74)</a:t>
              </a:r>
            </a:p>
          </p:txBody>
        </p:sp>
        <p:sp>
          <p:nvSpPr>
            <p:cNvPr id="286" name="Rectangle 285">
              <a:extLst>
                <a:ext uri="{FF2B5EF4-FFF2-40B4-BE49-F238E27FC236}">
                  <a16:creationId xmlns:a16="http://schemas.microsoft.com/office/drawing/2014/main" id="{F72A698B-7C25-F413-25CC-57D37B93B0FF}"/>
                </a:ext>
              </a:extLst>
            </p:cNvPr>
            <p:cNvSpPr/>
            <p:nvPr/>
          </p:nvSpPr>
          <p:spPr bwMode="auto">
            <a:xfrm>
              <a:off x="5549091" y="4614868"/>
              <a:ext cx="4841675" cy="729348"/>
            </a:xfrm>
            <a:prstGeom prst="rect">
              <a:avLst/>
            </a:prstGeom>
            <a:noFill/>
            <a:ln w="28575">
              <a:solidFill>
                <a:srgbClr val="FF0000"/>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89" name="TextBox 288">
              <a:extLst>
                <a:ext uri="{FF2B5EF4-FFF2-40B4-BE49-F238E27FC236}">
                  <a16:creationId xmlns:a16="http://schemas.microsoft.com/office/drawing/2014/main" id="{4D41A6B2-8DFC-BB93-B3F4-15E763D27412}"/>
                </a:ext>
              </a:extLst>
            </p:cNvPr>
            <p:cNvSpPr txBox="1"/>
            <p:nvPr/>
          </p:nvSpPr>
          <p:spPr bwMode="auto">
            <a:xfrm>
              <a:off x="10390766" y="4804492"/>
              <a:ext cx="16542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Atezolizumab</a:t>
              </a:r>
              <a:r>
                <a:rPr kumimoji="0" lang="en-US" sz="1800" b="1" i="0" u="none" strike="noStrike" kern="1200" cap="none" spc="0" normalizeH="0" baseline="3000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rPr>
                <a:t>2</a:t>
              </a:r>
              <a:endPar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cxnSp>
          <p:nvCxnSpPr>
            <p:cNvPr id="3" name="Straight Connector 2">
              <a:extLst>
                <a:ext uri="{FF2B5EF4-FFF2-40B4-BE49-F238E27FC236}">
                  <a16:creationId xmlns:a16="http://schemas.microsoft.com/office/drawing/2014/main" id="{22F79176-9E88-B8D7-A047-E00597AB7265}"/>
                </a:ext>
              </a:extLst>
            </p:cNvPr>
            <p:cNvCxnSpPr>
              <a:cxnSpLocks/>
            </p:cNvCxnSpPr>
            <p:nvPr/>
          </p:nvCxnSpPr>
          <p:spPr bwMode="auto">
            <a:xfrm flipV="1">
              <a:off x="7899128" y="4794400"/>
              <a:ext cx="0" cy="548640"/>
            </a:xfrm>
            <a:prstGeom prst="line">
              <a:avLst/>
            </a:prstGeom>
            <a:noFill/>
            <a:ln w="28575" cap="flat" cmpd="sng" algn="ctr">
              <a:solidFill>
                <a:schemeClr val="bg1"/>
              </a:solidFill>
              <a:prstDash val="solid"/>
              <a:round/>
              <a:headEnd type="none" w="med" len="med"/>
              <a:tailEnd type="none" w="med" len="med"/>
            </a:ln>
            <a:effectLst/>
          </p:spPr>
        </p:cxnSp>
        <p:cxnSp>
          <p:nvCxnSpPr>
            <p:cNvPr id="4" name="Straight Connector 3">
              <a:extLst>
                <a:ext uri="{FF2B5EF4-FFF2-40B4-BE49-F238E27FC236}">
                  <a16:creationId xmlns:a16="http://schemas.microsoft.com/office/drawing/2014/main" id="{368C77B8-5C9A-B109-981A-CE24FD3E7E2F}"/>
                </a:ext>
              </a:extLst>
            </p:cNvPr>
            <p:cNvCxnSpPr/>
            <p:nvPr/>
          </p:nvCxnSpPr>
          <p:spPr bwMode="auto">
            <a:xfrm flipV="1">
              <a:off x="7819823" y="4794400"/>
              <a:ext cx="0" cy="548640"/>
            </a:xfrm>
            <a:prstGeom prst="line">
              <a:avLst/>
            </a:prstGeom>
            <a:noFill/>
            <a:ln w="19050" cap="flat" cmpd="sng" algn="ctr">
              <a:solidFill>
                <a:schemeClr val="tx1">
                  <a:lumMod val="50000"/>
                </a:schemeClr>
              </a:solidFill>
              <a:prstDash val="sysDot"/>
              <a:round/>
              <a:headEnd type="none" w="med" len="med"/>
              <a:tailEnd type="none" w="med" len="med"/>
            </a:ln>
            <a:effectLst/>
          </p:spPr>
        </p:cxnSp>
        <p:cxnSp>
          <p:nvCxnSpPr>
            <p:cNvPr id="2" name="Straight Connector 1">
              <a:extLst>
                <a:ext uri="{FF2B5EF4-FFF2-40B4-BE49-F238E27FC236}">
                  <a16:creationId xmlns:a16="http://schemas.microsoft.com/office/drawing/2014/main" id="{9A80AF27-7AEA-B45D-65D0-94823B933963}"/>
                </a:ext>
              </a:extLst>
            </p:cNvPr>
            <p:cNvCxnSpPr>
              <a:cxnSpLocks/>
            </p:cNvCxnSpPr>
            <p:nvPr/>
          </p:nvCxnSpPr>
          <p:spPr bwMode="auto">
            <a:xfrm>
              <a:off x="7611648" y="4890257"/>
              <a:ext cx="411480" cy="0"/>
            </a:xfrm>
            <a:prstGeom prst="line">
              <a:avLst/>
            </a:prstGeom>
            <a:noFill/>
            <a:ln w="28575" cap="flat" cmpd="sng" algn="ctr">
              <a:solidFill>
                <a:schemeClr val="accent1"/>
              </a:solidFill>
              <a:prstDash val="solid"/>
              <a:round/>
              <a:headEnd type="none" w="med" len="med"/>
              <a:tailEnd type="none" w="med" len="med"/>
            </a:ln>
            <a:effectLst/>
          </p:spPr>
        </p:cxnSp>
        <p:cxnSp>
          <p:nvCxnSpPr>
            <p:cNvPr id="5" name="Straight Connector 4">
              <a:extLst>
                <a:ext uri="{FF2B5EF4-FFF2-40B4-BE49-F238E27FC236}">
                  <a16:creationId xmlns:a16="http://schemas.microsoft.com/office/drawing/2014/main" id="{4B5108D4-37C2-8575-D255-36683EAE1239}"/>
                </a:ext>
              </a:extLst>
            </p:cNvPr>
            <p:cNvCxnSpPr>
              <a:cxnSpLocks/>
            </p:cNvCxnSpPr>
            <p:nvPr/>
          </p:nvCxnSpPr>
          <p:spPr bwMode="auto">
            <a:xfrm>
              <a:off x="7578923" y="5068720"/>
              <a:ext cx="438912" cy="0"/>
            </a:xfrm>
            <a:prstGeom prst="line">
              <a:avLst/>
            </a:prstGeom>
            <a:noFill/>
            <a:ln w="28575" cap="flat" cmpd="sng" algn="ctr">
              <a:solidFill>
                <a:schemeClr val="accent1"/>
              </a:solidFill>
              <a:prstDash val="solid"/>
              <a:round/>
              <a:headEnd type="none" w="med" len="med"/>
              <a:tailEnd type="none" w="med" len="med"/>
            </a:ln>
            <a:effectLst/>
          </p:spPr>
        </p:cxnSp>
        <p:sp>
          <p:nvSpPr>
            <p:cNvPr id="6" name="Rectangle 5">
              <a:extLst>
                <a:ext uri="{FF2B5EF4-FFF2-40B4-BE49-F238E27FC236}">
                  <a16:creationId xmlns:a16="http://schemas.microsoft.com/office/drawing/2014/main" id="{2DF8FCA2-A4FF-85CD-D383-B5CFF7430860}"/>
                </a:ext>
              </a:extLst>
            </p:cNvPr>
            <p:cNvSpPr/>
            <p:nvPr/>
          </p:nvSpPr>
          <p:spPr bwMode="auto">
            <a:xfrm rot="2700000">
              <a:off x="7806295" y="4860647"/>
              <a:ext cx="61877" cy="6187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7" name="Rectangle 6">
              <a:extLst>
                <a:ext uri="{FF2B5EF4-FFF2-40B4-BE49-F238E27FC236}">
                  <a16:creationId xmlns:a16="http://schemas.microsoft.com/office/drawing/2014/main" id="{BC893C9B-B790-F933-D000-659193D4D6E7}"/>
                </a:ext>
              </a:extLst>
            </p:cNvPr>
            <p:cNvSpPr/>
            <p:nvPr/>
          </p:nvSpPr>
          <p:spPr bwMode="auto">
            <a:xfrm rot="2700000">
              <a:off x="7769859" y="5043560"/>
              <a:ext cx="61877" cy="6187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cxnSp>
          <p:nvCxnSpPr>
            <p:cNvPr id="10" name="Straight Arrow Connector 9">
              <a:extLst>
                <a:ext uri="{FF2B5EF4-FFF2-40B4-BE49-F238E27FC236}">
                  <a16:creationId xmlns:a16="http://schemas.microsoft.com/office/drawing/2014/main" id="{8CC39377-1D83-748B-31BB-3743D8D1C436}"/>
                </a:ext>
              </a:extLst>
            </p:cNvPr>
            <p:cNvCxnSpPr/>
            <p:nvPr/>
          </p:nvCxnSpPr>
          <p:spPr bwMode="auto">
            <a:xfrm>
              <a:off x="7283710" y="5251467"/>
              <a:ext cx="1737360" cy="0"/>
            </a:xfrm>
            <a:prstGeom prst="straightConnector1">
              <a:avLst/>
            </a:prstGeom>
            <a:noFill/>
            <a:ln w="28575" cap="flat" cmpd="sng" algn="ctr">
              <a:solidFill>
                <a:srgbClr val="015873"/>
              </a:solidFill>
              <a:prstDash val="solid"/>
              <a:round/>
              <a:headEnd type="none" w="med" len="med"/>
              <a:tailEnd type="triangle"/>
            </a:ln>
            <a:effectLst/>
          </p:spPr>
        </p:cxnSp>
        <p:sp>
          <p:nvSpPr>
            <p:cNvPr id="8" name="Rectangle 7">
              <a:extLst>
                <a:ext uri="{FF2B5EF4-FFF2-40B4-BE49-F238E27FC236}">
                  <a16:creationId xmlns:a16="http://schemas.microsoft.com/office/drawing/2014/main" id="{EC9A4E6E-1897-7ABD-6130-4E70043C0EC2}"/>
                </a:ext>
              </a:extLst>
            </p:cNvPr>
            <p:cNvSpPr/>
            <p:nvPr/>
          </p:nvSpPr>
          <p:spPr bwMode="auto">
            <a:xfrm rot="2700000">
              <a:off x="8121451" y="5222590"/>
              <a:ext cx="61877" cy="61877"/>
            </a:xfrm>
            <a:prstGeom prst="rect">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grpSp>
      <p:cxnSp>
        <p:nvCxnSpPr>
          <p:cNvPr id="12" name="Straight Connector 11">
            <a:extLst>
              <a:ext uri="{FF2B5EF4-FFF2-40B4-BE49-F238E27FC236}">
                <a16:creationId xmlns:a16="http://schemas.microsoft.com/office/drawing/2014/main" id="{DBC5D287-6200-9815-AD93-2B162D3F4C4C}"/>
              </a:ext>
            </a:extLst>
          </p:cNvPr>
          <p:cNvCxnSpPr/>
          <p:nvPr/>
        </p:nvCxnSpPr>
        <p:spPr bwMode="auto">
          <a:xfrm flipV="1">
            <a:off x="7915501" y="5624959"/>
            <a:ext cx="0" cy="731520"/>
          </a:xfrm>
          <a:prstGeom prst="line">
            <a:avLst/>
          </a:prstGeom>
          <a:noFill/>
          <a:ln w="19050" cap="flat" cmpd="sng" algn="ctr">
            <a:solidFill>
              <a:schemeClr val="tx1">
                <a:lumMod val="50000"/>
              </a:schemeClr>
            </a:solidFill>
            <a:prstDash val="sysDot"/>
            <a:round/>
            <a:headEnd type="none" w="med" len="med"/>
            <a:tailEnd type="none" w="med" len="med"/>
          </a:ln>
          <a:effectLst/>
        </p:spPr>
      </p:cxnSp>
      <p:cxnSp>
        <p:nvCxnSpPr>
          <p:cNvPr id="18" name="Straight Connector 17">
            <a:extLst>
              <a:ext uri="{FF2B5EF4-FFF2-40B4-BE49-F238E27FC236}">
                <a16:creationId xmlns:a16="http://schemas.microsoft.com/office/drawing/2014/main" id="{AFB466DF-85FA-3D6B-0DB5-EB739D14D363}"/>
              </a:ext>
            </a:extLst>
          </p:cNvPr>
          <p:cNvCxnSpPr>
            <a:cxnSpLocks/>
          </p:cNvCxnSpPr>
          <p:nvPr/>
        </p:nvCxnSpPr>
        <p:spPr bwMode="auto">
          <a:xfrm>
            <a:off x="7400287" y="5729547"/>
            <a:ext cx="393192" cy="0"/>
          </a:xfrm>
          <a:prstGeom prst="line">
            <a:avLst/>
          </a:prstGeom>
          <a:noFill/>
          <a:ln w="28575" cap="flat" cmpd="sng" algn="ctr">
            <a:solidFill>
              <a:schemeClr val="accent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AB27D436-4CF1-A44B-BD0A-27C432EE02B6}"/>
              </a:ext>
            </a:extLst>
          </p:cNvPr>
          <p:cNvCxnSpPr>
            <a:cxnSpLocks/>
          </p:cNvCxnSpPr>
          <p:nvPr/>
        </p:nvCxnSpPr>
        <p:spPr bwMode="auto">
          <a:xfrm>
            <a:off x="7239740" y="5923222"/>
            <a:ext cx="448056" cy="0"/>
          </a:xfrm>
          <a:prstGeom prst="line">
            <a:avLst/>
          </a:prstGeom>
          <a:noFill/>
          <a:ln w="28575" cap="flat" cmpd="sng" algn="ctr">
            <a:solidFill>
              <a:schemeClr val="accent1"/>
            </a:solidFill>
            <a:prstDash val="solid"/>
            <a:round/>
            <a:headEnd type="none" w="med" len="med"/>
            <a:tailEnd type="none" w="med" len="med"/>
          </a:ln>
          <a:effectLst/>
        </p:spPr>
      </p:cxnSp>
      <p:cxnSp>
        <p:nvCxnSpPr>
          <p:cNvPr id="180" name="Straight Connector 179">
            <a:extLst>
              <a:ext uri="{FF2B5EF4-FFF2-40B4-BE49-F238E27FC236}">
                <a16:creationId xmlns:a16="http://schemas.microsoft.com/office/drawing/2014/main" id="{1C1BFA65-B825-D7A8-6CC7-FE937181C004}"/>
              </a:ext>
            </a:extLst>
          </p:cNvPr>
          <p:cNvCxnSpPr>
            <a:cxnSpLocks/>
          </p:cNvCxnSpPr>
          <p:nvPr/>
        </p:nvCxnSpPr>
        <p:spPr bwMode="auto">
          <a:xfrm>
            <a:off x="7539427" y="6097847"/>
            <a:ext cx="1124712" cy="0"/>
          </a:xfrm>
          <a:prstGeom prst="line">
            <a:avLst/>
          </a:prstGeom>
          <a:noFill/>
          <a:ln w="28575" cap="flat" cmpd="sng" algn="ctr">
            <a:solidFill>
              <a:schemeClr val="accent1"/>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3056B39A-DC45-1FC5-020E-F9455762051A}"/>
              </a:ext>
            </a:extLst>
          </p:cNvPr>
          <p:cNvCxnSpPr>
            <a:cxnSpLocks/>
          </p:cNvCxnSpPr>
          <p:nvPr/>
        </p:nvCxnSpPr>
        <p:spPr bwMode="auto">
          <a:xfrm>
            <a:off x="7573341" y="6269297"/>
            <a:ext cx="1508760" cy="0"/>
          </a:xfrm>
          <a:prstGeom prst="line">
            <a:avLst/>
          </a:prstGeom>
          <a:noFill/>
          <a:ln w="28575" cap="flat" cmpd="sng" algn="ctr">
            <a:solidFill>
              <a:schemeClr val="accent1"/>
            </a:solidFill>
            <a:prstDash val="solid"/>
            <a:round/>
            <a:headEnd type="none" w="med" len="med"/>
            <a:tailEnd type="none" w="med" len="med"/>
          </a:ln>
          <a:effectLst/>
        </p:spPr>
      </p:cxnSp>
      <p:sp>
        <p:nvSpPr>
          <p:cNvPr id="13" name="Oval 12">
            <a:extLst>
              <a:ext uri="{FF2B5EF4-FFF2-40B4-BE49-F238E27FC236}">
                <a16:creationId xmlns:a16="http://schemas.microsoft.com/office/drawing/2014/main" id="{2C38EEA3-29B0-70C2-1CE3-66B2E04E9064}"/>
              </a:ext>
            </a:extLst>
          </p:cNvPr>
          <p:cNvSpPr/>
          <p:nvPr/>
        </p:nvSpPr>
        <p:spPr bwMode="auto">
          <a:xfrm>
            <a:off x="7544172" y="5685565"/>
            <a:ext cx="87964" cy="87964"/>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2" name="Oval 181">
            <a:extLst>
              <a:ext uri="{FF2B5EF4-FFF2-40B4-BE49-F238E27FC236}">
                <a16:creationId xmlns:a16="http://schemas.microsoft.com/office/drawing/2014/main" id="{03978FF4-002C-75F1-1035-EE0A71F96DF0}"/>
              </a:ext>
            </a:extLst>
          </p:cNvPr>
          <p:cNvSpPr/>
          <p:nvPr/>
        </p:nvSpPr>
        <p:spPr bwMode="auto">
          <a:xfrm>
            <a:off x="7419786" y="5878379"/>
            <a:ext cx="87964" cy="87964"/>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3" name="Oval 182">
            <a:extLst>
              <a:ext uri="{FF2B5EF4-FFF2-40B4-BE49-F238E27FC236}">
                <a16:creationId xmlns:a16="http://schemas.microsoft.com/office/drawing/2014/main" id="{7BB80541-24AB-4144-2215-A76C144479B7}"/>
              </a:ext>
            </a:extLst>
          </p:cNvPr>
          <p:cNvSpPr/>
          <p:nvPr/>
        </p:nvSpPr>
        <p:spPr bwMode="auto">
          <a:xfrm>
            <a:off x="8057801" y="6051970"/>
            <a:ext cx="87964" cy="87964"/>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
        <p:nvSpPr>
          <p:cNvPr id="184" name="Oval 183">
            <a:extLst>
              <a:ext uri="{FF2B5EF4-FFF2-40B4-BE49-F238E27FC236}">
                <a16:creationId xmlns:a16="http://schemas.microsoft.com/office/drawing/2014/main" id="{31D22B8D-0735-7A1D-2D6C-6EEFE6E1BFF2}"/>
              </a:ext>
            </a:extLst>
          </p:cNvPr>
          <p:cNvSpPr/>
          <p:nvPr/>
        </p:nvSpPr>
        <p:spPr bwMode="auto">
          <a:xfrm>
            <a:off x="8279271" y="6227120"/>
            <a:ext cx="87964" cy="87964"/>
          </a:xfrm>
          <a:prstGeom prst="ellipse">
            <a:avLst/>
          </a:prstGeom>
          <a:solidFill>
            <a:schemeClr val="accent1"/>
          </a:solid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3788880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Emerging Role of Immunotherapy, </a:t>
            </a:r>
            <a:br>
              <a:rPr lang="en-US" dirty="0"/>
            </a:br>
            <a:r>
              <a:rPr lang="en-US" dirty="0"/>
              <a:t>Novel Therapies, and Biomarkers in MIBC</a:t>
            </a:r>
          </a:p>
        </p:txBody>
      </p:sp>
    </p:spTree>
    <p:extLst>
      <p:ext uri="{BB962C8B-B14F-4D97-AF65-F5344CB8AC3E}">
        <p14:creationId xmlns:p14="http://schemas.microsoft.com/office/powerpoint/2010/main" val="1872378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ormAutofit/>
          </a:bodyPr>
          <a:lstStyle/>
          <a:p>
            <a:r>
              <a:rPr lang="en-US" dirty="0"/>
              <a:t>Neoadjuvant Chemo-IO in Cis-Eligible MIBC: Efficacy</a:t>
            </a:r>
          </a:p>
        </p:txBody>
      </p:sp>
      <p:graphicFrame>
        <p:nvGraphicFramePr>
          <p:cNvPr id="14" name="Table 13"/>
          <p:cNvGraphicFramePr>
            <a:graphicFrameLocks noGrp="1"/>
          </p:cNvGraphicFramePr>
          <p:nvPr>
            <p:extLst>
              <p:ext uri="{D42A27DB-BD31-4B8C-83A1-F6EECF244321}">
                <p14:modId xmlns:p14="http://schemas.microsoft.com/office/powerpoint/2010/main" val="1780602340"/>
              </p:ext>
            </p:extLst>
          </p:nvPr>
        </p:nvGraphicFramePr>
        <p:xfrm>
          <a:off x="719138" y="1593436"/>
          <a:ext cx="10787063" cy="2570001"/>
        </p:xfrm>
        <a:graphic>
          <a:graphicData uri="http://schemas.openxmlformats.org/drawingml/2006/table">
            <a:tbl>
              <a:tblPr firstRow="1" bandRow="1">
                <a:tableStyleId>{5C22544A-7EE6-4342-B048-85BDC9FD1C3A}</a:tableStyleId>
              </a:tblPr>
              <a:tblGrid>
                <a:gridCol w="1783013">
                  <a:extLst>
                    <a:ext uri="{9D8B030D-6E8A-4147-A177-3AD203B41FA5}">
                      <a16:colId xmlns:a16="http://schemas.microsoft.com/office/drawing/2014/main" val="1221913356"/>
                    </a:ext>
                  </a:extLst>
                </a:gridCol>
                <a:gridCol w="1800811">
                  <a:extLst>
                    <a:ext uri="{9D8B030D-6E8A-4147-A177-3AD203B41FA5}">
                      <a16:colId xmlns:a16="http://schemas.microsoft.com/office/drawing/2014/main" val="1515006489"/>
                    </a:ext>
                  </a:extLst>
                </a:gridCol>
                <a:gridCol w="2085407">
                  <a:extLst>
                    <a:ext uri="{9D8B030D-6E8A-4147-A177-3AD203B41FA5}">
                      <a16:colId xmlns:a16="http://schemas.microsoft.com/office/drawing/2014/main" val="3919758477"/>
                    </a:ext>
                  </a:extLst>
                </a:gridCol>
                <a:gridCol w="1797960">
                  <a:extLst>
                    <a:ext uri="{9D8B030D-6E8A-4147-A177-3AD203B41FA5}">
                      <a16:colId xmlns:a16="http://schemas.microsoft.com/office/drawing/2014/main" val="2620374710"/>
                    </a:ext>
                  </a:extLst>
                </a:gridCol>
                <a:gridCol w="1797960">
                  <a:extLst>
                    <a:ext uri="{9D8B030D-6E8A-4147-A177-3AD203B41FA5}">
                      <a16:colId xmlns:a16="http://schemas.microsoft.com/office/drawing/2014/main" val="3541472255"/>
                    </a:ext>
                  </a:extLst>
                </a:gridCol>
                <a:gridCol w="1521912">
                  <a:extLst>
                    <a:ext uri="{9D8B030D-6E8A-4147-A177-3AD203B41FA5}">
                      <a16:colId xmlns:a16="http://schemas.microsoft.com/office/drawing/2014/main" val="2560239011"/>
                    </a:ext>
                  </a:extLst>
                </a:gridCol>
              </a:tblGrid>
              <a:tr h="687747">
                <a:tc>
                  <a:txBody>
                    <a:bodyPr/>
                    <a:lstStyle/>
                    <a:p>
                      <a:endParaRPr lang="en-US" sz="1200" spc="0" dirty="0">
                        <a:solidFill>
                          <a:schemeClr val="bg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spc="0" dirty="0">
                          <a:solidFill>
                            <a:schemeClr val="tx1"/>
                          </a:solidFill>
                          <a:latin typeface="+mn-lt"/>
                        </a:rPr>
                        <a:t>BLASST-1</a:t>
                      </a:r>
                      <a:r>
                        <a:rPr lang="en-US" sz="1600" spc="0" baseline="30000" dirty="0">
                          <a:solidFill>
                            <a:schemeClr val="tx1"/>
                          </a:solidFill>
                          <a:latin typeface="+mn-lt"/>
                        </a:rPr>
                        <a:t>1</a:t>
                      </a:r>
                      <a:br>
                        <a:rPr lang="en-US" sz="1600" spc="0" dirty="0">
                          <a:solidFill>
                            <a:schemeClr val="tx1"/>
                          </a:solidFill>
                          <a:latin typeface="+mn-lt"/>
                        </a:rPr>
                      </a:br>
                      <a:r>
                        <a:rPr lang="en-US" sz="1600" spc="0" dirty="0">
                          <a:solidFill>
                            <a:schemeClr val="tx1"/>
                          </a:solidFill>
                          <a:latin typeface="+mn-lt"/>
                        </a:rPr>
                        <a:t>(N = 41)</a:t>
                      </a:r>
                      <a:endParaRPr lang="en-US" sz="1600" spc="0" baseline="300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spc="0" dirty="0">
                          <a:solidFill>
                            <a:schemeClr val="tx1"/>
                          </a:solidFill>
                          <a:latin typeface="+mn-lt"/>
                        </a:rPr>
                        <a:t>HCRN GU14-188</a:t>
                      </a:r>
                      <a:r>
                        <a:rPr lang="en-US" sz="1600" spc="0" baseline="30000" dirty="0">
                          <a:solidFill>
                            <a:schemeClr val="tx1"/>
                          </a:solidFill>
                          <a:latin typeface="+mn-lt"/>
                        </a:rPr>
                        <a:t>2</a:t>
                      </a:r>
                      <a:endParaRPr lang="en-US" sz="1600" spc="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pc="0" dirty="0">
                          <a:solidFill>
                            <a:schemeClr val="tx1"/>
                          </a:solidFill>
                          <a:latin typeface="+mn-lt"/>
                        </a:rPr>
                        <a:t>(N</a:t>
                      </a:r>
                      <a:r>
                        <a:rPr lang="en-US" sz="1600" spc="0" baseline="0" dirty="0">
                          <a:solidFill>
                            <a:schemeClr val="tx1"/>
                          </a:solidFill>
                          <a:latin typeface="+mn-lt"/>
                        </a:rPr>
                        <a:t> = 43)</a:t>
                      </a:r>
                      <a:endParaRPr lang="en-US" sz="1600" spc="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600" b="1" i="0" dirty="0">
                          <a:solidFill>
                            <a:schemeClr val="tx1"/>
                          </a:solidFill>
                          <a:latin typeface="+mn-lt"/>
                          <a:cs typeface="Arial" panose="020B0604020202020204" pitchFamily="34" charset="0"/>
                        </a:rPr>
                        <a:t>LCCC1520</a:t>
                      </a:r>
                      <a:r>
                        <a:rPr lang="en-US" sz="1600" b="1" i="0" spc="0" baseline="30000" dirty="0">
                          <a:solidFill>
                            <a:schemeClr val="tx1"/>
                          </a:solidFill>
                          <a:latin typeface="+mn-lt"/>
                          <a:cs typeface="+mn-cs"/>
                        </a:rPr>
                        <a:t>3</a:t>
                      </a:r>
                      <a:endParaRPr lang="it-IT" sz="1600" b="1" i="0" dirty="0">
                        <a:solidFill>
                          <a:schemeClr val="tx1"/>
                        </a:solidFill>
                        <a:latin typeface="+mn-lt"/>
                        <a:cs typeface="Arial" panose="020B0604020202020204" pitchFamily="34" charset="0"/>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pc="0" dirty="0">
                          <a:solidFill>
                            <a:schemeClr val="tx1"/>
                          </a:solidFill>
                          <a:latin typeface="+mn-lt"/>
                        </a:rPr>
                        <a:t>(N</a:t>
                      </a:r>
                      <a:r>
                        <a:rPr lang="en-US" sz="1600" spc="0" baseline="0" dirty="0">
                          <a:solidFill>
                            <a:schemeClr val="tx1"/>
                          </a:solidFill>
                          <a:latin typeface="+mn-lt"/>
                        </a:rPr>
                        <a:t> = 39)</a:t>
                      </a:r>
                      <a:endParaRPr lang="en-US" sz="1600" spc="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pc="0" dirty="0">
                          <a:solidFill>
                            <a:schemeClr val="tx1"/>
                          </a:solidFill>
                          <a:latin typeface="+mn-lt"/>
                        </a:rPr>
                        <a:t>MKSCC</a:t>
                      </a:r>
                      <a:r>
                        <a:rPr lang="en-US" sz="1600" spc="0" baseline="30000" dirty="0">
                          <a:solidFill>
                            <a:schemeClr val="tx1"/>
                          </a:solidFill>
                          <a:latin typeface="+mn-lt"/>
                        </a:rPr>
                        <a:t>4</a:t>
                      </a:r>
                      <a:endParaRPr lang="en-US" sz="1600" spc="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pc="0" dirty="0">
                          <a:solidFill>
                            <a:schemeClr val="tx1"/>
                          </a:solidFill>
                          <a:latin typeface="+mn-lt"/>
                        </a:rPr>
                        <a:t>(N</a:t>
                      </a:r>
                      <a:r>
                        <a:rPr lang="en-US" sz="1600" spc="0" baseline="0" dirty="0">
                          <a:solidFill>
                            <a:schemeClr val="tx1"/>
                          </a:solidFill>
                          <a:latin typeface="+mn-lt"/>
                        </a:rPr>
                        <a:t> = 39)</a:t>
                      </a:r>
                      <a:endParaRPr lang="en-US" sz="1600" spc="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pc="0" dirty="0">
                          <a:solidFill>
                            <a:schemeClr val="tx1"/>
                          </a:solidFill>
                          <a:latin typeface="+mn-lt"/>
                        </a:rPr>
                        <a:t>SAKK 06/17</a:t>
                      </a:r>
                      <a:r>
                        <a:rPr lang="en-US" sz="1600" spc="0" baseline="30000" dirty="0">
                          <a:solidFill>
                            <a:schemeClr val="tx1"/>
                          </a:solidFill>
                          <a:latin typeface="+mn-lt"/>
                        </a:rPr>
                        <a:t>5</a:t>
                      </a:r>
                      <a:endParaRPr lang="en-US" sz="1600" spc="0" dirty="0">
                        <a:solidFill>
                          <a:schemeClr val="tx1"/>
                        </a:solidFill>
                        <a:latin typeface="+mn-lt"/>
                      </a:endParaRP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spc="0" dirty="0">
                          <a:solidFill>
                            <a:schemeClr val="tx1"/>
                          </a:solidFill>
                          <a:latin typeface="+mn-lt"/>
                        </a:rPr>
                        <a:t>(N =</a:t>
                      </a:r>
                      <a:r>
                        <a:rPr lang="en-US" sz="1600" spc="0" baseline="0" dirty="0">
                          <a:solidFill>
                            <a:schemeClr val="tx1"/>
                          </a:solidFill>
                          <a:latin typeface="+mn-lt"/>
                        </a:rPr>
                        <a:t> 53)</a:t>
                      </a:r>
                      <a:endParaRPr lang="en-US" sz="1600" spc="0" baseline="30000" dirty="0">
                        <a:solidFill>
                          <a:schemeClr val="tx1"/>
                        </a:solidFill>
                        <a:latin typeface="+mn-lt"/>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441635907"/>
                  </a:ext>
                </a:extLst>
              </a:tr>
              <a:tr h="398169">
                <a:tc>
                  <a:txBody>
                    <a:bodyPr/>
                    <a:lstStyle/>
                    <a:p>
                      <a:pPr marL="60325" indent="0"/>
                      <a:r>
                        <a:rPr lang="en-US" sz="1600" b="0" kern="1200" spc="0" dirty="0">
                          <a:solidFill>
                            <a:schemeClr val="bg1"/>
                          </a:solidFill>
                          <a:latin typeface="+mn-lt"/>
                          <a:ea typeface="+mn-ea"/>
                          <a:cs typeface="+mn-cs"/>
                        </a:rPr>
                        <a:t>Immunotherapy</a:t>
                      </a:r>
                    </a:p>
                  </a:txBody>
                  <a:tcPr marL="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spc="0" dirty="0">
                          <a:solidFill>
                            <a:schemeClr val="bg1"/>
                          </a:solidFill>
                        </a:rPr>
                        <a:t>Nivolumab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bg1"/>
                          </a:solidFill>
                        </a:rPr>
                        <a:t>Pembrolizumab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dirty="0">
                          <a:solidFill>
                            <a:schemeClr val="bg1"/>
                          </a:solidFill>
                        </a:rPr>
                        <a:t>Pembrolizumab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Atezolizumab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Durvalumab</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059328719"/>
                  </a:ext>
                </a:extLst>
              </a:tr>
              <a:tr h="687747">
                <a:tc>
                  <a:txBody>
                    <a:bodyPr/>
                    <a:lstStyle/>
                    <a:p>
                      <a:pPr marL="60325" indent="0"/>
                      <a:r>
                        <a:rPr lang="en-US" sz="1600" b="0" kern="1200" spc="0" dirty="0">
                          <a:solidFill>
                            <a:schemeClr val="bg1"/>
                          </a:solidFill>
                          <a:latin typeface="+mn-lt"/>
                          <a:ea typeface="+mn-ea"/>
                          <a:cs typeface="+mn-cs"/>
                        </a:rPr>
                        <a:t>Chemotherapy</a:t>
                      </a: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spc="0" dirty="0">
                          <a:solidFill>
                            <a:schemeClr val="bg1"/>
                          </a:solidFill>
                        </a:rPr>
                        <a:t>Gem/Cis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Gem/Cis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Split-dose </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Gem/Cis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Gem/Cis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0" spc="0" dirty="0">
                          <a:solidFill>
                            <a:schemeClr val="bg1"/>
                          </a:solidFill>
                        </a:rPr>
                        <a:t>Gem/Cis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394826167"/>
                  </a:ext>
                </a:extLst>
              </a:tr>
              <a:tr h="398169">
                <a:tc>
                  <a:txBody>
                    <a:bodyPr/>
                    <a:lstStyle/>
                    <a:p>
                      <a:pPr marL="60325" indent="0"/>
                      <a:r>
                        <a:rPr lang="en-US" sz="1600" b="0" kern="1200" spc="0" baseline="0" dirty="0">
                          <a:solidFill>
                            <a:schemeClr val="bg1"/>
                          </a:solidFill>
                        </a:rPr>
                        <a:t>pCR (pT0), %</a:t>
                      </a:r>
                      <a:endParaRPr lang="en-US" sz="1600" b="0" kern="1200" spc="0" baseline="0" dirty="0">
                        <a:solidFill>
                          <a:schemeClr val="bg1"/>
                        </a:solidFill>
                        <a:latin typeface="+mn-lt"/>
                        <a:ea typeface="+mn-ea"/>
                        <a:cs typeface="+mn-cs"/>
                      </a:endParaRP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spc="0" dirty="0">
                          <a:solidFill>
                            <a:schemeClr val="bg1"/>
                          </a:solidFill>
                        </a:rPr>
                        <a:t>49*</a:t>
                      </a:r>
                      <a:endParaRPr lang="en-US" sz="1600" b="0" spc="0" baseline="300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dirty="0">
                          <a:solidFill>
                            <a:schemeClr val="bg1"/>
                          </a:solidFill>
                        </a:rPr>
                        <a:t>44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dirty="0">
                          <a:solidFill>
                            <a:schemeClr val="bg1"/>
                          </a:solidFill>
                        </a:rPr>
                        <a:t>36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spc="0" dirty="0">
                          <a:solidFill>
                            <a:schemeClr val="bg1"/>
                          </a:solidFill>
                        </a:rPr>
                        <a:t>41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spc="0" dirty="0">
                          <a:solidFill>
                            <a:schemeClr val="bg1"/>
                          </a:solidFill>
                        </a:rPr>
                        <a:t>34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35228638"/>
                  </a:ext>
                </a:extLst>
              </a:tr>
              <a:tr h="398169">
                <a:tc>
                  <a:txBody>
                    <a:bodyPr/>
                    <a:lstStyle/>
                    <a:p>
                      <a:pPr marL="60325"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0" kern="1200" spc="0" baseline="0" dirty="0">
                          <a:solidFill>
                            <a:schemeClr val="bg1"/>
                          </a:solidFill>
                          <a:latin typeface="+mn-lt"/>
                          <a:ea typeface="+mn-ea"/>
                          <a:cs typeface="+mn-cs"/>
                        </a:rPr>
                        <a:t>RFS, %</a:t>
                      </a:r>
                    </a:p>
                  </a:txBody>
                  <a:tcPr marL="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spc="0" dirty="0">
                          <a:solidFill>
                            <a:schemeClr val="bg1"/>
                          </a:solidFill>
                        </a:rPr>
                        <a:t>85.4 (1 yr)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dirty="0">
                          <a:solidFill>
                            <a:schemeClr val="bg1"/>
                          </a:solidFill>
                        </a:rPr>
                        <a:t>66 (2 yr)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dirty="0">
                          <a:solidFill>
                            <a:schemeClr val="bg1"/>
                          </a:solidFill>
                        </a:rPr>
                        <a:t>75 (1 yr)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spc="0" dirty="0">
                          <a:solidFill>
                            <a:schemeClr val="bg1"/>
                          </a:solidFill>
                        </a:rPr>
                        <a:t>Not reached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b="0" spc="0" dirty="0">
                          <a:solidFill>
                            <a:schemeClr val="bg1"/>
                          </a:solidFill>
                        </a:rPr>
                        <a:t>Not reported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411092728"/>
                  </a:ext>
                </a:extLst>
              </a:tr>
            </a:tbl>
          </a:graphicData>
        </a:graphic>
      </p:graphicFrame>
      <p:sp>
        <p:nvSpPr>
          <p:cNvPr id="16" name="Rectangle 15"/>
          <p:cNvSpPr/>
          <p:nvPr/>
        </p:nvSpPr>
        <p:spPr>
          <a:xfrm>
            <a:off x="425559" y="6195830"/>
            <a:ext cx="786648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schemeClr val="bg2"/>
                </a:solidFill>
                <a:effectLst/>
                <a:uLnTx/>
                <a:uFillTx/>
                <a:latin typeface="+mn-lt"/>
                <a:ea typeface="+mn-ea"/>
                <a:cs typeface="+mn-cs"/>
              </a:rPr>
              <a:t>1. Gupta. ASCO GU 2020. Abstr 439. 2. Hoimes. ASCO 2020. Abstr 5047. </a:t>
            </a:r>
            <a:br>
              <a:rPr kumimoji="0" lang="en-US" sz="1200" b="0" u="none" strike="noStrike" kern="1200" cap="none" spc="0" normalizeH="0" baseline="0" noProof="0" dirty="0">
                <a:ln>
                  <a:noFill/>
                </a:ln>
                <a:solidFill>
                  <a:schemeClr val="bg2"/>
                </a:solidFill>
                <a:effectLst/>
                <a:uLnTx/>
                <a:uFillTx/>
                <a:latin typeface="+mn-lt"/>
                <a:ea typeface="+mn-ea"/>
                <a:cs typeface="+mn-cs"/>
              </a:rPr>
            </a:br>
            <a:r>
              <a:rPr kumimoji="0" lang="en-US" sz="1200" b="0" u="none" strike="noStrike" kern="1200" cap="none" spc="0" normalizeH="0" baseline="0" noProof="0" dirty="0">
                <a:ln>
                  <a:noFill/>
                </a:ln>
                <a:solidFill>
                  <a:schemeClr val="bg2"/>
                </a:solidFill>
                <a:effectLst/>
                <a:uLnTx/>
                <a:uFillTx/>
                <a:latin typeface="+mn-lt"/>
                <a:ea typeface="+mn-ea"/>
                <a:cs typeface="+mn-cs"/>
              </a:rPr>
              <a:t>3. Rose. JCO. 2021;39:3140. 4. Funt. JCO. 2022;40:1312. 5. Cathomas. ASCO 2022. Abstr 4515.</a:t>
            </a:r>
          </a:p>
        </p:txBody>
      </p:sp>
      <p:sp>
        <p:nvSpPr>
          <p:cNvPr id="22" name="Rounded Rectangle 21"/>
          <p:cNvSpPr/>
          <p:nvPr/>
        </p:nvSpPr>
        <p:spPr>
          <a:xfrm>
            <a:off x="722032" y="3351891"/>
            <a:ext cx="10785224" cy="432168"/>
          </a:xfrm>
          <a:prstGeom prst="roundRect">
            <a:avLst/>
          </a:prstGeom>
          <a:no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2B1122C-5BAC-3AC4-455E-D63758AA7873}"/>
              </a:ext>
            </a:extLst>
          </p:cNvPr>
          <p:cNvSpPr txBox="1"/>
          <p:nvPr/>
        </p:nvSpPr>
        <p:spPr bwMode="auto">
          <a:xfrm>
            <a:off x="719138" y="4199237"/>
            <a:ext cx="1207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*Includes Tis.</a:t>
            </a:r>
          </a:p>
        </p:txBody>
      </p:sp>
    </p:spTree>
    <p:extLst>
      <p:ext uri="{BB962C8B-B14F-4D97-AF65-F5344CB8AC3E}">
        <p14:creationId xmlns:p14="http://schemas.microsoft.com/office/powerpoint/2010/main" val="2540331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Neoadjuvant Single-Agent IO and Enfortumab Vedotin Also Are Effective in MIBC</a:t>
            </a:r>
          </a:p>
        </p:txBody>
      </p:sp>
      <p:graphicFrame>
        <p:nvGraphicFramePr>
          <p:cNvPr id="9" name="Table 8"/>
          <p:cNvGraphicFramePr>
            <a:graphicFrameLocks noGrp="1"/>
          </p:cNvGraphicFramePr>
          <p:nvPr>
            <p:extLst>
              <p:ext uri="{D42A27DB-BD31-4B8C-83A1-F6EECF244321}">
                <p14:modId xmlns:p14="http://schemas.microsoft.com/office/powerpoint/2010/main" val="1034158873"/>
              </p:ext>
            </p:extLst>
          </p:nvPr>
        </p:nvGraphicFramePr>
        <p:xfrm>
          <a:off x="719137" y="1600199"/>
          <a:ext cx="10792256" cy="3411907"/>
        </p:xfrm>
        <a:graphic>
          <a:graphicData uri="http://schemas.openxmlformats.org/drawingml/2006/table">
            <a:tbl>
              <a:tblPr firstRow="1" bandRow="1">
                <a:tableStyleId>{5C22544A-7EE6-4342-B048-85BDC9FD1C3A}</a:tableStyleId>
              </a:tblPr>
              <a:tblGrid>
                <a:gridCol w="1600130">
                  <a:extLst>
                    <a:ext uri="{9D8B030D-6E8A-4147-A177-3AD203B41FA5}">
                      <a16:colId xmlns:a16="http://schemas.microsoft.com/office/drawing/2014/main" val="179691368"/>
                    </a:ext>
                  </a:extLst>
                </a:gridCol>
                <a:gridCol w="1532021">
                  <a:extLst>
                    <a:ext uri="{9D8B030D-6E8A-4147-A177-3AD203B41FA5}">
                      <a16:colId xmlns:a16="http://schemas.microsoft.com/office/drawing/2014/main" val="2634470621"/>
                    </a:ext>
                  </a:extLst>
                </a:gridCol>
                <a:gridCol w="1532021">
                  <a:extLst>
                    <a:ext uri="{9D8B030D-6E8A-4147-A177-3AD203B41FA5}">
                      <a16:colId xmlns:a16="http://schemas.microsoft.com/office/drawing/2014/main" val="3727975291"/>
                    </a:ext>
                  </a:extLst>
                </a:gridCol>
                <a:gridCol w="1532021">
                  <a:extLst>
                    <a:ext uri="{9D8B030D-6E8A-4147-A177-3AD203B41FA5}">
                      <a16:colId xmlns:a16="http://schemas.microsoft.com/office/drawing/2014/main" val="96249463"/>
                    </a:ext>
                  </a:extLst>
                </a:gridCol>
                <a:gridCol w="1532021">
                  <a:extLst>
                    <a:ext uri="{9D8B030D-6E8A-4147-A177-3AD203B41FA5}">
                      <a16:colId xmlns:a16="http://schemas.microsoft.com/office/drawing/2014/main" val="4257014624"/>
                    </a:ext>
                  </a:extLst>
                </a:gridCol>
                <a:gridCol w="1532021">
                  <a:extLst>
                    <a:ext uri="{9D8B030D-6E8A-4147-A177-3AD203B41FA5}">
                      <a16:colId xmlns:a16="http://schemas.microsoft.com/office/drawing/2014/main" val="3809341944"/>
                    </a:ext>
                  </a:extLst>
                </a:gridCol>
                <a:gridCol w="1532021">
                  <a:extLst>
                    <a:ext uri="{9D8B030D-6E8A-4147-A177-3AD203B41FA5}">
                      <a16:colId xmlns:a16="http://schemas.microsoft.com/office/drawing/2014/main" val="2656445852"/>
                    </a:ext>
                  </a:extLst>
                </a:gridCol>
              </a:tblGrid>
              <a:tr h="626240">
                <a:tc>
                  <a:txBody>
                    <a:bodyPr/>
                    <a:lstStyle/>
                    <a:p>
                      <a:pPr algn="ctr"/>
                      <a:endParaRPr lang="en-US" sz="16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PURE-01</a:t>
                      </a:r>
                      <a:r>
                        <a:rPr lang="en-US" sz="1600" baseline="30000" dirty="0">
                          <a:solidFill>
                            <a:schemeClr val="tx1"/>
                          </a:solidFill>
                        </a:rPr>
                        <a:t>1</a:t>
                      </a:r>
                      <a:endParaRPr lang="en-US" sz="1600" baseline="0" dirty="0">
                        <a:solidFill>
                          <a:schemeClr val="tx1"/>
                        </a:solidFill>
                      </a:endParaRPr>
                    </a:p>
                    <a:p>
                      <a:pPr algn="ctr"/>
                      <a:r>
                        <a:rPr lang="en-US" sz="1600" baseline="0" dirty="0">
                          <a:solidFill>
                            <a:schemeClr val="tx1"/>
                          </a:solidFill>
                        </a:rPr>
                        <a:t>(N = 114)</a:t>
                      </a:r>
                      <a:endParaRPr lang="en-US" sz="1600" baseline="30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ABACUS</a:t>
                      </a:r>
                      <a:r>
                        <a:rPr lang="en-US" sz="1600" baseline="30000" dirty="0">
                          <a:solidFill>
                            <a:schemeClr val="tx1"/>
                          </a:solidFill>
                        </a:rPr>
                        <a:t>2</a:t>
                      </a:r>
                      <a:br>
                        <a:rPr lang="en-US" sz="1600" baseline="30000" dirty="0">
                          <a:solidFill>
                            <a:schemeClr val="tx1"/>
                          </a:solidFill>
                        </a:rPr>
                      </a:br>
                      <a:r>
                        <a:rPr lang="en-US" sz="1600" baseline="0" dirty="0">
                          <a:solidFill>
                            <a:schemeClr val="tx1"/>
                          </a:solidFill>
                        </a:rPr>
                        <a:t>(N = 95)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NABUCCO</a:t>
                      </a:r>
                      <a:r>
                        <a:rPr lang="en-US" sz="1600" baseline="30000" dirty="0">
                          <a:solidFill>
                            <a:schemeClr val="tx1"/>
                          </a:solidFill>
                        </a:rPr>
                        <a:t>3</a:t>
                      </a:r>
                      <a:endParaRPr lang="en-US" sz="1600" baseline="0"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 = 24)</a:t>
                      </a:r>
                      <a:endParaRPr lang="en-US" sz="1600" baseline="30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AURA</a:t>
                      </a:r>
                      <a:r>
                        <a:rPr lang="en-US" sz="1600" baseline="30000" dirty="0">
                          <a:solidFill>
                            <a:schemeClr val="tx1"/>
                          </a:solidFill>
                        </a:rPr>
                        <a:t>4</a:t>
                      </a:r>
                      <a:br>
                        <a:rPr lang="en-US" sz="1600" baseline="30000" dirty="0">
                          <a:solidFill>
                            <a:schemeClr val="tx1"/>
                          </a:solidFill>
                        </a:rPr>
                      </a:br>
                      <a:r>
                        <a:rPr lang="en-US" sz="1600" baseline="0" dirty="0">
                          <a:solidFill>
                            <a:schemeClr val="tx1"/>
                          </a:solidFill>
                        </a:rPr>
                        <a:t>(N = 28)</a:t>
                      </a:r>
                      <a:endParaRPr lang="en-US" sz="1600" baseline="30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MDACC</a:t>
                      </a:r>
                      <a:r>
                        <a:rPr lang="en-US" sz="1600" baseline="30000" dirty="0">
                          <a:solidFill>
                            <a:schemeClr val="tx1"/>
                          </a:solidFill>
                        </a:rPr>
                        <a:t>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 = 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DUTRENEO</a:t>
                      </a:r>
                      <a:r>
                        <a:rPr lang="en-US" sz="1600" baseline="30000" dirty="0">
                          <a:solidFill>
                            <a:schemeClr val="tx1"/>
                          </a:solidFill>
                        </a:rPr>
                        <a:t>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 = 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8008558"/>
                  </a:ext>
                </a:extLst>
              </a:tr>
              <a:tr h="720517">
                <a:tc>
                  <a:txBody>
                    <a:bodyPr/>
                    <a:lstStyle/>
                    <a:p>
                      <a:pPr algn="ctr"/>
                      <a:r>
                        <a:rPr lang="en-US" sz="1600" b="0" dirty="0">
                          <a:solidFill>
                            <a:schemeClr val="bg1"/>
                          </a:solidFill>
                        </a:rPr>
                        <a:t>Immunotherapy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Pembrolizumab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Atezolizumab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Ipi/Nivo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Avelumab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Durva/Tremi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Durva/Tremi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1225039"/>
                  </a:ext>
                </a:extLst>
              </a:tr>
              <a:tr h="720517">
                <a:tc>
                  <a:txBody>
                    <a:bodyPr/>
                    <a:lstStyle/>
                    <a:p>
                      <a:pPr algn="ctr"/>
                      <a:r>
                        <a:rPr lang="en-US" sz="1600" b="0" dirty="0">
                          <a:solidFill>
                            <a:schemeClr val="bg1"/>
                          </a:solidFill>
                        </a:rPr>
                        <a:t>Cisplatin</a:t>
                      </a:r>
                      <a:r>
                        <a:rPr lang="en-US" sz="1600" b="0" baseline="0" dirty="0">
                          <a:solidFill>
                            <a:schemeClr val="bg1"/>
                          </a:solidFill>
                        </a:rPr>
                        <a:t> eligible</a:t>
                      </a:r>
                      <a:endParaRPr lang="en-US" sz="16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870925886"/>
                  </a:ext>
                </a:extLst>
              </a:tr>
              <a:tr h="720517">
                <a:tc>
                  <a:txBody>
                    <a:bodyPr/>
                    <a:lstStyle/>
                    <a:p>
                      <a:pPr algn="ctr"/>
                      <a:r>
                        <a:rPr lang="en-US" sz="1600" b="0" dirty="0">
                          <a:solidFill>
                            <a:schemeClr val="bg1"/>
                          </a:solidFill>
                        </a:rPr>
                        <a:t>pCR (pT0),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31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36*</a:t>
                      </a:r>
                      <a:r>
                        <a:rPr lang="en-US" sz="1600" b="0" spc="0" baseline="30000" dirty="0">
                          <a:solidFill>
                            <a:schemeClr val="bg1"/>
                          </a:solidFill>
                        </a:rPr>
                        <a:t> </a:t>
                      </a:r>
                      <a:endParaRPr lang="en-US" sz="16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dirty="0">
                          <a:solidFill>
                            <a:schemeClr val="bg1"/>
                          </a:solidFill>
                        </a:rPr>
                        <a:t>37.5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dirty="0">
                          <a:solidFill>
                            <a:schemeClr val="bg1"/>
                          </a:solidFill>
                        </a:rPr>
                        <a:t>34.8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91010936"/>
                  </a:ext>
                </a:extLst>
              </a:tr>
              <a:tr h="624116">
                <a:tc>
                  <a:txBody>
                    <a:bodyPr/>
                    <a:lstStyle/>
                    <a:p>
                      <a:pPr algn="ctr"/>
                      <a:r>
                        <a:rPr lang="en-US" sz="1600" b="0" dirty="0">
                          <a:solidFill>
                            <a:schemeClr val="bg1"/>
                          </a:solidFill>
                        </a:rPr>
                        <a:t>1-yr PFS rate,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Not reported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82.8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Not reported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03623847"/>
                  </a:ext>
                </a:extLst>
              </a:tr>
            </a:tbl>
          </a:graphicData>
        </a:graphic>
      </p:graphicFrame>
      <p:pic>
        <p:nvPicPr>
          <p:cNvPr id="11" name="Picture 10"/>
          <p:cNvPicPr>
            <a:picLocks noChangeAspect="1"/>
          </p:cNvPicPr>
          <p:nvPr/>
        </p:nvPicPr>
        <p:blipFill>
          <a:blip r:embed="rId3">
            <a:clrChange>
              <a:clrFrom>
                <a:srgbClr val="FDFDFD"/>
              </a:clrFrom>
              <a:clrTo>
                <a:srgbClr val="FDFDFD">
                  <a:alpha val="0"/>
                </a:srgbClr>
              </a:clrTo>
            </a:clrChange>
          </a:blip>
          <a:stretch>
            <a:fillRect/>
          </a:stretch>
        </p:blipFill>
        <p:spPr>
          <a:xfrm>
            <a:off x="2971963" y="3126278"/>
            <a:ext cx="292235" cy="269989"/>
          </a:xfrm>
          <a:prstGeom prst="rect">
            <a:avLst/>
          </a:prstGeom>
        </p:spPr>
      </p:pic>
      <p:sp>
        <p:nvSpPr>
          <p:cNvPr id="16" name="Rectangle 15"/>
          <p:cNvSpPr/>
          <p:nvPr/>
        </p:nvSpPr>
        <p:spPr>
          <a:xfrm>
            <a:off x="427926" y="6211669"/>
            <a:ext cx="8753212" cy="461665"/>
          </a:xfrm>
          <a:prstGeom prst="rect">
            <a:avLst/>
          </a:prstGeom>
        </p:spPr>
        <p:txBody>
          <a:bodyPr wrap="square">
            <a:spAutoFit/>
          </a:bodyPr>
          <a:lstStyle/>
          <a:p>
            <a:pPr eaLnBrk="1" fontAlgn="auto" hangingPunct="1">
              <a:spcBef>
                <a:spcPts val="0"/>
              </a:spcBef>
              <a:spcAft>
                <a:spcPts val="0"/>
              </a:spcAft>
              <a:defRPr/>
            </a:pPr>
            <a:r>
              <a:rPr kumimoji="0" lang="en-US" sz="1200" b="0" u="none" strike="noStrike" kern="1200" cap="none" spc="0" normalizeH="0" baseline="0" noProof="0" dirty="0">
                <a:ln>
                  <a:noFill/>
                </a:ln>
                <a:solidFill>
                  <a:schemeClr val="bg2"/>
                </a:solidFill>
                <a:effectLst/>
                <a:uLnTx/>
                <a:uFillTx/>
                <a:latin typeface="+mn-lt"/>
                <a:ea typeface="+mn-ea"/>
                <a:cs typeface="+mn-cs"/>
              </a:rPr>
              <a:t>1.</a:t>
            </a:r>
            <a:r>
              <a:rPr lang="en-US" altLang="en-US" sz="1200" b="0" spc="-10" dirty="0">
                <a:solidFill>
                  <a:schemeClr val="bg2"/>
                </a:solidFill>
                <a:latin typeface="+mn-lt"/>
                <a:cs typeface="+mn-cs"/>
              </a:rPr>
              <a:t> Necchi. Eur Urol. 2020;77:439. 2. Powles. Nat Med. 2019;25:1706. </a:t>
            </a:r>
            <a:r>
              <a:rPr kumimoji="0" lang="en-US" sz="1200" b="0" u="none" strike="noStrike" kern="1200" cap="none" spc="0" normalizeH="0" baseline="0" noProof="0" dirty="0">
                <a:ln>
                  <a:noFill/>
                </a:ln>
                <a:solidFill>
                  <a:schemeClr val="bg2"/>
                </a:solidFill>
                <a:effectLst/>
                <a:uLnTx/>
                <a:uFillTx/>
                <a:latin typeface="+mn-lt"/>
                <a:ea typeface="+mn-ea"/>
                <a:cs typeface="+mn-cs"/>
              </a:rPr>
              <a:t>3. </a:t>
            </a:r>
            <a:r>
              <a:rPr lang="en-US" altLang="en-US" sz="1200" b="0" spc="-10" dirty="0">
                <a:solidFill>
                  <a:schemeClr val="bg2"/>
                </a:solidFill>
                <a:latin typeface="+mn-lt"/>
                <a:cs typeface="+mn-cs"/>
              </a:rPr>
              <a:t>Van Dijk. Nat Med. 2020;26:1839. </a:t>
            </a:r>
            <a:br>
              <a:rPr lang="en-US" altLang="en-US" sz="1200" b="0" spc="-10" dirty="0">
                <a:solidFill>
                  <a:schemeClr val="bg2"/>
                </a:solidFill>
                <a:latin typeface="+mn-lt"/>
                <a:cs typeface="+mn-cs"/>
              </a:rPr>
            </a:br>
            <a:r>
              <a:rPr kumimoji="0" lang="en-US" sz="1200" b="0" u="none" strike="noStrike" kern="1200" cap="none" spc="0" normalizeH="0" baseline="0" noProof="0" dirty="0">
                <a:ln>
                  <a:noFill/>
                </a:ln>
                <a:solidFill>
                  <a:schemeClr val="bg2"/>
                </a:solidFill>
                <a:effectLst/>
                <a:uLnTx/>
                <a:uFillTx/>
                <a:latin typeface="+mn-lt"/>
                <a:ea typeface="+mn-ea"/>
                <a:cs typeface="+mn-cs"/>
              </a:rPr>
              <a:t>4. Chanza. ASCO 2022. Abstr 4517. 5. </a:t>
            </a:r>
            <a:r>
              <a:rPr lang="en-US" altLang="en-US" sz="1200" b="0" spc="-10" dirty="0">
                <a:solidFill>
                  <a:schemeClr val="bg2"/>
                </a:solidFill>
                <a:latin typeface="Calibri" panose="020F0502020204030204" pitchFamily="34" charset="0"/>
                <a:cs typeface="+mn-cs"/>
              </a:rPr>
              <a:t>Gao. Nat Med. 2020;26:1845. </a:t>
            </a:r>
            <a:r>
              <a:rPr kumimoji="0" lang="en-US" sz="1200" b="0" u="none" strike="noStrike" kern="1200" cap="none" spc="0" normalizeH="0" baseline="0" noProof="0" dirty="0">
                <a:ln>
                  <a:noFill/>
                </a:ln>
                <a:solidFill>
                  <a:schemeClr val="bg2"/>
                </a:solidFill>
                <a:effectLst/>
                <a:uLnTx/>
                <a:uFillTx/>
                <a:latin typeface="+mn-lt"/>
                <a:ea typeface="+mn-ea"/>
                <a:cs typeface="+mn-cs"/>
              </a:rPr>
              <a:t>6. Grande. ASCO 2020. Abstr 5012. </a:t>
            </a:r>
          </a:p>
        </p:txBody>
      </p:sp>
      <p:pic>
        <p:nvPicPr>
          <p:cNvPr id="18" name="Picture 17"/>
          <p:cNvPicPr>
            <a:picLocks noChangeAspect="1"/>
          </p:cNvPicPr>
          <p:nvPr/>
        </p:nvPicPr>
        <p:blipFill>
          <a:blip r:embed="rId4">
            <a:clrChange>
              <a:clrFrom>
                <a:srgbClr val="FFFFFF"/>
              </a:clrFrom>
              <a:clrTo>
                <a:srgbClr val="FFFFFF">
                  <a:alpha val="0"/>
                </a:srgbClr>
              </a:clrTo>
            </a:clrChange>
          </a:blip>
          <a:stretch>
            <a:fillRect/>
          </a:stretch>
        </p:blipFill>
        <p:spPr>
          <a:xfrm>
            <a:off x="5984770" y="3085252"/>
            <a:ext cx="359224" cy="352040"/>
          </a:xfrm>
          <a:prstGeom prst="rect">
            <a:avLst/>
          </a:prstGeom>
        </p:spPr>
      </p:pic>
      <p:pic>
        <p:nvPicPr>
          <p:cNvPr id="7" name="Picture 6">
            <a:extLst>
              <a:ext uri="{FF2B5EF4-FFF2-40B4-BE49-F238E27FC236}">
                <a16:creationId xmlns:a16="http://schemas.microsoft.com/office/drawing/2014/main" id="{D48D3705-9303-2CEC-65D9-399A9BFCB5B1}"/>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4512415" y="3126278"/>
            <a:ext cx="292235" cy="269989"/>
          </a:xfrm>
          <a:prstGeom prst="rect">
            <a:avLst/>
          </a:prstGeom>
        </p:spPr>
      </p:pic>
      <p:pic>
        <p:nvPicPr>
          <p:cNvPr id="8" name="Picture 7">
            <a:extLst>
              <a:ext uri="{FF2B5EF4-FFF2-40B4-BE49-F238E27FC236}">
                <a16:creationId xmlns:a16="http://schemas.microsoft.com/office/drawing/2014/main" id="{138A243D-389C-D774-30B4-A2055E609C75}"/>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04660" y="3085252"/>
            <a:ext cx="359224" cy="352040"/>
          </a:xfrm>
          <a:prstGeom prst="rect">
            <a:avLst/>
          </a:prstGeom>
        </p:spPr>
      </p:pic>
      <p:pic>
        <p:nvPicPr>
          <p:cNvPr id="10" name="Picture 9">
            <a:extLst>
              <a:ext uri="{FF2B5EF4-FFF2-40B4-BE49-F238E27FC236}">
                <a16:creationId xmlns:a16="http://schemas.microsoft.com/office/drawing/2014/main" id="{71AB0345-8B4C-F800-967B-9C9DB3DED98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053732" y="3085252"/>
            <a:ext cx="359224" cy="352040"/>
          </a:xfrm>
          <a:prstGeom prst="rect">
            <a:avLst/>
          </a:prstGeom>
        </p:spPr>
      </p:pic>
      <p:pic>
        <p:nvPicPr>
          <p:cNvPr id="13" name="Picture 12">
            <a:extLst>
              <a:ext uri="{FF2B5EF4-FFF2-40B4-BE49-F238E27FC236}">
                <a16:creationId xmlns:a16="http://schemas.microsoft.com/office/drawing/2014/main" id="{459BD4A4-DEEC-44EE-C5F7-60711950D4D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73623" y="3085252"/>
            <a:ext cx="359224" cy="352040"/>
          </a:xfrm>
          <a:prstGeom prst="rect">
            <a:avLst/>
          </a:prstGeom>
        </p:spPr>
      </p:pic>
      <p:sp>
        <p:nvSpPr>
          <p:cNvPr id="2" name="TextBox 1">
            <a:extLst>
              <a:ext uri="{FF2B5EF4-FFF2-40B4-BE49-F238E27FC236}">
                <a16:creationId xmlns:a16="http://schemas.microsoft.com/office/drawing/2014/main" id="{3D974C28-BC80-2572-CAEC-AB5B499CC91C}"/>
              </a:ext>
            </a:extLst>
          </p:cNvPr>
          <p:cNvSpPr txBox="1"/>
          <p:nvPr/>
        </p:nvSpPr>
        <p:spPr bwMode="auto">
          <a:xfrm>
            <a:off x="638535" y="5060041"/>
            <a:ext cx="1207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*Includes Tis.</a:t>
            </a:r>
          </a:p>
        </p:txBody>
      </p:sp>
    </p:spTree>
    <p:extLst>
      <p:ext uri="{BB962C8B-B14F-4D97-AF65-F5344CB8AC3E}">
        <p14:creationId xmlns:p14="http://schemas.microsoft.com/office/powerpoint/2010/main" val="326755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33ABD18D-E11D-A066-3461-7FD9D1BC6283}"/>
              </a:ext>
            </a:extLst>
          </p:cNvPr>
          <p:cNvGraphicFramePr>
            <a:graphicFrameLocks noGrp="1"/>
          </p:cNvGraphicFramePr>
          <p:nvPr>
            <p:extLst>
              <p:ext uri="{D42A27DB-BD31-4B8C-83A1-F6EECF244321}">
                <p14:modId xmlns:p14="http://schemas.microsoft.com/office/powerpoint/2010/main" val="1562198686"/>
              </p:ext>
            </p:extLst>
          </p:nvPr>
        </p:nvGraphicFramePr>
        <p:xfrm>
          <a:off x="719137" y="1600199"/>
          <a:ext cx="10792256" cy="3411907"/>
        </p:xfrm>
        <a:graphic>
          <a:graphicData uri="http://schemas.openxmlformats.org/drawingml/2006/table">
            <a:tbl>
              <a:tblPr firstRow="1" bandRow="1">
                <a:tableStyleId>{5C22544A-7EE6-4342-B048-85BDC9FD1C3A}</a:tableStyleId>
              </a:tblPr>
              <a:tblGrid>
                <a:gridCol w="1600130">
                  <a:extLst>
                    <a:ext uri="{9D8B030D-6E8A-4147-A177-3AD203B41FA5}">
                      <a16:colId xmlns:a16="http://schemas.microsoft.com/office/drawing/2014/main" val="179691368"/>
                    </a:ext>
                  </a:extLst>
                </a:gridCol>
                <a:gridCol w="1532021">
                  <a:extLst>
                    <a:ext uri="{9D8B030D-6E8A-4147-A177-3AD203B41FA5}">
                      <a16:colId xmlns:a16="http://schemas.microsoft.com/office/drawing/2014/main" val="2634470621"/>
                    </a:ext>
                  </a:extLst>
                </a:gridCol>
                <a:gridCol w="1532021">
                  <a:extLst>
                    <a:ext uri="{9D8B030D-6E8A-4147-A177-3AD203B41FA5}">
                      <a16:colId xmlns:a16="http://schemas.microsoft.com/office/drawing/2014/main" val="3727975291"/>
                    </a:ext>
                  </a:extLst>
                </a:gridCol>
                <a:gridCol w="1532021">
                  <a:extLst>
                    <a:ext uri="{9D8B030D-6E8A-4147-A177-3AD203B41FA5}">
                      <a16:colId xmlns:a16="http://schemas.microsoft.com/office/drawing/2014/main" val="96249463"/>
                    </a:ext>
                  </a:extLst>
                </a:gridCol>
                <a:gridCol w="1532021">
                  <a:extLst>
                    <a:ext uri="{9D8B030D-6E8A-4147-A177-3AD203B41FA5}">
                      <a16:colId xmlns:a16="http://schemas.microsoft.com/office/drawing/2014/main" val="4257014624"/>
                    </a:ext>
                  </a:extLst>
                </a:gridCol>
                <a:gridCol w="1532021">
                  <a:extLst>
                    <a:ext uri="{9D8B030D-6E8A-4147-A177-3AD203B41FA5}">
                      <a16:colId xmlns:a16="http://schemas.microsoft.com/office/drawing/2014/main" val="3809341944"/>
                    </a:ext>
                  </a:extLst>
                </a:gridCol>
                <a:gridCol w="1532021">
                  <a:extLst>
                    <a:ext uri="{9D8B030D-6E8A-4147-A177-3AD203B41FA5}">
                      <a16:colId xmlns:a16="http://schemas.microsoft.com/office/drawing/2014/main" val="2656445852"/>
                    </a:ext>
                  </a:extLst>
                </a:gridCol>
              </a:tblGrid>
              <a:tr h="626240">
                <a:tc>
                  <a:txBody>
                    <a:bodyPr/>
                    <a:lstStyle/>
                    <a:p>
                      <a:pPr algn="ctr"/>
                      <a:endParaRPr lang="en-US" sz="16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algn="ctr"/>
                      <a:r>
                        <a:rPr lang="en-US" sz="1600" dirty="0">
                          <a:solidFill>
                            <a:schemeClr val="tx1"/>
                          </a:solidFill>
                        </a:rPr>
                        <a:t>PURE-01</a:t>
                      </a:r>
                      <a:r>
                        <a:rPr lang="en-US" sz="1600" baseline="30000" dirty="0">
                          <a:solidFill>
                            <a:schemeClr val="tx1"/>
                          </a:solidFill>
                        </a:rPr>
                        <a:t>1</a:t>
                      </a:r>
                      <a:endParaRPr lang="en-US" sz="1600" baseline="0" dirty="0">
                        <a:solidFill>
                          <a:schemeClr val="tx1"/>
                        </a:solidFill>
                      </a:endParaRPr>
                    </a:p>
                    <a:p>
                      <a:pPr algn="ctr"/>
                      <a:r>
                        <a:rPr lang="en-US" sz="1600" baseline="0" dirty="0">
                          <a:solidFill>
                            <a:schemeClr val="tx1"/>
                          </a:solidFill>
                        </a:rPr>
                        <a:t>(N = 114)</a:t>
                      </a:r>
                      <a:endParaRPr lang="en-US" sz="1600" baseline="30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ABACUS</a:t>
                      </a:r>
                      <a:r>
                        <a:rPr lang="en-US" sz="1600" baseline="30000" dirty="0">
                          <a:solidFill>
                            <a:schemeClr val="tx1"/>
                          </a:solidFill>
                        </a:rPr>
                        <a:t>2</a:t>
                      </a:r>
                      <a:br>
                        <a:rPr lang="en-US" sz="1600" baseline="30000" dirty="0">
                          <a:solidFill>
                            <a:schemeClr val="tx1"/>
                          </a:solidFill>
                        </a:rPr>
                      </a:br>
                      <a:r>
                        <a:rPr lang="en-US" sz="1600" baseline="0" dirty="0">
                          <a:solidFill>
                            <a:schemeClr val="tx1"/>
                          </a:solidFill>
                        </a:rPr>
                        <a:t>(N = 95)</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NABUCCO</a:t>
                      </a:r>
                      <a:r>
                        <a:rPr lang="en-US" sz="1600" baseline="30000" dirty="0">
                          <a:solidFill>
                            <a:schemeClr val="tx1"/>
                          </a:solidFill>
                        </a:rPr>
                        <a:t>3</a:t>
                      </a:r>
                      <a:endParaRPr lang="en-US" sz="1600" baseline="0" dirty="0">
                        <a:solidFill>
                          <a:schemeClr val="tx1"/>
                        </a:solidFil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 = 24)</a:t>
                      </a:r>
                      <a:endParaRPr lang="en-US" sz="1600" baseline="30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AURA</a:t>
                      </a:r>
                      <a:r>
                        <a:rPr lang="en-US" sz="1600" baseline="30000" dirty="0">
                          <a:solidFill>
                            <a:schemeClr val="tx1"/>
                          </a:solidFill>
                        </a:rPr>
                        <a:t>4</a:t>
                      </a:r>
                      <a:br>
                        <a:rPr lang="en-US" sz="1600" baseline="30000" dirty="0">
                          <a:solidFill>
                            <a:schemeClr val="tx1"/>
                          </a:solidFill>
                        </a:rPr>
                      </a:br>
                      <a:r>
                        <a:rPr lang="en-US" sz="1600" baseline="0" dirty="0">
                          <a:solidFill>
                            <a:schemeClr val="tx1"/>
                          </a:solidFill>
                        </a:rPr>
                        <a:t>(N = 28)</a:t>
                      </a:r>
                      <a:endParaRPr lang="en-US" sz="1600" baseline="300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MDACC</a:t>
                      </a:r>
                      <a:r>
                        <a:rPr lang="en-US" sz="1600" baseline="30000" dirty="0">
                          <a:solidFill>
                            <a:schemeClr val="tx1"/>
                          </a:solidFill>
                        </a:rPr>
                        <a:t>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 = 28)</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DUTRENEO</a:t>
                      </a:r>
                      <a:r>
                        <a:rPr lang="en-US" sz="1600" baseline="30000" dirty="0">
                          <a:solidFill>
                            <a:schemeClr val="tx1"/>
                          </a:solidFill>
                        </a:rPr>
                        <a:t>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600" baseline="0" dirty="0">
                          <a:solidFill>
                            <a:schemeClr val="tx1"/>
                          </a:solidFill>
                        </a:rPr>
                        <a:t>(N = 23)</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58008558"/>
                  </a:ext>
                </a:extLst>
              </a:tr>
              <a:tr h="720517">
                <a:tc>
                  <a:txBody>
                    <a:bodyPr/>
                    <a:lstStyle/>
                    <a:p>
                      <a:pPr algn="ctr"/>
                      <a:r>
                        <a:rPr lang="en-US" sz="1600" b="0" dirty="0">
                          <a:solidFill>
                            <a:schemeClr val="bg1"/>
                          </a:solidFill>
                        </a:rPr>
                        <a:t>Immunotherapy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Pembrolizumab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Atezolizumab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Ipi/Nivo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Avelumab</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Durva/Tremi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Durva/Tremi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361225039"/>
                  </a:ext>
                </a:extLst>
              </a:tr>
              <a:tr h="720517">
                <a:tc>
                  <a:txBody>
                    <a:bodyPr/>
                    <a:lstStyle/>
                    <a:p>
                      <a:pPr algn="ctr"/>
                      <a:r>
                        <a:rPr lang="en-US" sz="1600" b="0" dirty="0">
                          <a:solidFill>
                            <a:schemeClr val="bg1"/>
                          </a:solidFill>
                        </a:rPr>
                        <a:t>Cisplatin</a:t>
                      </a:r>
                      <a:r>
                        <a:rPr lang="en-US" sz="1600" b="0" baseline="0" dirty="0">
                          <a:solidFill>
                            <a:schemeClr val="bg1"/>
                          </a:solidFill>
                        </a:rPr>
                        <a:t> eligible</a:t>
                      </a:r>
                      <a:endParaRPr lang="en-US" sz="16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870925886"/>
                  </a:ext>
                </a:extLst>
              </a:tr>
              <a:tr h="720517">
                <a:tc>
                  <a:txBody>
                    <a:bodyPr/>
                    <a:lstStyle/>
                    <a:p>
                      <a:pPr algn="ctr"/>
                      <a:r>
                        <a:rPr lang="en-US" sz="1600" b="0" dirty="0">
                          <a:solidFill>
                            <a:schemeClr val="bg1"/>
                          </a:solidFill>
                        </a:rPr>
                        <a:t>pCR (pT0),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31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46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dirty="0">
                          <a:solidFill>
                            <a:schemeClr val="bg1"/>
                          </a:solidFill>
                        </a:rPr>
                        <a:t>36 </a:t>
                      </a:r>
                      <a:r>
                        <a:rPr lang="en-US" sz="1600" b="0" spc="0" dirty="0">
                          <a:solidFill>
                            <a:schemeClr val="bg1"/>
                          </a:solidFill>
                        </a:rPr>
                        <a:t>⃰</a:t>
                      </a:r>
                      <a:r>
                        <a:rPr lang="en-US" sz="1600" b="0" spc="0" baseline="30000" dirty="0">
                          <a:solidFill>
                            <a:schemeClr val="bg1"/>
                          </a:solidFill>
                        </a:rPr>
                        <a:t> </a:t>
                      </a:r>
                      <a:endParaRPr lang="en-US" sz="1600" b="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dirty="0">
                          <a:solidFill>
                            <a:schemeClr val="bg1"/>
                          </a:solidFill>
                        </a:rPr>
                        <a:t>37.5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p>
                      <a:pPr algn="ctr"/>
                      <a:r>
                        <a:rPr lang="en-US" sz="1600" b="0" dirty="0">
                          <a:solidFill>
                            <a:schemeClr val="bg1"/>
                          </a:solidFill>
                        </a:rPr>
                        <a:t>34.8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91010936"/>
                  </a:ext>
                </a:extLst>
              </a:tr>
              <a:tr h="624116">
                <a:tc>
                  <a:txBody>
                    <a:bodyPr/>
                    <a:lstStyle/>
                    <a:p>
                      <a:pPr algn="ctr"/>
                      <a:r>
                        <a:rPr lang="en-US" sz="1600" b="0" dirty="0">
                          <a:solidFill>
                            <a:schemeClr val="bg1"/>
                          </a:solidFill>
                        </a:rPr>
                        <a:t>1-yr PFS rate,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91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79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92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Not reported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algn="ctr"/>
                      <a:r>
                        <a:rPr lang="en-US" sz="1600" dirty="0">
                          <a:solidFill>
                            <a:schemeClr val="bg1"/>
                          </a:solidFill>
                        </a:rPr>
                        <a:t>82.8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Not reported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3803623847"/>
                  </a:ext>
                </a:extLst>
              </a:tr>
            </a:tbl>
          </a:graphicData>
        </a:graphic>
      </p:graphicFrame>
      <p:pic>
        <p:nvPicPr>
          <p:cNvPr id="14" name="Picture 13">
            <a:extLst>
              <a:ext uri="{FF2B5EF4-FFF2-40B4-BE49-F238E27FC236}">
                <a16:creationId xmlns:a16="http://schemas.microsoft.com/office/drawing/2014/main" id="{4CFE80C3-806D-81A9-87DD-D75DFEBA4093}"/>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2971963" y="3126278"/>
            <a:ext cx="292235" cy="269989"/>
          </a:xfrm>
          <a:prstGeom prst="rect">
            <a:avLst/>
          </a:prstGeom>
        </p:spPr>
      </p:pic>
      <p:pic>
        <p:nvPicPr>
          <p:cNvPr id="15" name="Picture 14">
            <a:extLst>
              <a:ext uri="{FF2B5EF4-FFF2-40B4-BE49-F238E27FC236}">
                <a16:creationId xmlns:a16="http://schemas.microsoft.com/office/drawing/2014/main" id="{0330A736-589B-2A23-B4F5-C6084D5969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984770" y="3085252"/>
            <a:ext cx="359224" cy="352040"/>
          </a:xfrm>
          <a:prstGeom prst="rect">
            <a:avLst/>
          </a:prstGeom>
        </p:spPr>
      </p:pic>
      <p:pic>
        <p:nvPicPr>
          <p:cNvPr id="17" name="Picture 16">
            <a:extLst>
              <a:ext uri="{FF2B5EF4-FFF2-40B4-BE49-F238E27FC236}">
                <a16:creationId xmlns:a16="http://schemas.microsoft.com/office/drawing/2014/main" id="{EE6D4C98-6E19-874C-10F8-05E65603700B}"/>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4512415" y="3126278"/>
            <a:ext cx="292235" cy="269989"/>
          </a:xfrm>
          <a:prstGeom prst="rect">
            <a:avLst/>
          </a:prstGeom>
        </p:spPr>
      </p:pic>
      <p:pic>
        <p:nvPicPr>
          <p:cNvPr id="19" name="Picture 18">
            <a:extLst>
              <a:ext uri="{FF2B5EF4-FFF2-40B4-BE49-F238E27FC236}">
                <a16:creationId xmlns:a16="http://schemas.microsoft.com/office/drawing/2014/main" id="{65F7A43F-688A-C27F-848D-FF5DFFF2749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504660" y="3085252"/>
            <a:ext cx="359224" cy="352040"/>
          </a:xfrm>
          <a:prstGeom prst="rect">
            <a:avLst/>
          </a:prstGeom>
        </p:spPr>
      </p:pic>
      <p:pic>
        <p:nvPicPr>
          <p:cNvPr id="20" name="Picture 19">
            <a:extLst>
              <a:ext uri="{FF2B5EF4-FFF2-40B4-BE49-F238E27FC236}">
                <a16:creationId xmlns:a16="http://schemas.microsoft.com/office/drawing/2014/main" id="{0A91D2EF-A553-60C8-470C-0925C7AA8CF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053732" y="3085252"/>
            <a:ext cx="359224" cy="352040"/>
          </a:xfrm>
          <a:prstGeom prst="rect">
            <a:avLst/>
          </a:prstGeom>
        </p:spPr>
      </p:pic>
      <p:pic>
        <p:nvPicPr>
          <p:cNvPr id="21" name="Picture 20">
            <a:extLst>
              <a:ext uri="{FF2B5EF4-FFF2-40B4-BE49-F238E27FC236}">
                <a16:creationId xmlns:a16="http://schemas.microsoft.com/office/drawing/2014/main" id="{614389B5-EF89-2E14-0032-CBF0AAA5203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10573623" y="3085252"/>
            <a:ext cx="359224" cy="352040"/>
          </a:xfrm>
          <a:prstGeom prst="rect">
            <a:avLst/>
          </a:prstGeom>
        </p:spPr>
      </p:pic>
      <p:sp>
        <p:nvSpPr>
          <p:cNvPr id="5" name="Title 4"/>
          <p:cNvSpPr>
            <a:spLocks noGrp="1"/>
          </p:cNvSpPr>
          <p:nvPr>
            <p:ph type="title"/>
          </p:nvPr>
        </p:nvSpPr>
        <p:spPr/>
        <p:txBody>
          <a:bodyPr>
            <a:noAutofit/>
          </a:bodyPr>
          <a:lstStyle/>
          <a:p>
            <a:r>
              <a:rPr lang="en-US" dirty="0"/>
              <a:t>Neoadjuvant Single-Agent IO and Enfortumab Vedotin Also Are Effective in MIBC</a:t>
            </a:r>
          </a:p>
        </p:txBody>
      </p:sp>
      <p:sp>
        <p:nvSpPr>
          <p:cNvPr id="16" name="Rectangle 15"/>
          <p:cNvSpPr/>
          <p:nvPr/>
        </p:nvSpPr>
        <p:spPr>
          <a:xfrm>
            <a:off x="427927" y="6058306"/>
            <a:ext cx="9336962" cy="646331"/>
          </a:xfrm>
          <a:prstGeom prst="rect">
            <a:avLst/>
          </a:prstGeom>
        </p:spPr>
        <p:txBody>
          <a:bodyPr wrap="square">
            <a:spAutoFit/>
          </a:bodyPr>
          <a:lstStyle/>
          <a:p>
            <a:pPr eaLnBrk="1" fontAlgn="auto" hangingPunct="1">
              <a:spcBef>
                <a:spcPts val="0"/>
              </a:spcBef>
              <a:spcAft>
                <a:spcPts val="0"/>
              </a:spcAft>
              <a:defRPr/>
            </a:pPr>
            <a:r>
              <a:rPr kumimoji="0" lang="en-US" sz="1200" b="0" u="none" strike="noStrike" kern="1200" cap="none" spc="0" normalizeH="0" baseline="0" noProof="0" dirty="0">
                <a:ln>
                  <a:noFill/>
                </a:ln>
                <a:solidFill>
                  <a:schemeClr val="bg2"/>
                </a:solidFill>
                <a:effectLst/>
                <a:uLnTx/>
                <a:uFillTx/>
                <a:latin typeface="+mn-lt"/>
                <a:ea typeface="+mn-ea"/>
                <a:cs typeface="+mn-cs"/>
              </a:rPr>
              <a:t>1.</a:t>
            </a:r>
            <a:r>
              <a:rPr lang="en-US" altLang="en-US" sz="1200" b="0" spc="-10" dirty="0">
                <a:solidFill>
                  <a:schemeClr val="bg2"/>
                </a:solidFill>
                <a:latin typeface="+mn-lt"/>
                <a:cs typeface="+mn-cs"/>
              </a:rPr>
              <a:t> Necchi. Eur Urol. 2020;77:439. 2. Powles. Nat Med. 2019;25:1706. </a:t>
            </a:r>
            <a:r>
              <a:rPr kumimoji="0" lang="en-US" sz="1200" b="0" u="none" strike="noStrike" kern="1200" cap="none" spc="0" normalizeH="0" baseline="0" noProof="0" dirty="0">
                <a:ln>
                  <a:noFill/>
                </a:ln>
                <a:solidFill>
                  <a:schemeClr val="bg2"/>
                </a:solidFill>
                <a:effectLst/>
                <a:uLnTx/>
                <a:uFillTx/>
                <a:latin typeface="+mn-lt"/>
                <a:ea typeface="+mn-ea"/>
                <a:cs typeface="+mn-cs"/>
              </a:rPr>
              <a:t>3. </a:t>
            </a:r>
            <a:r>
              <a:rPr lang="en-US" altLang="en-US" sz="1200" b="0" spc="-10" dirty="0">
                <a:solidFill>
                  <a:schemeClr val="bg2"/>
                </a:solidFill>
                <a:latin typeface="+mn-lt"/>
                <a:cs typeface="+mn-cs"/>
              </a:rPr>
              <a:t>Van Dijk. Nat Med. 2020;26:1839. </a:t>
            </a:r>
            <a:br>
              <a:rPr lang="en-US" altLang="en-US" sz="1200" b="0" spc="-10" dirty="0">
                <a:solidFill>
                  <a:schemeClr val="bg2"/>
                </a:solidFill>
                <a:latin typeface="+mn-lt"/>
                <a:cs typeface="+mn-cs"/>
              </a:rPr>
            </a:br>
            <a:r>
              <a:rPr kumimoji="0" lang="en-US" sz="1200" b="0" u="none" strike="noStrike" kern="1200" cap="none" spc="0" normalizeH="0" baseline="0" noProof="0" dirty="0">
                <a:ln>
                  <a:noFill/>
                </a:ln>
                <a:solidFill>
                  <a:schemeClr val="bg2"/>
                </a:solidFill>
                <a:effectLst/>
                <a:uLnTx/>
                <a:uFillTx/>
                <a:latin typeface="+mn-lt"/>
                <a:ea typeface="+mn-ea"/>
                <a:cs typeface="+mn-cs"/>
              </a:rPr>
              <a:t>4. Chanza. ASCO 2022. Abstr 4517. 5. </a:t>
            </a:r>
            <a:r>
              <a:rPr lang="en-US" altLang="en-US" sz="1200" b="0" spc="-10" dirty="0">
                <a:solidFill>
                  <a:schemeClr val="bg2"/>
                </a:solidFill>
                <a:latin typeface="Calibri" panose="020F0502020204030204" pitchFamily="34" charset="0"/>
                <a:cs typeface="+mn-cs"/>
              </a:rPr>
              <a:t>Gao. Nat Med. 2020;26:1845. </a:t>
            </a:r>
            <a:r>
              <a:rPr kumimoji="0" lang="en-US" sz="1200" b="0" u="none" strike="noStrike" kern="1200" cap="none" spc="0" normalizeH="0" baseline="0" noProof="0" dirty="0">
                <a:ln>
                  <a:noFill/>
                </a:ln>
                <a:solidFill>
                  <a:schemeClr val="bg2"/>
                </a:solidFill>
                <a:effectLst/>
                <a:uLnTx/>
                <a:uFillTx/>
                <a:latin typeface="+mn-lt"/>
                <a:ea typeface="+mn-ea"/>
                <a:cs typeface="+mn-cs"/>
              </a:rPr>
              <a:t>6. Grande. ASCO 2020. Abstr 5012. </a:t>
            </a:r>
            <a:br>
              <a:rPr kumimoji="0" lang="en-US" sz="1200" b="0" u="none" strike="noStrike" kern="1200" cap="none" spc="0" normalizeH="0" baseline="0" noProof="0" dirty="0">
                <a:ln>
                  <a:noFill/>
                </a:ln>
                <a:solidFill>
                  <a:schemeClr val="bg2"/>
                </a:solidFill>
                <a:effectLst/>
                <a:uLnTx/>
                <a:uFillTx/>
                <a:latin typeface="+mn-lt"/>
                <a:ea typeface="+mn-ea"/>
                <a:cs typeface="+mn-cs"/>
              </a:rPr>
            </a:br>
            <a:r>
              <a:rPr kumimoji="0" lang="en-US" sz="1200" b="0" u="none" strike="noStrike" kern="1200" cap="none" spc="0" normalizeH="0" baseline="0" noProof="0" dirty="0">
                <a:ln>
                  <a:noFill/>
                </a:ln>
                <a:solidFill>
                  <a:schemeClr val="bg2"/>
                </a:solidFill>
                <a:effectLst/>
                <a:uLnTx/>
                <a:uFillTx/>
                <a:latin typeface="+mn-lt"/>
                <a:ea typeface="+mn-ea"/>
                <a:cs typeface="+mn-cs"/>
              </a:rPr>
              <a:t>7. Petrylak. ASCO. 2022. Abstr 4582.</a:t>
            </a:r>
          </a:p>
        </p:txBody>
      </p:sp>
      <p:sp>
        <p:nvSpPr>
          <p:cNvPr id="4" name="Rounded Rectangle 19">
            <a:extLst>
              <a:ext uri="{FF2B5EF4-FFF2-40B4-BE49-F238E27FC236}">
                <a16:creationId xmlns:a16="http://schemas.microsoft.com/office/drawing/2014/main" id="{9E17C606-C843-BE50-2A02-679534030162}"/>
              </a:ext>
            </a:extLst>
          </p:cNvPr>
          <p:cNvSpPr/>
          <p:nvPr/>
        </p:nvSpPr>
        <p:spPr>
          <a:xfrm>
            <a:off x="698863" y="3675167"/>
            <a:ext cx="10792256" cy="697584"/>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FF0000"/>
                </a:solidFill>
                <a:effectLst/>
                <a:uLnTx/>
                <a:uFillTx/>
                <a:ea typeface="+mn-ea"/>
                <a:cs typeface="+mn-cs"/>
              </a:rPr>
              <a:t>pCR rates with single-agent IO similar to NAC </a:t>
            </a:r>
          </a:p>
        </p:txBody>
      </p:sp>
      <p:sp>
        <p:nvSpPr>
          <p:cNvPr id="6" name="Rounded Rectangle 3">
            <a:extLst>
              <a:ext uri="{FF2B5EF4-FFF2-40B4-BE49-F238E27FC236}">
                <a16:creationId xmlns:a16="http://schemas.microsoft.com/office/drawing/2014/main" id="{3BDDE4A5-16CC-C9EC-8ECA-0C2DE46FBB16}"/>
              </a:ext>
            </a:extLst>
          </p:cNvPr>
          <p:cNvSpPr/>
          <p:nvPr/>
        </p:nvSpPr>
        <p:spPr>
          <a:xfrm>
            <a:off x="719137" y="2927335"/>
            <a:ext cx="10753726" cy="72043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ea typeface="+mn-ea"/>
                <a:cs typeface="+mn-cs"/>
              </a:rPr>
              <a:t>EV-103 Cohort H</a:t>
            </a:r>
            <a:r>
              <a:rPr kumimoji="0" lang="en-US" sz="1800" b="1" i="0" u="none" strike="noStrike" kern="1200" cap="none" spc="0" normalizeH="0" baseline="30000" noProof="0" dirty="0">
                <a:ln>
                  <a:noFill/>
                </a:ln>
                <a:solidFill>
                  <a:srgbClr val="002060"/>
                </a:solidFill>
                <a:effectLst/>
                <a:uLnTx/>
                <a:uFillTx/>
                <a:ea typeface="+mn-ea"/>
                <a:cs typeface="+mn-cs"/>
              </a:rPr>
              <a:t>7</a:t>
            </a:r>
            <a:r>
              <a:rPr kumimoji="0" lang="en-US" sz="1800" b="1" i="0" u="none" strike="noStrike" kern="1200" cap="none" spc="0" normalizeH="0" baseline="0" noProof="0" dirty="0">
                <a:ln>
                  <a:noFill/>
                </a:ln>
                <a:solidFill>
                  <a:srgbClr val="002060"/>
                </a:solidFill>
                <a:effectLst/>
                <a:uLnTx/>
                <a:uFillTx/>
                <a:ea typeface="+mn-ea"/>
                <a:cs typeface="+mn-cs"/>
              </a:rPr>
              <a:t>: EV in cisplatin-ineligible MIBC </a:t>
            </a:r>
            <a:br>
              <a:rPr kumimoji="0" lang="en-US" sz="1800" b="1" i="0" u="none" strike="noStrike" kern="1200" cap="none" spc="0" normalizeH="0" baseline="0" noProof="0" dirty="0">
                <a:ln>
                  <a:noFill/>
                </a:ln>
                <a:solidFill>
                  <a:srgbClr val="002060"/>
                </a:solidFill>
                <a:effectLst/>
                <a:uLnTx/>
                <a:uFillTx/>
                <a:ea typeface="+mn-ea"/>
                <a:cs typeface="+mn-cs"/>
              </a:rPr>
            </a:br>
            <a:r>
              <a:rPr kumimoji="0" lang="en-US" sz="1800" b="1" i="0" u="none" strike="noStrike" kern="1200" cap="none" spc="0" normalizeH="0" baseline="0" noProof="0" dirty="0">
                <a:ln>
                  <a:noFill/>
                </a:ln>
                <a:solidFill>
                  <a:srgbClr val="002060"/>
                </a:solidFill>
                <a:effectLst/>
                <a:uLnTx/>
                <a:uFillTx/>
                <a:ea typeface="+mn-ea"/>
                <a:cs typeface="+mn-cs"/>
              </a:rPr>
              <a:t>pCR: 36.4%; </a:t>
            </a:r>
            <a:r>
              <a:rPr lang="en-US" dirty="0">
                <a:solidFill>
                  <a:srgbClr val="002060"/>
                </a:solidFill>
              </a:rPr>
              <a:t>p</a:t>
            </a:r>
            <a:r>
              <a:rPr kumimoji="0" lang="en-US" sz="1800" b="1" i="0" u="none" strike="noStrike" kern="1200" cap="none" spc="0" normalizeH="0" baseline="0" noProof="0" dirty="0">
                <a:ln>
                  <a:noFill/>
                </a:ln>
                <a:solidFill>
                  <a:srgbClr val="002060"/>
                </a:solidFill>
                <a:effectLst/>
                <a:uLnTx/>
                <a:uFillTx/>
                <a:ea typeface="+mn-ea"/>
                <a:cs typeface="+mn-cs"/>
              </a:rPr>
              <a:t>DR: 50%; no delays to RC</a:t>
            </a:r>
          </a:p>
        </p:txBody>
      </p:sp>
      <p:sp>
        <p:nvSpPr>
          <p:cNvPr id="2" name="TextBox 1">
            <a:extLst>
              <a:ext uri="{FF2B5EF4-FFF2-40B4-BE49-F238E27FC236}">
                <a16:creationId xmlns:a16="http://schemas.microsoft.com/office/drawing/2014/main" id="{FB926085-F613-1E23-87C7-33C789101C9A}"/>
              </a:ext>
            </a:extLst>
          </p:cNvPr>
          <p:cNvSpPr txBox="1"/>
          <p:nvPr/>
        </p:nvSpPr>
        <p:spPr bwMode="auto">
          <a:xfrm>
            <a:off x="638535" y="5060041"/>
            <a:ext cx="120738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*Includes Tis.</a:t>
            </a:r>
          </a:p>
        </p:txBody>
      </p:sp>
    </p:spTree>
    <p:extLst>
      <p:ext uri="{BB962C8B-B14F-4D97-AF65-F5344CB8AC3E}">
        <p14:creationId xmlns:p14="http://schemas.microsoft.com/office/powerpoint/2010/main" val="353108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p:txBody>
          <a:bodyPr>
            <a:normAutofit/>
          </a:bodyPr>
          <a:lstStyle/>
          <a:p>
            <a:r>
              <a:rPr lang="en-US" dirty="0"/>
              <a:t>Ongoing Phase III Neoadjuvant IO-based Trials in MIBC</a:t>
            </a:r>
          </a:p>
        </p:txBody>
      </p:sp>
      <p:graphicFrame>
        <p:nvGraphicFramePr>
          <p:cNvPr id="7" name="Table 6"/>
          <p:cNvGraphicFramePr>
            <a:graphicFrameLocks noGrp="1"/>
          </p:cNvGraphicFramePr>
          <p:nvPr>
            <p:extLst>
              <p:ext uri="{D42A27DB-BD31-4B8C-83A1-F6EECF244321}">
                <p14:modId xmlns:p14="http://schemas.microsoft.com/office/powerpoint/2010/main" val="3927701107"/>
              </p:ext>
            </p:extLst>
          </p:nvPr>
        </p:nvGraphicFramePr>
        <p:xfrm>
          <a:off x="2036713" y="1341440"/>
          <a:ext cx="9763761" cy="4757021"/>
        </p:xfrm>
        <a:graphic>
          <a:graphicData uri="http://schemas.openxmlformats.org/drawingml/2006/table">
            <a:tbl>
              <a:tblPr firstRow="1" bandRow="1">
                <a:tableStyleId>{5C22544A-7EE6-4342-B048-85BDC9FD1C3A}</a:tableStyleId>
              </a:tblPr>
              <a:tblGrid>
                <a:gridCol w="3631761">
                  <a:extLst>
                    <a:ext uri="{9D8B030D-6E8A-4147-A177-3AD203B41FA5}">
                      <a16:colId xmlns:a16="http://schemas.microsoft.com/office/drawing/2014/main" val="1027855649"/>
                    </a:ext>
                  </a:extLst>
                </a:gridCol>
                <a:gridCol w="1547260">
                  <a:extLst>
                    <a:ext uri="{9D8B030D-6E8A-4147-A177-3AD203B41FA5}">
                      <a16:colId xmlns:a16="http://schemas.microsoft.com/office/drawing/2014/main" val="3569383463"/>
                    </a:ext>
                  </a:extLst>
                </a:gridCol>
                <a:gridCol w="4584740">
                  <a:extLst>
                    <a:ext uri="{9D8B030D-6E8A-4147-A177-3AD203B41FA5}">
                      <a16:colId xmlns:a16="http://schemas.microsoft.com/office/drawing/2014/main" val="4075003930"/>
                    </a:ext>
                  </a:extLst>
                </a:gridCol>
              </a:tblGrid>
              <a:tr h="404477">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dirty="0">
                          <a:solidFill>
                            <a:schemeClr val="tx1"/>
                          </a:solidFill>
                          <a:effectLst/>
                          <a:latin typeface="+mn-lt"/>
                        </a:rPr>
                        <a:t>Clinical Trial</a:t>
                      </a:r>
                      <a:endParaRPr lang="en-US" sz="1800" dirty="0">
                        <a:solidFill>
                          <a:schemeClr val="tx1"/>
                        </a:solidFill>
                        <a:effectLst/>
                        <a:latin typeface="+mn-lt"/>
                        <a:ea typeface="Calibri" panose="020F0502020204030204" pitchFamily="34" charset="0"/>
                        <a:cs typeface="Times New Roman" panose="02020603050405020304" pitchFamily="18" charset="0"/>
                      </a:endParaRPr>
                    </a:p>
                  </a:txBody>
                  <a:tcPr marL="18288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1" dirty="0">
                          <a:solidFill>
                            <a:schemeClr val="tx1"/>
                          </a:solidFill>
                          <a:effectLst/>
                          <a:latin typeface="+mn-lt"/>
                          <a:ea typeface="+mn-ea"/>
                          <a:cs typeface="+mn-cs"/>
                        </a:rPr>
                        <a:t>N</a:t>
                      </a:r>
                      <a:endParaRPr lang="en-US" sz="1800" b="1" dirty="0">
                        <a:solidFill>
                          <a:schemeClr val="tx1"/>
                        </a:solidFill>
                        <a:effectLst/>
                        <a:latin typeface="+mn-lt"/>
                        <a:ea typeface="Calibri" panose="020F0502020204030204" pitchFamily="34" charset="0"/>
                        <a:cs typeface="Times New Roman" panose="02020603050405020304" pitchFamily="18" charset="0"/>
                      </a:endParaRPr>
                    </a:p>
                  </a:txBody>
                  <a:tcPr marL="44330" marR="4433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1" dirty="0">
                          <a:solidFill>
                            <a:schemeClr val="tx1"/>
                          </a:solidFill>
                          <a:effectLst/>
                          <a:latin typeface="+mn-lt"/>
                        </a:rPr>
                        <a:t>Treatment Arms</a:t>
                      </a:r>
                      <a:endParaRPr lang="en-US" sz="1800" b="1" dirty="0">
                        <a:solidFill>
                          <a:schemeClr val="tx1"/>
                        </a:solidFill>
                        <a:effectLst/>
                        <a:latin typeface="+mn-lt"/>
                        <a:ea typeface="Calibri" panose="020F0502020204030204" pitchFamily="34" charset="0"/>
                        <a:cs typeface="Times New Roman" panose="02020603050405020304" pitchFamily="18" charset="0"/>
                      </a:endParaRPr>
                    </a:p>
                  </a:txBody>
                  <a:tcPr marL="44330" marR="44330"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197120913"/>
                  </a:ext>
                </a:extLst>
              </a:tr>
              <a:tr h="621792">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b="1" dirty="0">
                          <a:solidFill>
                            <a:schemeClr val="bg1"/>
                          </a:solidFill>
                          <a:effectLst/>
                          <a:latin typeface="+mn-lt"/>
                        </a:rPr>
                        <a:t>KEYNOTE-866</a:t>
                      </a:r>
                      <a:r>
                        <a:rPr lang="en-US" sz="1800" b="1" baseline="30000" dirty="0">
                          <a:solidFill>
                            <a:schemeClr val="bg1"/>
                          </a:solidFill>
                          <a:effectLst/>
                          <a:latin typeface="+mn-lt"/>
                        </a:rPr>
                        <a:t>1</a:t>
                      </a:r>
                    </a:p>
                  </a:txBody>
                  <a:tcPr marL="18288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907</a:t>
                      </a:r>
                      <a:endParaRPr lang="en-US" sz="1800" b="0" dirty="0">
                        <a:solidFill>
                          <a:schemeClr val="bg1"/>
                        </a:solidFill>
                        <a:effectLst/>
                        <a:latin typeface="+mn-lt"/>
                        <a:ea typeface="Calibri" panose="020F0502020204030204" pitchFamily="34" charset="0"/>
                        <a:cs typeface="Times New Roman" panose="02020603050405020304" pitchFamily="18" charset="0"/>
                      </a:endParaRPr>
                    </a:p>
                  </a:txBody>
                  <a:tcPr marL="44330" marR="4433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Pembro + GC vs GC </a:t>
                      </a:r>
                    </a:p>
                  </a:txBody>
                  <a:tcPr marL="44330" marR="4433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224530742"/>
                  </a:ext>
                </a:extLst>
              </a:tr>
              <a:tr h="621792">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b="1" dirty="0">
                          <a:solidFill>
                            <a:schemeClr val="bg1"/>
                          </a:solidFill>
                          <a:effectLst/>
                          <a:latin typeface="+mn-lt"/>
                        </a:rPr>
                        <a:t>KEYNOTE-B15/EV-304</a:t>
                      </a:r>
                      <a:r>
                        <a:rPr lang="en-US" sz="1800" b="1" baseline="30000" dirty="0">
                          <a:solidFill>
                            <a:schemeClr val="bg1"/>
                          </a:solidFill>
                          <a:effectLst/>
                          <a:latin typeface="+mn-lt"/>
                        </a:rPr>
                        <a:t>2</a:t>
                      </a:r>
                      <a:endParaRPr lang="en-US" sz="1800" b="1" dirty="0">
                        <a:solidFill>
                          <a:schemeClr val="bg1"/>
                        </a:solidFill>
                        <a:effectLst/>
                        <a:latin typeface="+mn-lt"/>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784</a:t>
                      </a: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Pembro + EV vs GC</a:t>
                      </a: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4053992602"/>
                  </a:ext>
                </a:extLst>
              </a:tr>
              <a:tr h="621792">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b="1" dirty="0">
                          <a:solidFill>
                            <a:schemeClr val="bg1"/>
                          </a:solidFill>
                          <a:effectLst/>
                          <a:latin typeface="+mn-lt"/>
                        </a:rPr>
                        <a:t>NIAGARA</a:t>
                      </a:r>
                      <a:r>
                        <a:rPr lang="en-US" sz="1800" b="1" baseline="30000" dirty="0">
                          <a:solidFill>
                            <a:schemeClr val="bg1"/>
                          </a:solidFill>
                          <a:effectLst/>
                          <a:latin typeface="+mn-lt"/>
                        </a:rPr>
                        <a:t>3</a:t>
                      </a:r>
                      <a:endParaRPr lang="en-US" sz="1800" b="1" dirty="0">
                        <a:solidFill>
                          <a:schemeClr val="bg1"/>
                        </a:solidFill>
                        <a:effectLst/>
                        <a:latin typeface="+mn-lt"/>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1063</a:t>
                      </a:r>
                      <a:endParaRPr lang="en-US" sz="1800" b="0" dirty="0">
                        <a:solidFill>
                          <a:schemeClr val="bg1"/>
                        </a:solidFill>
                        <a:effectLst/>
                        <a:latin typeface="+mn-lt"/>
                        <a:ea typeface="Calibri" panose="020F0502020204030204" pitchFamily="34" charset="0"/>
                        <a:cs typeface="Times New Roman" panose="02020603050405020304" pitchFamily="18" charset="0"/>
                      </a:endParaRP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Durva + GC vs GC</a:t>
                      </a:r>
                      <a:endParaRPr lang="en-US" sz="1800" b="0" dirty="0">
                        <a:solidFill>
                          <a:schemeClr val="bg1"/>
                        </a:solidFill>
                        <a:effectLst/>
                        <a:latin typeface="+mn-lt"/>
                        <a:ea typeface="Calibri" panose="020F0502020204030204" pitchFamily="34" charset="0"/>
                        <a:cs typeface="Times New Roman" panose="02020603050405020304" pitchFamily="18" charset="0"/>
                      </a:endParaRP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858876753"/>
                  </a:ext>
                </a:extLst>
              </a:tr>
              <a:tr h="621792">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b="1" dirty="0">
                          <a:solidFill>
                            <a:schemeClr val="bg1"/>
                          </a:solidFill>
                          <a:effectLst/>
                          <a:latin typeface="+mn-lt"/>
                        </a:rPr>
                        <a:t>ENERGIZE</a:t>
                      </a:r>
                      <a:r>
                        <a:rPr lang="en-US" sz="1800" b="1" baseline="30000" dirty="0">
                          <a:solidFill>
                            <a:schemeClr val="bg1"/>
                          </a:solidFill>
                          <a:effectLst/>
                          <a:latin typeface="+mn-lt"/>
                        </a:rPr>
                        <a:t>4</a:t>
                      </a:r>
                      <a:endParaRPr lang="en-US" sz="1800" b="1" dirty="0">
                        <a:solidFill>
                          <a:schemeClr val="bg1"/>
                        </a:solidFill>
                        <a:effectLst/>
                        <a:latin typeface="+mn-lt"/>
                      </a:endParaRPr>
                    </a:p>
                  </a:txBody>
                  <a:tcPr marL="18288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861</a:t>
                      </a:r>
                      <a:endParaRPr lang="en-US" sz="1800" b="0" dirty="0">
                        <a:solidFill>
                          <a:schemeClr val="bg1"/>
                        </a:solidFill>
                        <a:effectLst/>
                        <a:latin typeface="+mn-lt"/>
                        <a:ea typeface="Calibri" panose="020F0502020204030204" pitchFamily="34" charset="0"/>
                        <a:cs typeface="Times New Roman" panose="02020603050405020304" pitchFamily="18" charset="0"/>
                      </a:endParaRPr>
                    </a:p>
                  </a:txBody>
                  <a:tcPr marL="44330" marR="4433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457200" rtl="0" eaLnBrk="1" latinLnBrk="0" hangingPunct="1">
                        <a:defRPr sz="1800" kern="1200">
                          <a:solidFill>
                            <a:schemeClr val="dk1"/>
                          </a:solidFill>
                          <a:latin typeface="Arial" panose="020B0604020202020204"/>
                        </a:defRPr>
                      </a:lvl1pPr>
                      <a:lvl2pPr marL="457200" algn="l" defTabSz="457200" rtl="0" eaLnBrk="1" latinLnBrk="0" hangingPunct="1">
                        <a:defRPr sz="1800" kern="1200">
                          <a:solidFill>
                            <a:schemeClr val="dk1"/>
                          </a:solidFill>
                          <a:latin typeface="Arial" panose="020B0604020202020204"/>
                        </a:defRPr>
                      </a:lvl2pPr>
                      <a:lvl3pPr marL="914400" algn="l" defTabSz="457200" rtl="0" eaLnBrk="1" latinLnBrk="0" hangingPunct="1">
                        <a:defRPr sz="1800" kern="1200">
                          <a:solidFill>
                            <a:schemeClr val="dk1"/>
                          </a:solidFill>
                          <a:latin typeface="Arial" panose="020B0604020202020204"/>
                        </a:defRPr>
                      </a:lvl3pPr>
                      <a:lvl4pPr marL="1371600" algn="l" defTabSz="457200" rtl="0" eaLnBrk="1" latinLnBrk="0" hangingPunct="1">
                        <a:defRPr sz="1800" kern="1200">
                          <a:solidFill>
                            <a:schemeClr val="dk1"/>
                          </a:solidFill>
                          <a:latin typeface="Arial" panose="020B0604020202020204"/>
                        </a:defRPr>
                      </a:lvl4pPr>
                      <a:lvl5pPr marL="1828800" algn="l" defTabSz="457200" rtl="0" eaLnBrk="1" latinLnBrk="0" hangingPunct="1">
                        <a:defRPr sz="1800" kern="1200">
                          <a:solidFill>
                            <a:schemeClr val="dk1"/>
                          </a:solidFill>
                          <a:latin typeface="Arial" panose="020B0604020202020204"/>
                        </a:defRPr>
                      </a:lvl5pPr>
                      <a:lvl6pPr marL="2286000" algn="l" defTabSz="457200" rtl="0" eaLnBrk="1" latinLnBrk="0" hangingPunct="1">
                        <a:defRPr sz="1800" kern="1200">
                          <a:solidFill>
                            <a:schemeClr val="dk1"/>
                          </a:solidFill>
                          <a:latin typeface="Arial" panose="020B0604020202020204"/>
                        </a:defRPr>
                      </a:lvl6pPr>
                      <a:lvl7pPr marL="2743200" algn="l" defTabSz="457200" rtl="0" eaLnBrk="1" latinLnBrk="0" hangingPunct="1">
                        <a:defRPr sz="1800" kern="1200">
                          <a:solidFill>
                            <a:schemeClr val="dk1"/>
                          </a:solidFill>
                          <a:latin typeface="Arial" panose="020B0604020202020204"/>
                        </a:defRPr>
                      </a:lvl7pPr>
                      <a:lvl8pPr marL="3200400" algn="l" defTabSz="457200" rtl="0" eaLnBrk="1" latinLnBrk="0" hangingPunct="1">
                        <a:defRPr sz="1800" kern="1200">
                          <a:solidFill>
                            <a:schemeClr val="dk1"/>
                          </a:solidFill>
                          <a:latin typeface="Arial" panose="020B0604020202020204"/>
                        </a:defRPr>
                      </a:lvl8pPr>
                      <a:lvl9pPr marL="3657600" algn="l" defTabSz="457200" rtl="0" eaLnBrk="1" latinLnBrk="0" hangingPunct="1">
                        <a:defRPr sz="1800" kern="1200">
                          <a:solidFill>
                            <a:schemeClr val="dk1"/>
                          </a:solidFill>
                          <a:latin typeface="Arial" panose="020B0604020202020204"/>
                        </a:defRPr>
                      </a:lvl9pPr>
                    </a:lstStyle>
                    <a:p>
                      <a:pPr marL="0" marR="0" algn="ctr">
                        <a:lnSpc>
                          <a:spcPct val="107000"/>
                        </a:lnSpc>
                        <a:spcBef>
                          <a:spcPts val="0"/>
                        </a:spcBef>
                        <a:spcAft>
                          <a:spcPts val="0"/>
                        </a:spcAft>
                      </a:pPr>
                      <a:r>
                        <a:rPr lang="en-US" sz="1800" b="0" dirty="0">
                          <a:solidFill>
                            <a:schemeClr val="bg1"/>
                          </a:solidFill>
                          <a:effectLst/>
                          <a:latin typeface="+mn-lt"/>
                        </a:rPr>
                        <a:t>Nivo + GC vs GC </a:t>
                      </a:r>
                      <a:endParaRPr lang="en-US" sz="1800" strike="sngStrike" kern="1200" baseline="0" dirty="0">
                        <a:solidFill>
                          <a:schemeClr val="bg1"/>
                        </a:solidFill>
                        <a:latin typeface="+mn-lt"/>
                        <a:ea typeface="+mn-ea"/>
                        <a:cs typeface="+mn-cs"/>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800" strike="sngStrike" kern="1200" baseline="0" dirty="0">
                          <a:solidFill>
                            <a:schemeClr val="bg1"/>
                          </a:solidFill>
                          <a:latin typeface="+mn-lt"/>
                          <a:ea typeface="+mn-ea"/>
                          <a:cs typeface="+mn-cs"/>
                        </a:rPr>
                        <a:t>GC+ Nivo + Linrodostat</a:t>
                      </a:r>
                    </a:p>
                  </a:txBody>
                  <a:tcPr marL="44330" marR="44330"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87346774"/>
                  </a:ext>
                </a:extLst>
              </a:tr>
              <a:tr h="621792">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b="1" dirty="0">
                          <a:solidFill>
                            <a:schemeClr val="bg1"/>
                          </a:solidFill>
                          <a:effectLst/>
                          <a:latin typeface="+mn-lt"/>
                          <a:cs typeface="Arial" panose="020B0604020202020204" pitchFamily="34" charset="0"/>
                        </a:rPr>
                        <a:t>KEYNOTE-905/EV-303</a:t>
                      </a:r>
                      <a:r>
                        <a:rPr lang="en-US" sz="1800" b="1" baseline="30000" dirty="0">
                          <a:solidFill>
                            <a:schemeClr val="bg1"/>
                          </a:solidFill>
                          <a:effectLst/>
                          <a:latin typeface="+mn-lt"/>
                          <a:cs typeface="Arial" panose="020B0604020202020204" pitchFamily="34" charset="0"/>
                        </a:rPr>
                        <a:t>5</a:t>
                      </a:r>
                      <a:endParaRPr lang="en-US" sz="1800" b="1" dirty="0">
                        <a:solidFill>
                          <a:schemeClr val="bg1"/>
                        </a:solidFill>
                        <a:effectLst/>
                        <a:latin typeface="+mn-lt"/>
                        <a:cs typeface="Arial" panose="020B0604020202020204" pitchFamily="34" charset="0"/>
                      </a:endParaRPr>
                    </a:p>
                  </a:txBody>
                  <a:tcPr marL="18288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mn-lt"/>
                          <a:ea typeface="Calibri" panose="020F0502020204030204" pitchFamily="34" charset="0"/>
                          <a:cs typeface="Times New Roman" panose="02020603050405020304" pitchFamily="18" charset="0"/>
                        </a:rPr>
                        <a:t>857</a:t>
                      </a:r>
                    </a:p>
                  </a:txBody>
                  <a:tcPr marL="44330" marR="4433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mn-lt"/>
                          <a:ea typeface="Calibri" panose="020F0502020204030204" pitchFamily="34" charset="0"/>
                          <a:cs typeface="Times New Roman" panose="02020603050405020304" pitchFamily="18" charset="0"/>
                        </a:rPr>
                        <a:t>RC</a:t>
                      </a:r>
                      <a:r>
                        <a:rPr lang="en-US" sz="1800" b="0" baseline="0" dirty="0">
                          <a:solidFill>
                            <a:schemeClr val="bg1"/>
                          </a:solidFill>
                          <a:effectLst/>
                          <a:latin typeface="+mn-lt"/>
                          <a:ea typeface="Calibri" panose="020F0502020204030204" pitchFamily="34" charset="0"/>
                          <a:cs typeface="Times New Roman" panose="02020603050405020304" pitchFamily="18" charset="0"/>
                        </a:rPr>
                        <a:t> vs Pembro + EV vs Pembro</a:t>
                      </a:r>
                      <a:endParaRPr lang="en-US" sz="1800" b="0" dirty="0">
                        <a:solidFill>
                          <a:schemeClr val="bg1"/>
                        </a:solidFill>
                        <a:effectLst/>
                        <a:latin typeface="+mn-lt"/>
                        <a:ea typeface="Calibri" panose="020F0502020204030204" pitchFamily="34" charset="0"/>
                        <a:cs typeface="Times New Roman" panose="02020603050405020304" pitchFamily="18" charset="0"/>
                      </a:endParaRPr>
                    </a:p>
                  </a:txBody>
                  <a:tcPr marL="44330" marR="44330" marT="0" marB="0"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066312286"/>
                  </a:ext>
                </a:extLst>
              </a:tr>
              <a:tr h="621792">
                <a:tc>
                  <a:txBody>
                    <a:bodyPr/>
                    <a:lstStyle/>
                    <a:p>
                      <a:pPr marL="0" marR="0" algn="l">
                        <a:lnSpc>
                          <a:spcPct val="107000"/>
                        </a:lnSpc>
                        <a:spcBef>
                          <a:spcPts val="0"/>
                        </a:spcBef>
                        <a:spcAft>
                          <a:spcPts val="0"/>
                        </a:spcAft>
                      </a:pPr>
                      <a:r>
                        <a:rPr lang="en-US" sz="1800" b="1" dirty="0">
                          <a:solidFill>
                            <a:schemeClr val="bg1"/>
                          </a:solidFill>
                          <a:effectLst/>
                          <a:latin typeface="+mn-lt"/>
                          <a:ea typeface="Calibri" panose="020F0502020204030204" pitchFamily="34" charset="0"/>
                          <a:cs typeface="Arial" panose="020B0604020202020204" pitchFamily="34" charset="0"/>
                        </a:rPr>
                        <a:t>VOLGA</a:t>
                      </a:r>
                      <a:r>
                        <a:rPr lang="en-US" sz="1800" b="1" baseline="30000" dirty="0">
                          <a:solidFill>
                            <a:schemeClr val="bg1"/>
                          </a:solidFill>
                          <a:effectLst/>
                          <a:latin typeface="+mn-lt"/>
                          <a:ea typeface="Calibri" panose="020F0502020204030204" pitchFamily="34" charset="0"/>
                          <a:cs typeface="Arial" panose="020B0604020202020204" pitchFamily="34" charset="0"/>
                        </a:rPr>
                        <a:t>6</a:t>
                      </a:r>
                      <a:r>
                        <a:rPr lang="en-US" sz="1800" b="1" dirty="0">
                          <a:solidFill>
                            <a:schemeClr val="bg1"/>
                          </a:solidFill>
                          <a:effectLst/>
                          <a:latin typeface="+mn-lt"/>
                          <a:ea typeface="Calibri" panose="020F0502020204030204" pitchFamily="34" charset="0"/>
                          <a:cs typeface="Arial" panose="020B0604020202020204" pitchFamily="34" charset="0"/>
                        </a:rPr>
                        <a:t> </a:t>
                      </a: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mn-lt"/>
                          <a:ea typeface="Calibri" panose="020F0502020204030204" pitchFamily="34" charset="0"/>
                          <a:cs typeface="Times New Roman" panose="02020603050405020304" pitchFamily="18" charset="0"/>
                        </a:rPr>
                        <a:t>830</a:t>
                      </a: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mn-lt"/>
                          <a:ea typeface="Calibri" panose="020F0502020204030204" pitchFamily="34" charset="0"/>
                          <a:cs typeface="Times New Roman" panose="02020603050405020304" pitchFamily="18" charset="0"/>
                        </a:rPr>
                        <a:t>RC</a:t>
                      </a:r>
                      <a:r>
                        <a:rPr lang="en-US" sz="1800" b="0" baseline="0" dirty="0">
                          <a:solidFill>
                            <a:schemeClr val="bg1"/>
                          </a:solidFill>
                          <a:effectLst/>
                          <a:latin typeface="+mn-lt"/>
                          <a:ea typeface="Calibri" panose="020F0502020204030204" pitchFamily="34" charset="0"/>
                          <a:cs typeface="Times New Roman" panose="02020603050405020304" pitchFamily="18" charset="0"/>
                        </a:rPr>
                        <a:t> vs Durva/Tremi + EV vs Durva + EV</a:t>
                      </a:r>
                      <a:endParaRPr lang="en-US" sz="1800" b="0" dirty="0">
                        <a:solidFill>
                          <a:schemeClr val="bg1"/>
                        </a:solidFill>
                        <a:effectLst/>
                        <a:latin typeface="+mn-lt"/>
                        <a:ea typeface="Calibri" panose="020F0502020204030204" pitchFamily="34" charset="0"/>
                        <a:cs typeface="Times New Roman" panose="02020603050405020304" pitchFamily="18" charset="0"/>
                      </a:endParaRP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998681861"/>
                  </a:ext>
                </a:extLst>
              </a:tr>
              <a:tr h="621792">
                <a:tc>
                  <a:txBody>
                    <a:bodyPr/>
                    <a:lstStyle>
                      <a:lvl1pPr marL="0" algn="l" defTabSz="457200" rtl="0" eaLnBrk="1" latinLnBrk="0" hangingPunct="1">
                        <a:defRPr sz="1800" b="1" kern="1200">
                          <a:solidFill>
                            <a:schemeClr val="lt1"/>
                          </a:solidFill>
                          <a:latin typeface="Arial" panose="020B0604020202020204"/>
                        </a:defRPr>
                      </a:lvl1pPr>
                      <a:lvl2pPr marL="457200" algn="l" defTabSz="457200" rtl="0" eaLnBrk="1" latinLnBrk="0" hangingPunct="1">
                        <a:defRPr sz="1800" b="1" kern="1200">
                          <a:solidFill>
                            <a:schemeClr val="lt1"/>
                          </a:solidFill>
                          <a:latin typeface="Arial" panose="020B0604020202020204"/>
                        </a:defRPr>
                      </a:lvl2pPr>
                      <a:lvl3pPr marL="914400" algn="l" defTabSz="457200" rtl="0" eaLnBrk="1" latinLnBrk="0" hangingPunct="1">
                        <a:defRPr sz="1800" b="1" kern="1200">
                          <a:solidFill>
                            <a:schemeClr val="lt1"/>
                          </a:solidFill>
                          <a:latin typeface="Arial" panose="020B0604020202020204"/>
                        </a:defRPr>
                      </a:lvl3pPr>
                      <a:lvl4pPr marL="1371600" algn="l" defTabSz="457200" rtl="0" eaLnBrk="1" latinLnBrk="0" hangingPunct="1">
                        <a:defRPr sz="1800" b="1" kern="1200">
                          <a:solidFill>
                            <a:schemeClr val="lt1"/>
                          </a:solidFill>
                          <a:latin typeface="Arial" panose="020B0604020202020204"/>
                        </a:defRPr>
                      </a:lvl4pPr>
                      <a:lvl5pPr marL="1828800" algn="l" defTabSz="457200" rtl="0" eaLnBrk="1" latinLnBrk="0" hangingPunct="1">
                        <a:defRPr sz="1800" b="1" kern="1200">
                          <a:solidFill>
                            <a:schemeClr val="lt1"/>
                          </a:solidFill>
                          <a:latin typeface="Arial" panose="020B0604020202020204"/>
                        </a:defRPr>
                      </a:lvl5pPr>
                      <a:lvl6pPr marL="2286000" algn="l" defTabSz="457200" rtl="0" eaLnBrk="1" latinLnBrk="0" hangingPunct="1">
                        <a:defRPr sz="1800" b="1" kern="1200">
                          <a:solidFill>
                            <a:schemeClr val="lt1"/>
                          </a:solidFill>
                          <a:latin typeface="Arial" panose="020B0604020202020204"/>
                        </a:defRPr>
                      </a:lvl6pPr>
                      <a:lvl7pPr marL="2743200" algn="l" defTabSz="457200" rtl="0" eaLnBrk="1" latinLnBrk="0" hangingPunct="1">
                        <a:defRPr sz="1800" b="1" kern="1200">
                          <a:solidFill>
                            <a:schemeClr val="lt1"/>
                          </a:solidFill>
                          <a:latin typeface="Arial" panose="020B0604020202020204"/>
                        </a:defRPr>
                      </a:lvl7pPr>
                      <a:lvl8pPr marL="3200400" algn="l" defTabSz="457200" rtl="0" eaLnBrk="1" latinLnBrk="0" hangingPunct="1">
                        <a:defRPr sz="1800" b="1" kern="1200">
                          <a:solidFill>
                            <a:schemeClr val="lt1"/>
                          </a:solidFill>
                          <a:latin typeface="Arial" panose="020B0604020202020204"/>
                        </a:defRPr>
                      </a:lvl8pPr>
                      <a:lvl9pPr marL="3657600" algn="l" defTabSz="457200" rtl="0" eaLnBrk="1" latinLnBrk="0" hangingPunct="1">
                        <a:defRPr sz="1800" b="1" kern="1200">
                          <a:solidFill>
                            <a:schemeClr val="lt1"/>
                          </a:solidFill>
                          <a:latin typeface="Arial" panose="020B0604020202020204"/>
                        </a:defRPr>
                      </a:lvl9pPr>
                    </a:lstStyle>
                    <a:p>
                      <a:pPr marL="0" marR="0" algn="l">
                        <a:lnSpc>
                          <a:spcPct val="107000"/>
                        </a:lnSpc>
                        <a:spcBef>
                          <a:spcPts val="0"/>
                        </a:spcBef>
                        <a:spcAft>
                          <a:spcPts val="0"/>
                        </a:spcAft>
                      </a:pPr>
                      <a:r>
                        <a:rPr lang="en-US" sz="1800" b="1" dirty="0">
                          <a:solidFill>
                            <a:schemeClr val="bg1"/>
                          </a:solidFill>
                          <a:effectLst/>
                          <a:latin typeface="+mn-lt"/>
                          <a:ea typeface="Calibri" panose="020F0502020204030204" pitchFamily="34" charset="0"/>
                          <a:cs typeface="Arial" panose="020B0604020202020204" pitchFamily="34" charset="0"/>
                        </a:rPr>
                        <a:t>SWOG GAP</a:t>
                      </a:r>
                      <a:r>
                        <a:rPr lang="en-US" sz="1800" b="1" baseline="30000" dirty="0">
                          <a:solidFill>
                            <a:schemeClr val="bg1"/>
                          </a:solidFill>
                          <a:effectLst/>
                          <a:latin typeface="+mn-lt"/>
                          <a:ea typeface="Calibri" panose="020F0502020204030204" pitchFamily="34" charset="0"/>
                          <a:cs typeface="Arial" panose="020B0604020202020204" pitchFamily="34" charset="0"/>
                        </a:rPr>
                        <a:t>7</a:t>
                      </a:r>
                      <a:endParaRPr lang="en-US" sz="1800" b="1" dirty="0">
                        <a:solidFill>
                          <a:schemeClr val="bg1"/>
                        </a:solidFill>
                        <a:effectLst/>
                        <a:latin typeface="+mn-lt"/>
                        <a:ea typeface="Calibri" panose="020F0502020204030204" pitchFamily="34" charset="0"/>
                        <a:cs typeface="Arial" panose="020B0604020202020204" pitchFamily="34" charset="0"/>
                      </a:endParaRPr>
                    </a:p>
                  </a:txBody>
                  <a:tcPr marL="18288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mn-lt"/>
                          <a:ea typeface="Calibri" panose="020F0502020204030204" pitchFamily="34" charset="0"/>
                          <a:cs typeface="Times New Roman" panose="02020603050405020304" pitchFamily="18" charset="0"/>
                        </a:rPr>
                        <a:t>196</a:t>
                      </a: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tc>
                  <a:txBody>
                    <a:bodyPr/>
                    <a:lstStyle/>
                    <a:p>
                      <a:pPr marL="0" marR="0" algn="ctr">
                        <a:lnSpc>
                          <a:spcPct val="107000"/>
                        </a:lnSpc>
                        <a:spcBef>
                          <a:spcPts val="0"/>
                        </a:spcBef>
                        <a:spcAft>
                          <a:spcPts val="0"/>
                        </a:spcAft>
                      </a:pPr>
                      <a:r>
                        <a:rPr lang="en-US" sz="1800" b="0" dirty="0">
                          <a:solidFill>
                            <a:schemeClr val="bg1"/>
                          </a:solidFill>
                          <a:effectLst/>
                          <a:latin typeface="+mn-lt"/>
                          <a:ea typeface="Calibri" panose="020F0502020204030204" pitchFamily="34" charset="0"/>
                          <a:cs typeface="Times New Roman" panose="02020603050405020304" pitchFamily="18" charset="0"/>
                        </a:rPr>
                        <a:t>Surgery vs Gem/Carbo +</a:t>
                      </a:r>
                      <a:r>
                        <a:rPr lang="en-US" sz="1800" b="0" baseline="0" dirty="0">
                          <a:solidFill>
                            <a:schemeClr val="bg1"/>
                          </a:solidFill>
                          <a:effectLst/>
                          <a:latin typeface="+mn-lt"/>
                          <a:ea typeface="Calibri" panose="020F0502020204030204" pitchFamily="34" charset="0"/>
                          <a:cs typeface="Times New Roman" panose="02020603050405020304" pitchFamily="18" charset="0"/>
                        </a:rPr>
                        <a:t> A</a:t>
                      </a:r>
                      <a:r>
                        <a:rPr lang="en-US" sz="1800" b="0" dirty="0">
                          <a:solidFill>
                            <a:schemeClr val="bg1"/>
                          </a:solidFill>
                          <a:effectLst/>
                          <a:latin typeface="+mn-lt"/>
                          <a:ea typeface="Calibri" panose="020F0502020204030204" pitchFamily="34" charset="0"/>
                          <a:cs typeface="Times New Roman" panose="02020603050405020304" pitchFamily="18" charset="0"/>
                        </a:rPr>
                        <a:t>velumab</a:t>
                      </a:r>
                    </a:p>
                  </a:txBody>
                  <a:tcPr marL="44330" marR="4433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291474215"/>
                  </a:ext>
                </a:extLst>
              </a:tr>
            </a:tbl>
          </a:graphicData>
        </a:graphic>
      </p:graphicFrame>
      <p:sp>
        <p:nvSpPr>
          <p:cNvPr id="12" name="Rounded Rectangle 11"/>
          <p:cNvSpPr/>
          <p:nvPr/>
        </p:nvSpPr>
        <p:spPr>
          <a:xfrm>
            <a:off x="416002" y="1739031"/>
            <a:ext cx="1560427" cy="2510851"/>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ea typeface="+mn-ea"/>
                <a:cs typeface="+mn-cs"/>
              </a:rPr>
              <a:t>CISPLATIN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solidFill>
                <a:effectLst/>
                <a:uLnTx/>
                <a:uFillTx/>
                <a:ea typeface="+mn-ea"/>
                <a:cs typeface="+mn-cs"/>
              </a:rPr>
              <a:t>ELIGIBLE</a:t>
            </a:r>
          </a:p>
        </p:txBody>
      </p:sp>
      <p:sp>
        <p:nvSpPr>
          <p:cNvPr id="13" name="Rounded Rectangle 12"/>
          <p:cNvSpPr/>
          <p:nvPr/>
        </p:nvSpPr>
        <p:spPr>
          <a:xfrm>
            <a:off x="416002" y="4249882"/>
            <a:ext cx="1560425" cy="187768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tx1"/>
                </a:solidFill>
                <a:effectLst/>
                <a:uLnTx/>
                <a:uFillTx/>
                <a:ea typeface="+mn-ea"/>
                <a:cs typeface="+mn-cs"/>
              </a:rPr>
              <a:t>CISPLATIN INELIGIBLE</a:t>
            </a:r>
          </a:p>
        </p:txBody>
      </p:sp>
      <p:sp>
        <p:nvSpPr>
          <p:cNvPr id="4" name="Text Box 15">
            <a:extLst>
              <a:ext uri="{FF2B5EF4-FFF2-40B4-BE49-F238E27FC236}">
                <a16:creationId xmlns:a16="http://schemas.microsoft.com/office/drawing/2014/main" id="{76D65B81-ADAB-01B5-082C-28C87E818A87}"/>
              </a:ext>
            </a:extLst>
          </p:cNvPr>
          <p:cNvSpPr txBox="1">
            <a:spLocks noChangeArrowheads="1"/>
          </p:cNvSpPr>
          <p:nvPr/>
        </p:nvSpPr>
        <p:spPr bwMode="auto">
          <a:xfrm>
            <a:off x="412751" y="6204249"/>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1. </a:t>
            </a:r>
            <a:r>
              <a:rPr lang="en-US" sz="1200" b="0" i="0" dirty="0">
                <a:solidFill>
                  <a:schemeClr val="bg2"/>
                </a:solidFill>
                <a:effectLst/>
                <a:latin typeface="+mn-lt"/>
              </a:rPr>
              <a:t>NCT03924856. 2. NCT04700124. 3. NCT03732677. 4. NCT03661320. </a:t>
            </a:r>
            <a:br>
              <a:rPr lang="en-US" sz="1200" b="0" i="0" dirty="0">
                <a:solidFill>
                  <a:schemeClr val="bg2"/>
                </a:solidFill>
                <a:effectLst/>
                <a:latin typeface="+mn-lt"/>
              </a:rPr>
            </a:br>
            <a:r>
              <a:rPr lang="en-US" sz="1200" b="0" i="0" dirty="0">
                <a:solidFill>
                  <a:schemeClr val="bg2"/>
                </a:solidFill>
                <a:effectLst/>
                <a:latin typeface="+mn-lt"/>
              </a:rPr>
              <a:t>5. NCT03924895</a:t>
            </a:r>
            <a:r>
              <a:rPr lang="en-US" sz="1200" b="0" dirty="0">
                <a:solidFill>
                  <a:schemeClr val="bg2"/>
                </a:solidFill>
                <a:latin typeface="+mn-lt"/>
              </a:rPr>
              <a:t>. 6. </a:t>
            </a:r>
            <a:r>
              <a:rPr lang="en-US" sz="1200" b="0" i="0" dirty="0">
                <a:solidFill>
                  <a:schemeClr val="bg2"/>
                </a:solidFill>
                <a:effectLst/>
                <a:latin typeface="+mn-lt"/>
              </a:rPr>
              <a:t>NCT04960709. 7. NCT04871529.</a:t>
            </a:r>
            <a:endParaRPr lang="en-US" sz="1200" dirty="0">
              <a:solidFill>
                <a:schemeClr val="bg2"/>
              </a:solidFill>
              <a:latin typeface="+mn-lt"/>
            </a:endParaRPr>
          </a:p>
        </p:txBody>
      </p:sp>
    </p:spTree>
    <p:extLst>
      <p:ext uri="{BB962C8B-B14F-4D97-AF65-F5344CB8AC3E}">
        <p14:creationId xmlns:p14="http://schemas.microsoft.com/office/powerpoint/2010/main" val="1704577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9329-9D02-4003-8E70-A7823ABFA7B8}"/>
              </a:ext>
            </a:extLst>
          </p:cNvPr>
          <p:cNvSpPr>
            <a:spLocks noGrp="1"/>
          </p:cNvSpPr>
          <p:nvPr>
            <p:ph type="title"/>
          </p:nvPr>
        </p:nvSpPr>
        <p:spPr/>
        <p:txBody>
          <a:bodyPr/>
          <a:lstStyle/>
          <a:p>
            <a:r>
              <a:rPr lang="en-US" dirty="0"/>
              <a:t>IMvigor010: Survival Outcomes With Atezolizumab vs Observation by Postsurgical ctDNA Status</a:t>
            </a:r>
          </a:p>
        </p:txBody>
      </p:sp>
      <p:sp>
        <p:nvSpPr>
          <p:cNvPr id="6" name="TextBox 5">
            <a:extLst>
              <a:ext uri="{FF2B5EF4-FFF2-40B4-BE49-F238E27FC236}">
                <a16:creationId xmlns:a16="http://schemas.microsoft.com/office/drawing/2014/main" id="{3D69F3A0-FFA5-454B-BD71-E82F62F9A1B0}"/>
              </a:ext>
            </a:extLst>
          </p:cNvPr>
          <p:cNvSpPr txBox="1"/>
          <p:nvPr/>
        </p:nvSpPr>
        <p:spPr bwMode="auto">
          <a:xfrm rot="16200000">
            <a:off x="-240716" y="3178427"/>
            <a:ext cx="2396046"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DFS Probability </a:t>
            </a:r>
          </a:p>
        </p:txBody>
      </p:sp>
      <p:sp>
        <p:nvSpPr>
          <p:cNvPr id="15" name="TextBox 14">
            <a:extLst>
              <a:ext uri="{FF2B5EF4-FFF2-40B4-BE49-F238E27FC236}">
                <a16:creationId xmlns:a16="http://schemas.microsoft.com/office/drawing/2014/main" id="{0238F139-C964-4D6D-A3B1-20401E16385F}"/>
              </a:ext>
            </a:extLst>
          </p:cNvPr>
          <p:cNvSpPr txBox="1"/>
          <p:nvPr/>
        </p:nvSpPr>
        <p:spPr bwMode="auto">
          <a:xfrm>
            <a:off x="1771896" y="4908578"/>
            <a:ext cx="2808203" cy="369332"/>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Mo</a:t>
            </a:r>
          </a:p>
        </p:txBody>
      </p:sp>
      <p:grpSp>
        <p:nvGrpSpPr>
          <p:cNvPr id="18" name="Group 17">
            <a:extLst>
              <a:ext uri="{FF2B5EF4-FFF2-40B4-BE49-F238E27FC236}">
                <a16:creationId xmlns:a16="http://schemas.microsoft.com/office/drawing/2014/main" id="{7C33A7F8-76F3-44BA-BCCA-EC84315C96AA}"/>
              </a:ext>
            </a:extLst>
          </p:cNvPr>
          <p:cNvGrpSpPr/>
          <p:nvPr/>
        </p:nvGrpSpPr>
        <p:grpSpPr>
          <a:xfrm>
            <a:off x="455675" y="5229996"/>
            <a:ext cx="4578696" cy="1077218"/>
            <a:chOff x="294804" y="-2094087"/>
            <a:chExt cx="4578696" cy="1077218"/>
          </a:xfrm>
        </p:grpSpPr>
        <p:sp>
          <p:nvSpPr>
            <p:cNvPr id="19" name="TextBox 18">
              <a:extLst>
                <a:ext uri="{FF2B5EF4-FFF2-40B4-BE49-F238E27FC236}">
                  <a16:creationId xmlns:a16="http://schemas.microsoft.com/office/drawing/2014/main" id="{8BAEDD78-09A2-48A8-91C6-71A57059FFB9}"/>
                </a:ext>
              </a:extLst>
            </p:cNvPr>
            <p:cNvSpPr txBox="1"/>
            <p:nvPr/>
          </p:nvSpPr>
          <p:spPr bwMode="auto">
            <a:xfrm>
              <a:off x="1673100" y="-2094087"/>
              <a:ext cx="1600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S PGothic" panose="020B0600070205080204" pitchFamily="34" charset="-128"/>
                  <a:cs typeface="+mn-cs"/>
                </a:rPr>
                <a:t>Atezolizumab</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S PGothic" panose="020B0600070205080204" pitchFamily="34" charset="-128"/>
                  <a:cs typeface="+mn-cs"/>
                </a:rPr>
                <a:t>(n = 300)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NR</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5.9</a:t>
              </a:r>
            </a:p>
          </p:txBody>
        </p:sp>
        <p:sp>
          <p:nvSpPr>
            <p:cNvPr id="20" name="TextBox 19">
              <a:extLst>
                <a:ext uri="{FF2B5EF4-FFF2-40B4-BE49-F238E27FC236}">
                  <a16:creationId xmlns:a16="http://schemas.microsoft.com/office/drawing/2014/main" id="{C8FB3E53-AA9E-4F3F-9508-536EAB1D5B64}"/>
                </a:ext>
              </a:extLst>
            </p:cNvPr>
            <p:cNvSpPr txBox="1"/>
            <p:nvPr/>
          </p:nvSpPr>
          <p:spPr bwMode="auto">
            <a:xfrm>
              <a:off x="3273300" y="-2094087"/>
              <a:ext cx="1600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S PGothic" panose="020B0600070205080204" pitchFamily="34" charset="-128"/>
                  <a:cs typeface="+mn-cs"/>
                </a:rPr>
                <a:t>Observation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S PGothic" panose="020B0600070205080204" pitchFamily="34" charset="-128"/>
                  <a:cs typeface="+mn-cs"/>
                </a:rPr>
                <a:t>(n = 281)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NR</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4.4</a:t>
              </a:r>
            </a:p>
          </p:txBody>
        </p:sp>
        <p:sp>
          <p:nvSpPr>
            <p:cNvPr id="21" name="TextBox 20">
              <a:extLst>
                <a:ext uri="{FF2B5EF4-FFF2-40B4-BE49-F238E27FC236}">
                  <a16:creationId xmlns:a16="http://schemas.microsoft.com/office/drawing/2014/main" id="{280D4289-6651-4BD5-B5BA-9B382824D058}"/>
                </a:ext>
              </a:extLst>
            </p:cNvPr>
            <p:cNvSpPr txBox="1"/>
            <p:nvPr/>
          </p:nvSpPr>
          <p:spPr bwMode="auto">
            <a:xfrm>
              <a:off x="294804" y="-1620639"/>
              <a:ext cx="1600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Median DFS, mo</a:t>
              </a:r>
            </a:p>
          </p:txBody>
        </p:sp>
      </p:grpSp>
      <p:grpSp>
        <p:nvGrpSpPr>
          <p:cNvPr id="22" name="Group 21">
            <a:extLst>
              <a:ext uri="{FF2B5EF4-FFF2-40B4-BE49-F238E27FC236}">
                <a16:creationId xmlns:a16="http://schemas.microsoft.com/office/drawing/2014/main" id="{59F55EA0-1B1F-411D-838A-D595B98FDB9B}"/>
              </a:ext>
            </a:extLst>
          </p:cNvPr>
          <p:cNvGrpSpPr/>
          <p:nvPr/>
        </p:nvGrpSpPr>
        <p:grpSpPr>
          <a:xfrm>
            <a:off x="6430216" y="5238709"/>
            <a:ext cx="4361879" cy="1077218"/>
            <a:chOff x="6862646" y="-2346229"/>
            <a:chExt cx="4783759" cy="1077218"/>
          </a:xfrm>
        </p:grpSpPr>
        <p:sp>
          <p:nvSpPr>
            <p:cNvPr id="23" name="TextBox 22">
              <a:extLst>
                <a:ext uri="{FF2B5EF4-FFF2-40B4-BE49-F238E27FC236}">
                  <a16:creationId xmlns:a16="http://schemas.microsoft.com/office/drawing/2014/main" id="{348EF4A0-BD44-409F-BAFA-5DD9C2D6A8DE}"/>
                </a:ext>
              </a:extLst>
            </p:cNvPr>
            <p:cNvSpPr txBox="1"/>
            <p:nvPr/>
          </p:nvSpPr>
          <p:spPr bwMode="auto">
            <a:xfrm>
              <a:off x="8353745" y="-2346229"/>
              <a:ext cx="175910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S PGothic" panose="020B0600070205080204" pitchFamily="34" charset="-128"/>
                  <a:cs typeface="+mn-cs"/>
                </a:rPr>
                <a:t>Atezolizumab </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15873"/>
                  </a:solidFill>
                  <a:effectLst/>
                  <a:uLnTx/>
                  <a:uFillTx/>
                  <a:latin typeface="Calibri" panose="020F0502020204030204" pitchFamily="34" charset="0"/>
                  <a:ea typeface="MS PGothic" panose="020B0600070205080204" pitchFamily="34" charset="-128"/>
                  <a:cs typeface="+mn-cs"/>
                </a:rPr>
                <a:t>(n = 300)</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NR</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25.8</a:t>
              </a:r>
            </a:p>
          </p:txBody>
        </p:sp>
        <p:sp>
          <p:nvSpPr>
            <p:cNvPr id="24" name="TextBox 23">
              <a:extLst>
                <a:ext uri="{FF2B5EF4-FFF2-40B4-BE49-F238E27FC236}">
                  <a16:creationId xmlns:a16="http://schemas.microsoft.com/office/drawing/2014/main" id="{D66DFDD7-F3C4-4E3D-8E2F-22B098A2B02F}"/>
                </a:ext>
              </a:extLst>
            </p:cNvPr>
            <p:cNvSpPr txBox="1"/>
            <p:nvPr/>
          </p:nvSpPr>
          <p:spPr bwMode="auto">
            <a:xfrm>
              <a:off x="9941576" y="-2346229"/>
              <a:ext cx="170482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S PGothic" panose="020B0600070205080204" pitchFamily="34" charset="-128"/>
                  <a:cs typeface="+mn-cs"/>
                </a:rPr>
                <a:t>Observation</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E1471D"/>
                  </a:solidFill>
                  <a:effectLst/>
                  <a:uLnTx/>
                  <a:uFillTx/>
                  <a:latin typeface="Calibri" panose="020F0502020204030204" pitchFamily="34" charset="0"/>
                  <a:ea typeface="MS PGothic" panose="020B0600070205080204" pitchFamily="34" charset="-128"/>
                  <a:cs typeface="+mn-cs"/>
                </a:rPr>
                <a:t>(n = 281)</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NR</a:t>
              </a: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ctDNA+: 15.8</a:t>
              </a:r>
            </a:p>
          </p:txBody>
        </p:sp>
        <p:sp>
          <p:nvSpPr>
            <p:cNvPr id="25" name="TextBox 24">
              <a:extLst>
                <a:ext uri="{FF2B5EF4-FFF2-40B4-BE49-F238E27FC236}">
                  <a16:creationId xmlns:a16="http://schemas.microsoft.com/office/drawing/2014/main" id="{6DC56624-8390-4980-8938-7D70642CD8DE}"/>
                </a:ext>
              </a:extLst>
            </p:cNvPr>
            <p:cNvSpPr txBox="1"/>
            <p:nvPr/>
          </p:nvSpPr>
          <p:spPr bwMode="auto">
            <a:xfrm>
              <a:off x="6862646" y="-1846040"/>
              <a:ext cx="182960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Median OS, mo</a:t>
              </a:r>
            </a:p>
          </p:txBody>
        </p:sp>
      </p:grpSp>
      <p:sp>
        <p:nvSpPr>
          <p:cNvPr id="29" name="TextBox 28">
            <a:extLst>
              <a:ext uri="{FF2B5EF4-FFF2-40B4-BE49-F238E27FC236}">
                <a16:creationId xmlns:a16="http://schemas.microsoft.com/office/drawing/2014/main" id="{3C21A501-BBFE-47C0-B4D2-D1F919438AE2}"/>
              </a:ext>
            </a:extLst>
          </p:cNvPr>
          <p:cNvSpPr txBox="1"/>
          <p:nvPr/>
        </p:nvSpPr>
        <p:spPr bwMode="auto">
          <a:xfrm>
            <a:off x="1833971" y="1483163"/>
            <a:ext cx="25973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DFS</a:t>
            </a:r>
          </a:p>
        </p:txBody>
      </p:sp>
      <p:sp>
        <p:nvSpPr>
          <p:cNvPr id="30" name="TextBox 29">
            <a:extLst>
              <a:ext uri="{FF2B5EF4-FFF2-40B4-BE49-F238E27FC236}">
                <a16:creationId xmlns:a16="http://schemas.microsoft.com/office/drawing/2014/main" id="{1939EA13-1FC4-4F4A-BCC6-0D1D7416DDA1}"/>
              </a:ext>
            </a:extLst>
          </p:cNvPr>
          <p:cNvSpPr txBox="1"/>
          <p:nvPr/>
        </p:nvSpPr>
        <p:spPr bwMode="auto">
          <a:xfrm>
            <a:off x="7380512" y="1483163"/>
            <a:ext cx="26084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OS</a:t>
            </a:r>
          </a:p>
        </p:txBody>
      </p:sp>
      <p:cxnSp>
        <p:nvCxnSpPr>
          <p:cNvPr id="34" name="Straight Connector 33">
            <a:extLst>
              <a:ext uri="{FF2B5EF4-FFF2-40B4-BE49-F238E27FC236}">
                <a16:creationId xmlns:a16="http://schemas.microsoft.com/office/drawing/2014/main" id="{D47348E8-8631-4547-99A4-9E5F8C7E91F3}"/>
              </a:ext>
            </a:extLst>
          </p:cNvPr>
          <p:cNvCxnSpPr/>
          <p:nvPr/>
        </p:nvCxnSpPr>
        <p:spPr bwMode="auto">
          <a:xfrm>
            <a:off x="4416814" y="2165070"/>
            <a:ext cx="228600" cy="0"/>
          </a:xfrm>
          <a:prstGeom prst="line">
            <a:avLst/>
          </a:prstGeom>
          <a:noFill/>
          <a:ln w="28575" cap="flat" cmpd="sng" algn="ctr">
            <a:solidFill>
              <a:schemeClr val="accent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9BAFB2B7-BAF9-40B3-86BF-3B4D6EB28D91}"/>
              </a:ext>
            </a:extLst>
          </p:cNvPr>
          <p:cNvCxnSpPr/>
          <p:nvPr/>
        </p:nvCxnSpPr>
        <p:spPr bwMode="auto">
          <a:xfrm>
            <a:off x="4416814" y="1676401"/>
            <a:ext cx="228600" cy="0"/>
          </a:xfrm>
          <a:prstGeom prst="line">
            <a:avLst/>
          </a:prstGeom>
          <a:noFill/>
          <a:ln w="28575" cap="flat" cmpd="sng" algn="ctr">
            <a:solidFill>
              <a:schemeClr val="accent2"/>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D75AF4C-2411-45E2-B824-C774A71292DE}"/>
              </a:ext>
            </a:extLst>
          </p:cNvPr>
          <p:cNvCxnSpPr/>
          <p:nvPr/>
        </p:nvCxnSpPr>
        <p:spPr bwMode="auto">
          <a:xfrm>
            <a:off x="4416814" y="2404557"/>
            <a:ext cx="228600" cy="0"/>
          </a:xfrm>
          <a:prstGeom prst="line">
            <a:avLst/>
          </a:prstGeom>
          <a:noFill/>
          <a:ln w="28575" cap="flat" cmpd="sng" algn="ctr">
            <a:solidFill>
              <a:schemeClr val="accent3"/>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B39AD193-9ED8-4A11-A535-34DEC1D45B34}"/>
              </a:ext>
            </a:extLst>
          </p:cNvPr>
          <p:cNvCxnSpPr/>
          <p:nvPr/>
        </p:nvCxnSpPr>
        <p:spPr bwMode="auto">
          <a:xfrm>
            <a:off x="4416814" y="1926774"/>
            <a:ext cx="228600" cy="0"/>
          </a:xfrm>
          <a:prstGeom prst="line">
            <a:avLst/>
          </a:prstGeom>
          <a:noFill/>
          <a:ln w="28575" cap="flat" cmpd="sng" algn="ctr">
            <a:solidFill>
              <a:schemeClr val="accent3">
                <a:lumMod val="40000"/>
                <a:lumOff val="60000"/>
              </a:schemeClr>
            </a:solidFill>
            <a:prstDash val="solid"/>
            <a:round/>
            <a:headEnd type="none" w="med" len="med"/>
            <a:tailEnd type="none" w="med" len="med"/>
          </a:ln>
          <a:effectLst/>
        </p:spPr>
      </p:cxnSp>
      <p:sp>
        <p:nvSpPr>
          <p:cNvPr id="38" name="Text Box 11">
            <a:extLst>
              <a:ext uri="{FF2B5EF4-FFF2-40B4-BE49-F238E27FC236}">
                <a16:creationId xmlns:a16="http://schemas.microsoft.com/office/drawing/2014/main" id="{314923CE-EDEE-41FD-9B90-AB9B0293667A}"/>
              </a:ext>
            </a:extLst>
          </p:cNvPr>
          <p:cNvSpPr txBox="1">
            <a:spLocks noChangeArrowheads="1"/>
          </p:cNvSpPr>
          <p:nvPr/>
        </p:nvSpPr>
        <p:spPr bwMode="auto">
          <a:xfrm>
            <a:off x="438615" y="6393832"/>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455560"/>
                </a:solidFill>
                <a:effectLst/>
                <a:uLnTx/>
                <a:uFillTx/>
                <a:latin typeface="Calibri" panose="020F0502020204030204" pitchFamily="34" charset="0"/>
                <a:ea typeface="MS PGothic" panose="020B0600070205080204" pitchFamily="34" charset="-128"/>
                <a:cs typeface="Arial" panose="020B0604020202020204" pitchFamily="34" charset="0"/>
              </a:rPr>
              <a:t>Powles. Nature. 2021;595:432.</a:t>
            </a:r>
          </a:p>
        </p:txBody>
      </p:sp>
      <p:sp>
        <p:nvSpPr>
          <p:cNvPr id="28" name="TextBox 27">
            <a:extLst>
              <a:ext uri="{FF2B5EF4-FFF2-40B4-BE49-F238E27FC236}">
                <a16:creationId xmlns:a16="http://schemas.microsoft.com/office/drawing/2014/main" id="{B38CED68-6B28-5349-B4AB-617CF2BCB030}"/>
              </a:ext>
            </a:extLst>
          </p:cNvPr>
          <p:cNvSpPr txBox="1"/>
          <p:nvPr/>
        </p:nvSpPr>
        <p:spPr bwMode="auto">
          <a:xfrm>
            <a:off x="4636910" y="1509596"/>
            <a:ext cx="13807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Atezolizumab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Observation</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Atezolizumab</a:t>
            </a:r>
            <a:b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b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Observation</a:t>
            </a:r>
          </a:p>
        </p:txBody>
      </p:sp>
      <p:sp>
        <p:nvSpPr>
          <p:cNvPr id="3" name="TextBox 2">
            <a:extLst>
              <a:ext uri="{FF2B5EF4-FFF2-40B4-BE49-F238E27FC236}">
                <a16:creationId xmlns:a16="http://schemas.microsoft.com/office/drawing/2014/main" id="{F04A3554-5978-9B48-8281-7464A9B8C593}"/>
              </a:ext>
            </a:extLst>
          </p:cNvPr>
          <p:cNvSpPr txBox="1"/>
          <p:nvPr/>
        </p:nvSpPr>
        <p:spPr bwMode="auto">
          <a:xfrm>
            <a:off x="6157925" y="1634716"/>
            <a:ext cx="1112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ctDNA-</a:t>
            </a:r>
            <a:endPar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endParaRPr>
          </a:p>
        </p:txBody>
      </p:sp>
      <p:sp>
        <p:nvSpPr>
          <p:cNvPr id="31" name="TextBox 30">
            <a:extLst>
              <a:ext uri="{FF2B5EF4-FFF2-40B4-BE49-F238E27FC236}">
                <a16:creationId xmlns:a16="http://schemas.microsoft.com/office/drawing/2014/main" id="{CE753549-E40B-3340-9832-3002C8DE6076}"/>
              </a:ext>
            </a:extLst>
          </p:cNvPr>
          <p:cNvSpPr txBox="1"/>
          <p:nvPr/>
        </p:nvSpPr>
        <p:spPr bwMode="auto">
          <a:xfrm>
            <a:off x="6157925" y="2120373"/>
            <a:ext cx="111216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ctDNA+</a:t>
            </a:r>
            <a:endParaRPr kumimoji="0" lang="en-US" sz="16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mn-cs"/>
            </a:endParaRPr>
          </a:p>
        </p:txBody>
      </p:sp>
      <p:sp>
        <p:nvSpPr>
          <p:cNvPr id="8" name="Right Brace 7">
            <a:extLst>
              <a:ext uri="{FF2B5EF4-FFF2-40B4-BE49-F238E27FC236}">
                <a16:creationId xmlns:a16="http://schemas.microsoft.com/office/drawing/2014/main" id="{4CFB8729-44A4-C04C-A745-807F3D49EFEB}"/>
              </a:ext>
            </a:extLst>
          </p:cNvPr>
          <p:cNvSpPr/>
          <p:nvPr/>
        </p:nvSpPr>
        <p:spPr bwMode="auto">
          <a:xfrm>
            <a:off x="5908465" y="1611086"/>
            <a:ext cx="261625" cy="410944"/>
          </a:xfrm>
          <a:prstGeom prst="rightBrace">
            <a:avLst>
              <a:gd name="adj1" fmla="val 8333"/>
              <a:gd name="adj2" fmla="val 50000"/>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3" name="Right Brace 32">
            <a:extLst>
              <a:ext uri="{FF2B5EF4-FFF2-40B4-BE49-F238E27FC236}">
                <a16:creationId xmlns:a16="http://schemas.microsoft.com/office/drawing/2014/main" id="{D854E604-6DE5-1547-A507-930067D7FD7C}"/>
              </a:ext>
            </a:extLst>
          </p:cNvPr>
          <p:cNvSpPr/>
          <p:nvPr/>
        </p:nvSpPr>
        <p:spPr bwMode="auto">
          <a:xfrm>
            <a:off x="5908465" y="2101721"/>
            <a:ext cx="261625" cy="410944"/>
          </a:xfrm>
          <a:prstGeom prst="rightBrace">
            <a:avLst>
              <a:gd name="adj1" fmla="val 8333"/>
              <a:gd name="adj2" fmla="val 50000"/>
            </a:avLst>
          </a:prstGeom>
          <a:noFill/>
          <a:ln w="28575" cap="flat" cmpd="sng" algn="ctr">
            <a:solidFill>
              <a:schemeClr val="bg1"/>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FF02A076-A204-F548-B58A-B38077B7B45D}"/>
              </a:ext>
            </a:extLst>
          </p:cNvPr>
          <p:cNvCxnSpPr>
            <a:cxnSpLocks/>
          </p:cNvCxnSpPr>
          <p:nvPr/>
        </p:nvCxnSpPr>
        <p:spPr bwMode="auto">
          <a:xfrm flipV="1">
            <a:off x="1769401" y="2231571"/>
            <a:ext cx="0" cy="2307773"/>
          </a:xfrm>
          <a:prstGeom prst="line">
            <a:avLst/>
          </a:prstGeom>
          <a:noFill/>
          <a:ln w="28575" cap="flat" cmpd="sng" algn="ctr">
            <a:solidFill>
              <a:schemeClr val="bg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EDBD8BFD-D170-124E-A815-FAE679B9CF86}"/>
              </a:ext>
            </a:extLst>
          </p:cNvPr>
          <p:cNvCxnSpPr>
            <a:cxnSpLocks/>
          </p:cNvCxnSpPr>
          <p:nvPr/>
        </p:nvCxnSpPr>
        <p:spPr bwMode="auto">
          <a:xfrm>
            <a:off x="1766906" y="4550230"/>
            <a:ext cx="2813193" cy="0"/>
          </a:xfrm>
          <a:prstGeom prst="line">
            <a:avLst/>
          </a:prstGeom>
          <a:noFill/>
          <a:ln w="28575" cap="flat" cmpd="sng" algn="ctr">
            <a:solidFill>
              <a:schemeClr val="bg1"/>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A5F42A8A-DAE0-FF43-8D4E-842CC8947909}"/>
              </a:ext>
            </a:extLst>
          </p:cNvPr>
          <p:cNvCxnSpPr>
            <a:cxnSpLocks/>
          </p:cNvCxnSpPr>
          <p:nvPr/>
        </p:nvCxnSpPr>
        <p:spPr bwMode="auto">
          <a:xfrm flipH="1">
            <a:off x="1706585" y="224245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DCD09DCB-06BE-924D-96DC-A50EBAD7852E}"/>
              </a:ext>
            </a:extLst>
          </p:cNvPr>
          <p:cNvCxnSpPr>
            <a:cxnSpLocks/>
          </p:cNvCxnSpPr>
          <p:nvPr/>
        </p:nvCxnSpPr>
        <p:spPr bwMode="auto">
          <a:xfrm flipH="1">
            <a:off x="1706585" y="28194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49A3914C-0B3E-5146-967F-37BABDCF72D4}"/>
              </a:ext>
            </a:extLst>
          </p:cNvPr>
          <p:cNvCxnSpPr>
            <a:cxnSpLocks/>
          </p:cNvCxnSpPr>
          <p:nvPr/>
        </p:nvCxnSpPr>
        <p:spPr bwMode="auto">
          <a:xfrm flipH="1">
            <a:off x="1706585" y="339634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1F739C7-330B-2A41-8092-AB4F95304570}"/>
              </a:ext>
            </a:extLst>
          </p:cNvPr>
          <p:cNvCxnSpPr>
            <a:cxnSpLocks/>
          </p:cNvCxnSpPr>
          <p:nvPr/>
        </p:nvCxnSpPr>
        <p:spPr bwMode="auto">
          <a:xfrm flipH="1">
            <a:off x="1706585" y="39732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81DFFB40-C260-1B46-8C55-D3624B96EF31}"/>
              </a:ext>
            </a:extLst>
          </p:cNvPr>
          <p:cNvCxnSpPr>
            <a:cxnSpLocks/>
          </p:cNvCxnSpPr>
          <p:nvPr/>
        </p:nvCxnSpPr>
        <p:spPr bwMode="auto">
          <a:xfrm flipH="1">
            <a:off x="1706585" y="455023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655802B-6550-524A-BCF5-415D8D59D762}"/>
              </a:ext>
            </a:extLst>
          </p:cNvPr>
          <p:cNvCxnSpPr>
            <a:cxnSpLocks/>
          </p:cNvCxnSpPr>
          <p:nvPr/>
        </p:nvCxnSpPr>
        <p:spPr bwMode="auto">
          <a:xfrm>
            <a:off x="1769401"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4FFA5C00-A1C5-2A4E-AB65-E88F0DDC9720}"/>
              </a:ext>
            </a:extLst>
          </p:cNvPr>
          <p:cNvCxnSpPr>
            <a:cxnSpLocks/>
          </p:cNvCxnSpPr>
          <p:nvPr/>
        </p:nvCxnSpPr>
        <p:spPr bwMode="auto">
          <a:xfrm>
            <a:off x="2331518"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82C8B1C6-F60A-1A41-A5AE-66924698AA07}"/>
              </a:ext>
            </a:extLst>
          </p:cNvPr>
          <p:cNvCxnSpPr>
            <a:cxnSpLocks/>
          </p:cNvCxnSpPr>
          <p:nvPr/>
        </p:nvCxnSpPr>
        <p:spPr bwMode="auto">
          <a:xfrm>
            <a:off x="2893635"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CE9E51F1-8372-E74E-B9D1-210886D7417D}"/>
              </a:ext>
            </a:extLst>
          </p:cNvPr>
          <p:cNvCxnSpPr>
            <a:cxnSpLocks/>
          </p:cNvCxnSpPr>
          <p:nvPr/>
        </p:nvCxnSpPr>
        <p:spPr bwMode="auto">
          <a:xfrm>
            <a:off x="3455752"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49281644-49C9-884B-AC45-77512E6C531E}"/>
              </a:ext>
            </a:extLst>
          </p:cNvPr>
          <p:cNvCxnSpPr>
            <a:cxnSpLocks/>
          </p:cNvCxnSpPr>
          <p:nvPr/>
        </p:nvCxnSpPr>
        <p:spPr bwMode="auto">
          <a:xfrm>
            <a:off x="4017869"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9D2BB4B4-5E39-4440-A281-D338C7CEB044}"/>
              </a:ext>
            </a:extLst>
          </p:cNvPr>
          <p:cNvCxnSpPr>
            <a:cxnSpLocks/>
          </p:cNvCxnSpPr>
          <p:nvPr/>
        </p:nvCxnSpPr>
        <p:spPr bwMode="auto">
          <a:xfrm>
            <a:off x="4579986" y="4550230"/>
            <a:ext cx="0" cy="64008"/>
          </a:xfrm>
          <a:prstGeom prst="line">
            <a:avLst/>
          </a:prstGeom>
          <a:noFill/>
          <a:ln w="28575" cap="flat" cmpd="sng" algn="ctr">
            <a:solidFill>
              <a:schemeClr val="bg1"/>
            </a:solidFill>
            <a:prstDash val="solid"/>
            <a:round/>
            <a:headEnd type="none" w="med" len="med"/>
            <a:tailEnd type="none" w="med" len="med"/>
          </a:ln>
          <a:effectLst/>
        </p:spPr>
      </p:cxnSp>
      <p:sp>
        <p:nvSpPr>
          <p:cNvPr id="52" name="TextBox 51">
            <a:extLst>
              <a:ext uri="{FF2B5EF4-FFF2-40B4-BE49-F238E27FC236}">
                <a16:creationId xmlns:a16="http://schemas.microsoft.com/office/drawing/2014/main" id="{5E83BC0C-33EB-B54F-8AF2-64E4A6E63DF9}"/>
              </a:ext>
            </a:extLst>
          </p:cNvPr>
          <p:cNvSpPr txBox="1"/>
          <p:nvPr/>
        </p:nvSpPr>
        <p:spPr bwMode="auto">
          <a:xfrm>
            <a:off x="978684" y="2055649"/>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53" name="TextBox 52">
            <a:extLst>
              <a:ext uri="{FF2B5EF4-FFF2-40B4-BE49-F238E27FC236}">
                <a16:creationId xmlns:a16="http://schemas.microsoft.com/office/drawing/2014/main" id="{0785C90D-CA58-2E4F-B5DB-43DCA9E302E4}"/>
              </a:ext>
            </a:extLst>
          </p:cNvPr>
          <p:cNvSpPr txBox="1"/>
          <p:nvPr/>
        </p:nvSpPr>
        <p:spPr bwMode="auto">
          <a:xfrm>
            <a:off x="978684" y="2631765"/>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0.75</a:t>
            </a:r>
          </a:p>
        </p:txBody>
      </p:sp>
      <p:sp>
        <p:nvSpPr>
          <p:cNvPr id="54" name="TextBox 53">
            <a:extLst>
              <a:ext uri="{FF2B5EF4-FFF2-40B4-BE49-F238E27FC236}">
                <a16:creationId xmlns:a16="http://schemas.microsoft.com/office/drawing/2014/main" id="{C727C2AB-96EC-0C49-A382-6368A802F16F}"/>
              </a:ext>
            </a:extLst>
          </p:cNvPr>
          <p:cNvSpPr txBox="1"/>
          <p:nvPr/>
        </p:nvSpPr>
        <p:spPr bwMode="auto">
          <a:xfrm>
            <a:off x="978684" y="3207881"/>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0.50</a:t>
            </a:r>
          </a:p>
        </p:txBody>
      </p:sp>
      <p:sp>
        <p:nvSpPr>
          <p:cNvPr id="55" name="TextBox 54">
            <a:extLst>
              <a:ext uri="{FF2B5EF4-FFF2-40B4-BE49-F238E27FC236}">
                <a16:creationId xmlns:a16="http://schemas.microsoft.com/office/drawing/2014/main" id="{33FC1877-CE5A-DB4B-BD11-48F97B6F8BD5}"/>
              </a:ext>
            </a:extLst>
          </p:cNvPr>
          <p:cNvSpPr txBox="1"/>
          <p:nvPr/>
        </p:nvSpPr>
        <p:spPr bwMode="auto">
          <a:xfrm>
            <a:off x="978684" y="3783997"/>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0.25</a:t>
            </a:r>
          </a:p>
        </p:txBody>
      </p:sp>
      <p:sp>
        <p:nvSpPr>
          <p:cNvPr id="56" name="TextBox 55">
            <a:extLst>
              <a:ext uri="{FF2B5EF4-FFF2-40B4-BE49-F238E27FC236}">
                <a16:creationId xmlns:a16="http://schemas.microsoft.com/office/drawing/2014/main" id="{7A8647AD-0899-7B4A-84C0-6A3D6BDE218C}"/>
              </a:ext>
            </a:extLst>
          </p:cNvPr>
          <p:cNvSpPr txBox="1"/>
          <p:nvPr/>
        </p:nvSpPr>
        <p:spPr bwMode="auto">
          <a:xfrm>
            <a:off x="978684" y="4360112"/>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57" name="TextBox 56">
            <a:extLst>
              <a:ext uri="{FF2B5EF4-FFF2-40B4-BE49-F238E27FC236}">
                <a16:creationId xmlns:a16="http://schemas.microsoft.com/office/drawing/2014/main" id="{03F924C6-5EE2-2945-93BD-04748C59039E}"/>
              </a:ext>
            </a:extLst>
          </p:cNvPr>
          <p:cNvSpPr txBox="1"/>
          <p:nvPr/>
        </p:nvSpPr>
        <p:spPr bwMode="auto">
          <a:xfrm>
            <a:off x="4321885"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a:t>
            </a:r>
          </a:p>
        </p:txBody>
      </p:sp>
      <p:sp>
        <p:nvSpPr>
          <p:cNvPr id="58" name="TextBox 57">
            <a:extLst>
              <a:ext uri="{FF2B5EF4-FFF2-40B4-BE49-F238E27FC236}">
                <a16:creationId xmlns:a16="http://schemas.microsoft.com/office/drawing/2014/main" id="{58B82316-8F14-C447-8F59-E3C698A71550}"/>
              </a:ext>
            </a:extLst>
          </p:cNvPr>
          <p:cNvSpPr txBox="1"/>
          <p:nvPr/>
        </p:nvSpPr>
        <p:spPr bwMode="auto">
          <a:xfrm>
            <a:off x="1508861"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59" name="TextBox 58">
            <a:extLst>
              <a:ext uri="{FF2B5EF4-FFF2-40B4-BE49-F238E27FC236}">
                <a16:creationId xmlns:a16="http://schemas.microsoft.com/office/drawing/2014/main" id="{9A78AB75-E02E-DD43-B81C-85B94A669AE6}"/>
              </a:ext>
            </a:extLst>
          </p:cNvPr>
          <p:cNvSpPr txBox="1"/>
          <p:nvPr/>
        </p:nvSpPr>
        <p:spPr bwMode="auto">
          <a:xfrm>
            <a:off x="2071466"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60" name="TextBox 59">
            <a:extLst>
              <a:ext uri="{FF2B5EF4-FFF2-40B4-BE49-F238E27FC236}">
                <a16:creationId xmlns:a16="http://schemas.microsoft.com/office/drawing/2014/main" id="{CDB1A5D2-9D57-E740-93C9-D21DA094E23B}"/>
              </a:ext>
            </a:extLst>
          </p:cNvPr>
          <p:cNvSpPr txBox="1"/>
          <p:nvPr/>
        </p:nvSpPr>
        <p:spPr bwMode="auto">
          <a:xfrm>
            <a:off x="2634071"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61" name="TextBox 60">
            <a:extLst>
              <a:ext uri="{FF2B5EF4-FFF2-40B4-BE49-F238E27FC236}">
                <a16:creationId xmlns:a16="http://schemas.microsoft.com/office/drawing/2014/main" id="{9DE4BF81-8D5C-E54E-9101-FC0AD9627C50}"/>
              </a:ext>
            </a:extLst>
          </p:cNvPr>
          <p:cNvSpPr txBox="1"/>
          <p:nvPr/>
        </p:nvSpPr>
        <p:spPr bwMode="auto">
          <a:xfrm>
            <a:off x="3196676"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62" name="TextBox 61">
            <a:extLst>
              <a:ext uri="{FF2B5EF4-FFF2-40B4-BE49-F238E27FC236}">
                <a16:creationId xmlns:a16="http://schemas.microsoft.com/office/drawing/2014/main" id="{E85591F8-9D0F-A646-AFD5-31AE1C253E21}"/>
              </a:ext>
            </a:extLst>
          </p:cNvPr>
          <p:cNvSpPr txBox="1"/>
          <p:nvPr/>
        </p:nvSpPr>
        <p:spPr bwMode="auto">
          <a:xfrm>
            <a:off x="3759281"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63" name="TextBox 62">
            <a:extLst>
              <a:ext uri="{FF2B5EF4-FFF2-40B4-BE49-F238E27FC236}">
                <a16:creationId xmlns:a16="http://schemas.microsoft.com/office/drawing/2014/main" id="{7AF04F1D-B65A-7D4F-95B7-8F0EBBA0C3AA}"/>
              </a:ext>
            </a:extLst>
          </p:cNvPr>
          <p:cNvSpPr txBox="1"/>
          <p:nvPr/>
        </p:nvSpPr>
        <p:spPr bwMode="auto">
          <a:xfrm>
            <a:off x="3025694" y="2276589"/>
            <a:ext cx="21718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ctDNA-:</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1.14</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0.81-1.62)</a:t>
            </a:r>
          </a:p>
        </p:txBody>
      </p:sp>
      <p:sp>
        <p:nvSpPr>
          <p:cNvPr id="64" name="TextBox 63">
            <a:extLst>
              <a:ext uri="{FF2B5EF4-FFF2-40B4-BE49-F238E27FC236}">
                <a16:creationId xmlns:a16="http://schemas.microsoft.com/office/drawing/2014/main" id="{76756012-14C9-BD4A-AC4F-4453DFE0A438}"/>
              </a:ext>
            </a:extLst>
          </p:cNvPr>
          <p:cNvSpPr txBox="1"/>
          <p:nvPr/>
        </p:nvSpPr>
        <p:spPr bwMode="auto">
          <a:xfrm>
            <a:off x="3025693" y="3286905"/>
            <a:ext cx="243225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rPr>
              <a:t>ctDNA+:</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rPr>
              <a:t>HR: 0.58</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rPr>
              <a:t>(95% CI: 0.43-0.79; </a:t>
            </a:r>
            <a:r>
              <a:rPr lang="en-US" sz="1400" b="0" i="1" dirty="0">
                <a:solidFill>
                  <a:srgbClr val="000000"/>
                </a:solidFill>
                <a:latin typeface="Calibri" panose="020F0502020204030204" pitchFamily="34" charset="0"/>
                <a:cs typeface="+mn-cs"/>
              </a:rPr>
              <a:t>P</a:t>
            </a:r>
            <a:r>
              <a:rPr lang="en-US" sz="1400" b="0" dirty="0">
                <a:solidFill>
                  <a:srgbClr val="000000"/>
                </a:solidFill>
                <a:latin typeface="Calibri" panose="020F0502020204030204" pitchFamily="34" charset="0"/>
                <a:cs typeface="+mn-cs"/>
              </a:rPr>
              <a:t> = .0024)</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cs typeface="+mn-cs"/>
            </a:endParaRPr>
          </a:p>
        </p:txBody>
      </p:sp>
      <p:sp>
        <p:nvSpPr>
          <p:cNvPr id="65" name="TextBox 64">
            <a:extLst>
              <a:ext uri="{FF2B5EF4-FFF2-40B4-BE49-F238E27FC236}">
                <a16:creationId xmlns:a16="http://schemas.microsoft.com/office/drawing/2014/main" id="{4F4F878C-AB3A-AF40-B00D-C7EC543F34A9}"/>
              </a:ext>
            </a:extLst>
          </p:cNvPr>
          <p:cNvSpPr txBox="1"/>
          <p:nvPr/>
        </p:nvSpPr>
        <p:spPr bwMode="auto">
          <a:xfrm rot="16200000">
            <a:off x="5630288" y="3217120"/>
            <a:ext cx="2318659" cy="369332"/>
          </a:xfrm>
          <a:prstGeom prst="rect">
            <a:avLst/>
          </a:prstGeom>
          <a:no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OS Probability </a:t>
            </a:r>
          </a:p>
        </p:txBody>
      </p:sp>
      <p:sp>
        <p:nvSpPr>
          <p:cNvPr id="66" name="TextBox 65">
            <a:extLst>
              <a:ext uri="{FF2B5EF4-FFF2-40B4-BE49-F238E27FC236}">
                <a16:creationId xmlns:a16="http://schemas.microsoft.com/office/drawing/2014/main" id="{31E7C0DF-7FA6-0040-A16F-BE9D51CDDF76}"/>
              </a:ext>
            </a:extLst>
          </p:cNvPr>
          <p:cNvSpPr txBox="1"/>
          <p:nvPr/>
        </p:nvSpPr>
        <p:spPr bwMode="auto">
          <a:xfrm>
            <a:off x="7538873" y="4908578"/>
            <a:ext cx="2808203" cy="369332"/>
          </a:xfrm>
          <a:prstGeom prst="rect">
            <a:avLst/>
          </a:prstGeom>
          <a:solidFill>
            <a:schemeClr val="tx1"/>
          </a:solidFill>
          <a:ln>
            <a:noFill/>
          </a:ln>
        </p:spPr>
        <p:txBody>
          <a:bodyPr wrap="square" rtlCol="0">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Mo</a:t>
            </a:r>
          </a:p>
        </p:txBody>
      </p:sp>
      <p:cxnSp>
        <p:nvCxnSpPr>
          <p:cNvPr id="67" name="Straight Connector 66">
            <a:extLst>
              <a:ext uri="{FF2B5EF4-FFF2-40B4-BE49-F238E27FC236}">
                <a16:creationId xmlns:a16="http://schemas.microsoft.com/office/drawing/2014/main" id="{1058CE6C-DA28-7442-8443-699B0C06461A}"/>
              </a:ext>
            </a:extLst>
          </p:cNvPr>
          <p:cNvCxnSpPr>
            <a:cxnSpLocks/>
          </p:cNvCxnSpPr>
          <p:nvPr/>
        </p:nvCxnSpPr>
        <p:spPr bwMode="auto">
          <a:xfrm flipV="1">
            <a:off x="7536378" y="2231571"/>
            <a:ext cx="0" cy="2307773"/>
          </a:xfrm>
          <a:prstGeom prst="line">
            <a:avLst/>
          </a:prstGeom>
          <a:noFill/>
          <a:ln w="28575" cap="flat" cmpd="sng" algn="ctr">
            <a:solidFill>
              <a:schemeClr val="bg1"/>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0EB41C7B-EDE8-8543-96AD-C80FA4CD24AF}"/>
              </a:ext>
            </a:extLst>
          </p:cNvPr>
          <p:cNvCxnSpPr>
            <a:cxnSpLocks/>
          </p:cNvCxnSpPr>
          <p:nvPr/>
        </p:nvCxnSpPr>
        <p:spPr bwMode="auto">
          <a:xfrm>
            <a:off x="7533883" y="4550230"/>
            <a:ext cx="2813193"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880758A9-6B87-3248-BA56-C89BE5AE77F3}"/>
              </a:ext>
            </a:extLst>
          </p:cNvPr>
          <p:cNvCxnSpPr>
            <a:cxnSpLocks/>
          </p:cNvCxnSpPr>
          <p:nvPr/>
        </p:nvCxnSpPr>
        <p:spPr bwMode="auto">
          <a:xfrm flipH="1">
            <a:off x="7473562" y="2242457"/>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B2D7DA01-4712-3B42-9135-88DA9814BA8E}"/>
              </a:ext>
            </a:extLst>
          </p:cNvPr>
          <p:cNvCxnSpPr>
            <a:cxnSpLocks/>
          </p:cNvCxnSpPr>
          <p:nvPr/>
        </p:nvCxnSpPr>
        <p:spPr bwMode="auto">
          <a:xfrm flipH="1">
            <a:off x="7473562" y="281940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E5CF118E-FBFA-7E4C-AF86-7B253E1349BF}"/>
              </a:ext>
            </a:extLst>
          </p:cNvPr>
          <p:cNvCxnSpPr>
            <a:cxnSpLocks/>
          </p:cNvCxnSpPr>
          <p:nvPr/>
        </p:nvCxnSpPr>
        <p:spPr bwMode="auto">
          <a:xfrm flipH="1">
            <a:off x="7473562" y="3396343"/>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BD51E1EC-E6F6-CE4C-AB52-65EEC7FCF07F}"/>
              </a:ext>
            </a:extLst>
          </p:cNvPr>
          <p:cNvCxnSpPr>
            <a:cxnSpLocks/>
          </p:cNvCxnSpPr>
          <p:nvPr/>
        </p:nvCxnSpPr>
        <p:spPr bwMode="auto">
          <a:xfrm flipH="1">
            <a:off x="7473562" y="3973286"/>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415139D-EAF5-0040-9CCE-9654ADC9D6D4}"/>
              </a:ext>
            </a:extLst>
          </p:cNvPr>
          <p:cNvCxnSpPr>
            <a:cxnSpLocks/>
          </p:cNvCxnSpPr>
          <p:nvPr/>
        </p:nvCxnSpPr>
        <p:spPr bwMode="auto">
          <a:xfrm flipH="1">
            <a:off x="7473562" y="4550230"/>
            <a:ext cx="64008" cy="0"/>
          </a:xfrm>
          <a:prstGeom prst="line">
            <a:avLst/>
          </a:prstGeom>
          <a:noFill/>
          <a:ln w="28575" cap="flat" cmpd="sng" algn="ctr">
            <a:solidFill>
              <a:schemeClr val="bg1"/>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05D7F8E0-D823-8D4C-ABE9-B75966198D3B}"/>
              </a:ext>
            </a:extLst>
          </p:cNvPr>
          <p:cNvCxnSpPr>
            <a:cxnSpLocks/>
          </p:cNvCxnSpPr>
          <p:nvPr/>
        </p:nvCxnSpPr>
        <p:spPr bwMode="auto">
          <a:xfrm>
            <a:off x="7536378"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7CAA4977-76FD-C647-8BC4-FEAC8662F016}"/>
              </a:ext>
            </a:extLst>
          </p:cNvPr>
          <p:cNvCxnSpPr>
            <a:cxnSpLocks/>
          </p:cNvCxnSpPr>
          <p:nvPr/>
        </p:nvCxnSpPr>
        <p:spPr bwMode="auto">
          <a:xfrm>
            <a:off x="8098495"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998D0A6E-A869-EB47-878A-C789D7DB185B}"/>
              </a:ext>
            </a:extLst>
          </p:cNvPr>
          <p:cNvCxnSpPr>
            <a:cxnSpLocks/>
          </p:cNvCxnSpPr>
          <p:nvPr/>
        </p:nvCxnSpPr>
        <p:spPr bwMode="auto">
          <a:xfrm>
            <a:off x="8660612"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4454030D-606B-D543-8628-A849B99DD6AA}"/>
              </a:ext>
            </a:extLst>
          </p:cNvPr>
          <p:cNvCxnSpPr>
            <a:cxnSpLocks/>
          </p:cNvCxnSpPr>
          <p:nvPr/>
        </p:nvCxnSpPr>
        <p:spPr bwMode="auto">
          <a:xfrm>
            <a:off x="9222729"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D600E246-B457-C343-96CE-CA9D93F74C16}"/>
              </a:ext>
            </a:extLst>
          </p:cNvPr>
          <p:cNvCxnSpPr>
            <a:cxnSpLocks/>
          </p:cNvCxnSpPr>
          <p:nvPr/>
        </p:nvCxnSpPr>
        <p:spPr bwMode="auto">
          <a:xfrm>
            <a:off x="9784846" y="4550230"/>
            <a:ext cx="0" cy="64008"/>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1A5DB92B-ECCF-8E49-8D6B-92E88B386BD9}"/>
              </a:ext>
            </a:extLst>
          </p:cNvPr>
          <p:cNvCxnSpPr>
            <a:cxnSpLocks/>
          </p:cNvCxnSpPr>
          <p:nvPr/>
        </p:nvCxnSpPr>
        <p:spPr bwMode="auto">
          <a:xfrm>
            <a:off x="10346963" y="4550230"/>
            <a:ext cx="0" cy="64008"/>
          </a:xfrm>
          <a:prstGeom prst="line">
            <a:avLst/>
          </a:prstGeom>
          <a:noFill/>
          <a:ln w="28575" cap="flat" cmpd="sng" algn="ctr">
            <a:solidFill>
              <a:schemeClr val="bg1"/>
            </a:solidFill>
            <a:prstDash val="solid"/>
            <a:round/>
            <a:headEnd type="none" w="med" len="med"/>
            <a:tailEnd type="none" w="med" len="med"/>
          </a:ln>
          <a:effectLst/>
        </p:spPr>
      </p:cxnSp>
      <p:sp>
        <p:nvSpPr>
          <p:cNvPr id="80" name="TextBox 79">
            <a:extLst>
              <a:ext uri="{FF2B5EF4-FFF2-40B4-BE49-F238E27FC236}">
                <a16:creationId xmlns:a16="http://schemas.microsoft.com/office/drawing/2014/main" id="{7829829C-E8E1-A645-9A43-4EF9FCD4D8CC}"/>
              </a:ext>
            </a:extLst>
          </p:cNvPr>
          <p:cNvSpPr txBox="1"/>
          <p:nvPr/>
        </p:nvSpPr>
        <p:spPr bwMode="auto">
          <a:xfrm>
            <a:off x="6745661" y="2055649"/>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p>
        </p:txBody>
      </p:sp>
      <p:sp>
        <p:nvSpPr>
          <p:cNvPr id="81" name="TextBox 80">
            <a:extLst>
              <a:ext uri="{FF2B5EF4-FFF2-40B4-BE49-F238E27FC236}">
                <a16:creationId xmlns:a16="http://schemas.microsoft.com/office/drawing/2014/main" id="{F59A44BF-536D-DD44-B096-C2EC67DDF8E1}"/>
              </a:ext>
            </a:extLst>
          </p:cNvPr>
          <p:cNvSpPr txBox="1"/>
          <p:nvPr/>
        </p:nvSpPr>
        <p:spPr bwMode="auto">
          <a:xfrm>
            <a:off x="6745661" y="2631765"/>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0.75</a:t>
            </a:r>
          </a:p>
        </p:txBody>
      </p:sp>
      <p:sp>
        <p:nvSpPr>
          <p:cNvPr id="82" name="TextBox 81">
            <a:extLst>
              <a:ext uri="{FF2B5EF4-FFF2-40B4-BE49-F238E27FC236}">
                <a16:creationId xmlns:a16="http://schemas.microsoft.com/office/drawing/2014/main" id="{CC378F6F-7961-0A4D-A827-D314116AF38C}"/>
              </a:ext>
            </a:extLst>
          </p:cNvPr>
          <p:cNvSpPr txBox="1"/>
          <p:nvPr/>
        </p:nvSpPr>
        <p:spPr bwMode="auto">
          <a:xfrm>
            <a:off x="6745661" y="3207881"/>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0.50</a:t>
            </a:r>
          </a:p>
        </p:txBody>
      </p:sp>
      <p:sp>
        <p:nvSpPr>
          <p:cNvPr id="83" name="TextBox 82">
            <a:extLst>
              <a:ext uri="{FF2B5EF4-FFF2-40B4-BE49-F238E27FC236}">
                <a16:creationId xmlns:a16="http://schemas.microsoft.com/office/drawing/2014/main" id="{B0039EF0-39C8-2F46-8D59-3BE4CCF311C7}"/>
              </a:ext>
            </a:extLst>
          </p:cNvPr>
          <p:cNvSpPr txBox="1"/>
          <p:nvPr/>
        </p:nvSpPr>
        <p:spPr bwMode="auto">
          <a:xfrm>
            <a:off x="6745661" y="3783997"/>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0.25</a:t>
            </a:r>
          </a:p>
        </p:txBody>
      </p:sp>
      <p:sp>
        <p:nvSpPr>
          <p:cNvPr id="84" name="TextBox 83">
            <a:extLst>
              <a:ext uri="{FF2B5EF4-FFF2-40B4-BE49-F238E27FC236}">
                <a16:creationId xmlns:a16="http://schemas.microsoft.com/office/drawing/2014/main" id="{45245AAA-6E86-0E4D-B1E0-2812AA2D63B5}"/>
              </a:ext>
            </a:extLst>
          </p:cNvPr>
          <p:cNvSpPr txBox="1"/>
          <p:nvPr/>
        </p:nvSpPr>
        <p:spPr bwMode="auto">
          <a:xfrm>
            <a:off x="6745661" y="4360112"/>
            <a:ext cx="7882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85" name="TextBox 84">
            <a:extLst>
              <a:ext uri="{FF2B5EF4-FFF2-40B4-BE49-F238E27FC236}">
                <a16:creationId xmlns:a16="http://schemas.microsoft.com/office/drawing/2014/main" id="{739CBE3A-07D6-144C-8B4C-CB8DB14B9064}"/>
              </a:ext>
            </a:extLst>
          </p:cNvPr>
          <p:cNvSpPr txBox="1"/>
          <p:nvPr/>
        </p:nvSpPr>
        <p:spPr bwMode="auto">
          <a:xfrm>
            <a:off x="10088862"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50</a:t>
            </a:r>
          </a:p>
        </p:txBody>
      </p:sp>
      <p:sp>
        <p:nvSpPr>
          <p:cNvPr id="86" name="TextBox 85">
            <a:extLst>
              <a:ext uri="{FF2B5EF4-FFF2-40B4-BE49-F238E27FC236}">
                <a16:creationId xmlns:a16="http://schemas.microsoft.com/office/drawing/2014/main" id="{D3C2B50A-CB5C-324F-A927-9E8EC7C6D759}"/>
              </a:ext>
            </a:extLst>
          </p:cNvPr>
          <p:cNvSpPr txBox="1"/>
          <p:nvPr/>
        </p:nvSpPr>
        <p:spPr bwMode="auto">
          <a:xfrm>
            <a:off x="7275838"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0</a:t>
            </a:r>
          </a:p>
        </p:txBody>
      </p:sp>
      <p:sp>
        <p:nvSpPr>
          <p:cNvPr id="87" name="TextBox 86">
            <a:extLst>
              <a:ext uri="{FF2B5EF4-FFF2-40B4-BE49-F238E27FC236}">
                <a16:creationId xmlns:a16="http://schemas.microsoft.com/office/drawing/2014/main" id="{3B9E5009-9C3A-0C4D-A85B-AB66411C6232}"/>
              </a:ext>
            </a:extLst>
          </p:cNvPr>
          <p:cNvSpPr txBox="1"/>
          <p:nvPr/>
        </p:nvSpPr>
        <p:spPr bwMode="auto">
          <a:xfrm>
            <a:off x="7838443"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p>
        </p:txBody>
      </p:sp>
      <p:sp>
        <p:nvSpPr>
          <p:cNvPr id="88" name="TextBox 87">
            <a:extLst>
              <a:ext uri="{FF2B5EF4-FFF2-40B4-BE49-F238E27FC236}">
                <a16:creationId xmlns:a16="http://schemas.microsoft.com/office/drawing/2014/main" id="{E8202826-61E0-9946-903F-6E23F3302EA2}"/>
              </a:ext>
            </a:extLst>
          </p:cNvPr>
          <p:cNvSpPr txBox="1"/>
          <p:nvPr/>
        </p:nvSpPr>
        <p:spPr bwMode="auto">
          <a:xfrm>
            <a:off x="8401048"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p>
        </p:txBody>
      </p:sp>
      <p:sp>
        <p:nvSpPr>
          <p:cNvPr id="89" name="TextBox 88">
            <a:extLst>
              <a:ext uri="{FF2B5EF4-FFF2-40B4-BE49-F238E27FC236}">
                <a16:creationId xmlns:a16="http://schemas.microsoft.com/office/drawing/2014/main" id="{8EF282E8-E8A9-4E49-8EEC-CC61D8CC9AA0}"/>
              </a:ext>
            </a:extLst>
          </p:cNvPr>
          <p:cNvSpPr txBox="1"/>
          <p:nvPr/>
        </p:nvSpPr>
        <p:spPr bwMode="auto">
          <a:xfrm>
            <a:off x="8963653"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30</a:t>
            </a:r>
          </a:p>
        </p:txBody>
      </p:sp>
      <p:sp>
        <p:nvSpPr>
          <p:cNvPr id="90" name="TextBox 89">
            <a:extLst>
              <a:ext uri="{FF2B5EF4-FFF2-40B4-BE49-F238E27FC236}">
                <a16:creationId xmlns:a16="http://schemas.microsoft.com/office/drawing/2014/main" id="{2917658A-C3AB-B24A-96DB-F2A201FDB993}"/>
              </a:ext>
            </a:extLst>
          </p:cNvPr>
          <p:cNvSpPr txBox="1"/>
          <p:nvPr/>
        </p:nvSpPr>
        <p:spPr bwMode="auto">
          <a:xfrm>
            <a:off x="9526258" y="4566802"/>
            <a:ext cx="5162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40</a:t>
            </a:r>
          </a:p>
        </p:txBody>
      </p:sp>
      <p:sp>
        <p:nvSpPr>
          <p:cNvPr id="91" name="TextBox 90">
            <a:extLst>
              <a:ext uri="{FF2B5EF4-FFF2-40B4-BE49-F238E27FC236}">
                <a16:creationId xmlns:a16="http://schemas.microsoft.com/office/drawing/2014/main" id="{1D430A35-A85B-4142-9968-2B918C345ABA}"/>
              </a:ext>
            </a:extLst>
          </p:cNvPr>
          <p:cNvSpPr txBox="1"/>
          <p:nvPr/>
        </p:nvSpPr>
        <p:spPr bwMode="auto">
          <a:xfrm>
            <a:off x="9562853" y="1871194"/>
            <a:ext cx="21938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ctDNA-:</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1.31</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0.77-2.23)</a:t>
            </a:r>
          </a:p>
        </p:txBody>
      </p:sp>
      <p:sp>
        <p:nvSpPr>
          <p:cNvPr id="92" name="TextBox 91">
            <a:extLst>
              <a:ext uri="{FF2B5EF4-FFF2-40B4-BE49-F238E27FC236}">
                <a16:creationId xmlns:a16="http://schemas.microsoft.com/office/drawing/2014/main" id="{454F48D4-CCB6-364B-82D6-65E3DDDDAC6B}"/>
              </a:ext>
            </a:extLst>
          </p:cNvPr>
          <p:cNvSpPr txBox="1"/>
          <p:nvPr/>
        </p:nvSpPr>
        <p:spPr bwMode="auto">
          <a:xfrm>
            <a:off x="9557473" y="3792390"/>
            <a:ext cx="236089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ctDNA+:</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HR: 0.59</a:t>
            </a:r>
            <a:b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(95% CI: 0.41-0.86)</a:t>
            </a:r>
          </a:p>
        </p:txBody>
      </p:sp>
      <p:sp>
        <p:nvSpPr>
          <p:cNvPr id="93" name="Freeform 92">
            <a:extLst>
              <a:ext uri="{FF2B5EF4-FFF2-40B4-BE49-F238E27FC236}">
                <a16:creationId xmlns:a16="http://schemas.microsoft.com/office/drawing/2014/main" id="{4E51CB4E-C1BE-8240-9460-DE42758E140F}"/>
              </a:ext>
            </a:extLst>
          </p:cNvPr>
          <p:cNvSpPr/>
          <p:nvPr/>
        </p:nvSpPr>
        <p:spPr bwMode="auto">
          <a:xfrm>
            <a:off x="1779153" y="2238375"/>
            <a:ext cx="2409825" cy="2216150"/>
          </a:xfrm>
          <a:custGeom>
            <a:avLst/>
            <a:gdLst>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04775 h 2216150"/>
              <a:gd name="connsiteX43" fmla="*/ 47625 w 2409825"/>
              <a:gd name="connsiteY43" fmla="*/ 50800 h 2216150"/>
              <a:gd name="connsiteX44" fmla="*/ 47625 w 2409825"/>
              <a:gd name="connsiteY44" fmla="*/ 50800 h 2216150"/>
              <a:gd name="connsiteX45" fmla="*/ 47625 w 2409825"/>
              <a:gd name="connsiteY45" fmla="*/ 0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31750 w 2409825"/>
              <a:gd name="connsiteY42" fmla="*/ 107950 h 2216150"/>
              <a:gd name="connsiteX43" fmla="*/ 47625 w 2409825"/>
              <a:gd name="connsiteY43" fmla="*/ 50800 h 2216150"/>
              <a:gd name="connsiteX44" fmla="*/ 47625 w 2409825"/>
              <a:gd name="connsiteY44" fmla="*/ 50800 h 2216150"/>
              <a:gd name="connsiteX45" fmla="*/ 47625 w 2409825"/>
              <a:gd name="connsiteY45" fmla="*/ 0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31750 w 2409825"/>
              <a:gd name="connsiteY42" fmla="*/ 107950 h 2216150"/>
              <a:gd name="connsiteX43" fmla="*/ 47625 w 2409825"/>
              <a:gd name="connsiteY43" fmla="*/ 50800 h 2216150"/>
              <a:gd name="connsiteX44" fmla="*/ 25400 w 2409825"/>
              <a:gd name="connsiteY44" fmla="*/ 53975 h 2216150"/>
              <a:gd name="connsiteX45" fmla="*/ 47625 w 2409825"/>
              <a:gd name="connsiteY45" fmla="*/ 0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31750 w 2409825"/>
              <a:gd name="connsiteY42" fmla="*/ 107950 h 2216150"/>
              <a:gd name="connsiteX43" fmla="*/ 47625 w 2409825"/>
              <a:gd name="connsiteY43" fmla="*/ 50800 h 2216150"/>
              <a:gd name="connsiteX44" fmla="*/ 25400 w 2409825"/>
              <a:gd name="connsiteY44" fmla="*/ 53975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31750 w 2409825"/>
              <a:gd name="connsiteY42" fmla="*/ 107950 h 2216150"/>
              <a:gd name="connsiteX43" fmla="*/ 22225 w 2409825"/>
              <a:gd name="connsiteY43" fmla="*/ 57150 h 2216150"/>
              <a:gd name="connsiteX44" fmla="*/ 25400 w 2409825"/>
              <a:gd name="connsiteY44" fmla="*/ 53975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31750 w 2409825"/>
              <a:gd name="connsiteY42" fmla="*/ 107950 h 2216150"/>
              <a:gd name="connsiteX43" fmla="*/ 22225 w 2409825"/>
              <a:gd name="connsiteY43" fmla="*/ 57150 h 2216150"/>
              <a:gd name="connsiteX44" fmla="*/ 127000 w 2409825"/>
              <a:gd name="connsiteY44" fmla="*/ 22225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31750 w 2409825"/>
              <a:gd name="connsiteY42" fmla="*/ 107950 h 2216150"/>
              <a:gd name="connsiteX43" fmla="*/ 47625 w 2409825"/>
              <a:gd name="connsiteY43" fmla="*/ 57150 h 2216150"/>
              <a:gd name="connsiteX44" fmla="*/ 127000 w 2409825"/>
              <a:gd name="connsiteY44" fmla="*/ 22225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127000 w 2409825"/>
              <a:gd name="connsiteY44" fmla="*/ 22225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15875 w 2409825"/>
              <a:gd name="connsiteY44" fmla="*/ 53975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9700 w 2409825"/>
              <a:gd name="connsiteY38" fmla="*/ 596900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39700 w 2409825"/>
              <a:gd name="connsiteY36" fmla="*/ 1047750 h 2216150"/>
              <a:gd name="connsiteX37" fmla="*/ 139700 w 2409825"/>
              <a:gd name="connsiteY37" fmla="*/ 596900 h 2216150"/>
              <a:gd name="connsiteX38" fmla="*/ 130175 w 2409825"/>
              <a:gd name="connsiteY38" fmla="*/ 600075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3825 w 2409825"/>
              <a:gd name="connsiteY36" fmla="*/ 1063625 h 2216150"/>
              <a:gd name="connsiteX37" fmla="*/ 139700 w 2409825"/>
              <a:gd name="connsiteY37" fmla="*/ 596900 h 2216150"/>
              <a:gd name="connsiteX38" fmla="*/ 130175 w 2409825"/>
              <a:gd name="connsiteY38" fmla="*/ 600075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3825 w 2409825"/>
              <a:gd name="connsiteY36" fmla="*/ 1063625 h 2216150"/>
              <a:gd name="connsiteX37" fmla="*/ 139700 w 2409825"/>
              <a:gd name="connsiteY37" fmla="*/ 596900 h 2216150"/>
              <a:gd name="connsiteX38" fmla="*/ 117475 w 2409825"/>
              <a:gd name="connsiteY38" fmla="*/ 600075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3825 w 2409825"/>
              <a:gd name="connsiteY36" fmla="*/ 1063625 h 2216150"/>
              <a:gd name="connsiteX37" fmla="*/ 123825 w 2409825"/>
              <a:gd name="connsiteY37" fmla="*/ 606425 h 2216150"/>
              <a:gd name="connsiteX38" fmla="*/ 117475 w 2409825"/>
              <a:gd name="connsiteY38" fmla="*/ 600075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3825 w 2409825"/>
              <a:gd name="connsiteY36" fmla="*/ 1063625 h 2216150"/>
              <a:gd name="connsiteX37" fmla="*/ 123825 w 2409825"/>
              <a:gd name="connsiteY37" fmla="*/ 606425 h 2216150"/>
              <a:gd name="connsiteX38" fmla="*/ 123825 w 2409825"/>
              <a:gd name="connsiteY38" fmla="*/ 606425 h 2216150"/>
              <a:gd name="connsiteX39" fmla="*/ 139700 w 2409825"/>
              <a:gd name="connsiteY39" fmla="*/ 314325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3825 w 2409825"/>
              <a:gd name="connsiteY36" fmla="*/ 1063625 h 2216150"/>
              <a:gd name="connsiteX37" fmla="*/ 123825 w 2409825"/>
              <a:gd name="connsiteY37" fmla="*/ 606425 h 2216150"/>
              <a:gd name="connsiteX38" fmla="*/ 123825 w 2409825"/>
              <a:gd name="connsiteY38" fmla="*/ 606425 h 2216150"/>
              <a:gd name="connsiteX39" fmla="*/ 120650 w 2409825"/>
              <a:gd name="connsiteY39" fmla="*/ 323850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0650 w 2409825"/>
              <a:gd name="connsiteY36" fmla="*/ 1044575 h 2216150"/>
              <a:gd name="connsiteX37" fmla="*/ 123825 w 2409825"/>
              <a:gd name="connsiteY37" fmla="*/ 606425 h 2216150"/>
              <a:gd name="connsiteX38" fmla="*/ 123825 w 2409825"/>
              <a:gd name="connsiteY38" fmla="*/ 606425 h 2216150"/>
              <a:gd name="connsiteX39" fmla="*/ 120650 w 2409825"/>
              <a:gd name="connsiteY39" fmla="*/ 323850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5100 w 2409825"/>
              <a:gd name="connsiteY35" fmla="*/ 1047750 h 2216150"/>
              <a:gd name="connsiteX36" fmla="*/ 123825 w 2409825"/>
              <a:gd name="connsiteY36" fmla="*/ 1050925 h 2216150"/>
              <a:gd name="connsiteX37" fmla="*/ 123825 w 2409825"/>
              <a:gd name="connsiteY37" fmla="*/ 606425 h 2216150"/>
              <a:gd name="connsiteX38" fmla="*/ 123825 w 2409825"/>
              <a:gd name="connsiteY38" fmla="*/ 606425 h 2216150"/>
              <a:gd name="connsiteX39" fmla="*/ 120650 w 2409825"/>
              <a:gd name="connsiteY39" fmla="*/ 323850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55575 w 2409825"/>
              <a:gd name="connsiteY35" fmla="*/ 1047750 h 2216150"/>
              <a:gd name="connsiteX36" fmla="*/ 123825 w 2409825"/>
              <a:gd name="connsiteY36" fmla="*/ 1050925 h 2216150"/>
              <a:gd name="connsiteX37" fmla="*/ 123825 w 2409825"/>
              <a:gd name="connsiteY37" fmla="*/ 606425 h 2216150"/>
              <a:gd name="connsiteX38" fmla="*/ 123825 w 2409825"/>
              <a:gd name="connsiteY38" fmla="*/ 606425 h 2216150"/>
              <a:gd name="connsiteX39" fmla="*/ 120650 w 2409825"/>
              <a:gd name="connsiteY39" fmla="*/ 323850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 name="connsiteX0" fmla="*/ 2409825 w 2409825"/>
              <a:gd name="connsiteY0" fmla="*/ 2216150 h 2216150"/>
              <a:gd name="connsiteX1" fmla="*/ 1800225 w 2409825"/>
              <a:gd name="connsiteY1" fmla="*/ 2216150 h 2216150"/>
              <a:gd name="connsiteX2" fmla="*/ 1800225 w 2409825"/>
              <a:gd name="connsiteY2" fmla="*/ 2095500 h 2216150"/>
              <a:gd name="connsiteX3" fmla="*/ 914400 w 2409825"/>
              <a:gd name="connsiteY3" fmla="*/ 2095500 h 2216150"/>
              <a:gd name="connsiteX4" fmla="*/ 914400 w 2409825"/>
              <a:gd name="connsiteY4" fmla="*/ 2063750 h 2216150"/>
              <a:gd name="connsiteX5" fmla="*/ 863600 w 2409825"/>
              <a:gd name="connsiteY5" fmla="*/ 2063750 h 2216150"/>
              <a:gd name="connsiteX6" fmla="*/ 863600 w 2409825"/>
              <a:gd name="connsiteY6" fmla="*/ 2019300 h 2216150"/>
              <a:gd name="connsiteX7" fmla="*/ 692150 w 2409825"/>
              <a:gd name="connsiteY7" fmla="*/ 2019300 h 2216150"/>
              <a:gd name="connsiteX8" fmla="*/ 692150 w 2409825"/>
              <a:gd name="connsiteY8" fmla="*/ 1990725 h 2216150"/>
              <a:gd name="connsiteX9" fmla="*/ 612775 w 2409825"/>
              <a:gd name="connsiteY9" fmla="*/ 1990725 h 2216150"/>
              <a:gd name="connsiteX10" fmla="*/ 612775 w 2409825"/>
              <a:gd name="connsiteY10" fmla="*/ 1990725 h 2216150"/>
              <a:gd name="connsiteX11" fmla="*/ 612775 w 2409825"/>
              <a:gd name="connsiteY11" fmla="*/ 1990725 h 2216150"/>
              <a:gd name="connsiteX12" fmla="*/ 612775 w 2409825"/>
              <a:gd name="connsiteY12" fmla="*/ 1946275 h 2216150"/>
              <a:gd name="connsiteX13" fmla="*/ 549275 w 2409825"/>
              <a:gd name="connsiteY13" fmla="*/ 1946275 h 2216150"/>
              <a:gd name="connsiteX14" fmla="*/ 549275 w 2409825"/>
              <a:gd name="connsiteY14" fmla="*/ 1914525 h 2216150"/>
              <a:gd name="connsiteX15" fmla="*/ 473075 w 2409825"/>
              <a:gd name="connsiteY15" fmla="*/ 1914525 h 2216150"/>
              <a:gd name="connsiteX16" fmla="*/ 473075 w 2409825"/>
              <a:gd name="connsiteY16" fmla="*/ 1870075 h 2216150"/>
              <a:gd name="connsiteX17" fmla="*/ 447675 w 2409825"/>
              <a:gd name="connsiteY17" fmla="*/ 1870075 h 2216150"/>
              <a:gd name="connsiteX18" fmla="*/ 447675 w 2409825"/>
              <a:gd name="connsiteY18" fmla="*/ 1831975 h 2216150"/>
              <a:gd name="connsiteX19" fmla="*/ 447675 w 2409825"/>
              <a:gd name="connsiteY19" fmla="*/ 1831975 h 2216150"/>
              <a:gd name="connsiteX20" fmla="*/ 447675 w 2409825"/>
              <a:gd name="connsiteY20" fmla="*/ 1771650 h 2216150"/>
              <a:gd name="connsiteX21" fmla="*/ 374650 w 2409825"/>
              <a:gd name="connsiteY21" fmla="*/ 1771650 h 2216150"/>
              <a:gd name="connsiteX22" fmla="*/ 374650 w 2409825"/>
              <a:gd name="connsiteY22" fmla="*/ 1739900 h 2216150"/>
              <a:gd name="connsiteX23" fmla="*/ 333375 w 2409825"/>
              <a:gd name="connsiteY23" fmla="*/ 1739900 h 2216150"/>
              <a:gd name="connsiteX24" fmla="*/ 333375 w 2409825"/>
              <a:gd name="connsiteY24" fmla="*/ 1660525 h 2216150"/>
              <a:gd name="connsiteX25" fmla="*/ 292100 w 2409825"/>
              <a:gd name="connsiteY25" fmla="*/ 1660525 h 2216150"/>
              <a:gd name="connsiteX26" fmla="*/ 292100 w 2409825"/>
              <a:gd name="connsiteY26" fmla="*/ 1276350 h 2216150"/>
              <a:gd name="connsiteX27" fmla="*/ 263525 w 2409825"/>
              <a:gd name="connsiteY27" fmla="*/ 1276350 h 2216150"/>
              <a:gd name="connsiteX28" fmla="*/ 263525 w 2409825"/>
              <a:gd name="connsiteY28" fmla="*/ 1247775 h 2216150"/>
              <a:gd name="connsiteX29" fmla="*/ 231775 w 2409825"/>
              <a:gd name="connsiteY29" fmla="*/ 1247775 h 2216150"/>
              <a:gd name="connsiteX30" fmla="*/ 231775 w 2409825"/>
              <a:gd name="connsiteY30" fmla="*/ 1206500 h 2216150"/>
              <a:gd name="connsiteX31" fmla="*/ 231775 w 2409825"/>
              <a:gd name="connsiteY31" fmla="*/ 1206500 h 2216150"/>
              <a:gd name="connsiteX32" fmla="*/ 203200 w 2409825"/>
              <a:gd name="connsiteY32" fmla="*/ 1206500 h 2216150"/>
              <a:gd name="connsiteX33" fmla="*/ 203200 w 2409825"/>
              <a:gd name="connsiteY33" fmla="*/ 1114425 h 2216150"/>
              <a:gd name="connsiteX34" fmla="*/ 165100 w 2409825"/>
              <a:gd name="connsiteY34" fmla="*/ 1114425 h 2216150"/>
              <a:gd name="connsiteX35" fmla="*/ 168275 w 2409825"/>
              <a:gd name="connsiteY35" fmla="*/ 1050925 h 2216150"/>
              <a:gd name="connsiteX36" fmla="*/ 123825 w 2409825"/>
              <a:gd name="connsiteY36" fmla="*/ 1050925 h 2216150"/>
              <a:gd name="connsiteX37" fmla="*/ 123825 w 2409825"/>
              <a:gd name="connsiteY37" fmla="*/ 606425 h 2216150"/>
              <a:gd name="connsiteX38" fmla="*/ 123825 w 2409825"/>
              <a:gd name="connsiteY38" fmla="*/ 606425 h 2216150"/>
              <a:gd name="connsiteX39" fmla="*/ 120650 w 2409825"/>
              <a:gd name="connsiteY39" fmla="*/ 323850 h 2216150"/>
              <a:gd name="connsiteX40" fmla="*/ 73025 w 2409825"/>
              <a:gd name="connsiteY40" fmla="*/ 314325 h 2216150"/>
              <a:gd name="connsiteX41" fmla="*/ 73025 w 2409825"/>
              <a:gd name="connsiteY41" fmla="*/ 104775 h 2216150"/>
              <a:gd name="connsiteX42" fmla="*/ 47625 w 2409825"/>
              <a:gd name="connsiteY42" fmla="*/ 111125 h 2216150"/>
              <a:gd name="connsiteX43" fmla="*/ 47625 w 2409825"/>
              <a:gd name="connsiteY43" fmla="*/ 57150 h 2216150"/>
              <a:gd name="connsiteX44" fmla="*/ 28575 w 2409825"/>
              <a:gd name="connsiteY44" fmla="*/ 57150 h 2216150"/>
              <a:gd name="connsiteX45" fmla="*/ 25400 w 2409825"/>
              <a:gd name="connsiteY45" fmla="*/ 3175 h 2216150"/>
              <a:gd name="connsiteX46" fmla="*/ 0 w 2409825"/>
              <a:gd name="connsiteY46" fmla="*/ 0 h 2216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409825" h="2216150">
                <a:moveTo>
                  <a:pt x="2409825" y="2216150"/>
                </a:moveTo>
                <a:lnTo>
                  <a:pt x="1800225" y="2216150"/>
                </a:lnTo>
                <a:lnTo>
                  <a:pt x="1800225" y="2095500"/>
                </a:lnTo>
                <a:lnTo>
                  <a:pt x="914400" y="2095500"/>
                </a:lnTo>
                <a:lnTo>
                  <a:pt x="914400" y="2063750"/>
                </a:lnTo>
                <a:lnTo>
                  <a:pt x="863600" y="2063750"/>
                </a:lnTo>
                <a:lnTo>
                  <a:pt x="863600" y="2019300"/>
                </a:lnTo>
                <a:lnTo>
                  <a:pt x="692150" y="2019300"/>
                </a:lnTo>
                <a:lnTo>
                  <a:pt x="692150" y="1990725"/>
                </a:lnTo>
                <a:lnTo>
                  <a:pt x="612775" y="1990725"/>
                </a:lnTo>
                <a:lnTo>
                  <a:pt x="612775" y="1990725"/>
                </a:lnTo>
                <a:lnTo>
                  <a:pt x="612775" y="1990725"/>
                </a:lnTo>
                <a:lnTo>
                  <a:pt x="612775" y="1946275"/>
                </a:lnTo>
                <a:lnTo>
                  <a:pt x="549275" y="1946275"/>
                </a:lnTo>
                <a:lnTo>
                  <a:pt x="549275" y="1914525"/>
                </a:lnTo>
                <a:lnTo>
                  <a:pt x="473075" y="1914525"/>
                </a:lnTo>
                <a:lnTo>
                  <a:pt x="473075" y="1870075"/>
                </a:lnTo>
                <a:lnTo>
                  <a:pt x="447675" y="1870075"/>
                </a:lnTo>
                <a:lnTo>
                  <a:pt x="447675" y="1831975"/>
                </a:lnTo>
                <a:lnTo>
                  <a:pt x="447675" y="1831975"/>
                </a:lnTo>
                <a:lnTo>
                  <a:pt x="447675" y="1771650"/>
                </a:lnTo>
                <a:lnTo>
                  <a:pt x="374650" y="1771650"/>
                </a:lnTo>
                <a:lnTo>
                  <a:pt x="374650" y="1739900"/>
                </a:lnTo>
                <a:lnTo>
                  <a:pt x="333375" y="1739900"/>
                </a:lnTo>
                <a:lnTo>
                  <a:pt x="333375" y="1660525"/>
                </a:lnTo>
                <a:lnTo>
                  <a:pt x="292100" y="1660525"/>
                </a:lnTo>
                <a:lnTo>
                  <a:pt x="292100" y="1276350"/>
                </a:lnTo>
                <a:lnTo>
                  <a:pt x="263525" y="1276350"/>
                </a:lnTo>
                <a:lnTo>
                  <a:pt x="263525" y="1247775"/>
                </a:lnTo>
                <a:lnTo>
                  <a:pt x="231775" y="1247775"/>
                </a:lnTo>
                <a:lnTo>
                  <a:pt x="231775" y="1206500"/>
                </a:lnTo>
                <a:lnTo>
                  <a:pt x="231775" y="1206500"/>
                </a:lnTo>
                <a:lnTo>
                  <a:pt x="203200" y="1206500"/>
                </a:lnTo>
                <a:lnTo>
                  <a:pt x="203200" y="1114425"/>
                </a:lnTo>
                <a:lnTo>
                  <a:pt x="165100" y="1114425"/>
                </a:lnTo>
                <a:lnTo>
                  <a:pt x="168275" y="1050925"/>
                </a:lnTo>
                <a:lnTo>
                  <a:pt x="123825" y="1050925"/>
                </a:lnTo>
                <a:cubicBezTo>
                  <a:pt x="124883" y="904875"/>
                  <a:pt x="122767" y="752475"/>
                  <a:pt x="123825" y="606425"/>
                </a:cubicBezTo>
                <a:lnTo>
                  <a:pt x="123825" y="606425"/>
                </a:lnTo>
                <a:cubicBezTo>
                  <a:pt x="122767" y="512233"/>
                  <a:pt x="121708" y="418042"/>
                  <a:pt x="120650" y="323850"/>
                </a:cubicBezTo>
                <a:lnTo>
                  <a:pt x="73025" y="314325"/>
                </a:lnTo>
                <a:lnTo>
                  <a:pt x="73025" y="104775"/>
                </a:lnTo>
                <a:lnTo>
                  <a:pt x="47625" y="111125"/>
                </a:lnTo>
                <a:lnTo>
                  <a:pt x="47625" y="57150"/>
                </a:lnTo>
                <a:lnTo>
                  <a:pt x="28575" y="57150"/>
                </a:lnTo>
                <a:lnTo>
                  <a:pt x="25400" y="3175"/>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5" name="Freeform 94">
            <a:extLst>
              <a:ext uri="{FF2B5EF4-FFF2-40B4-BE49-F238E27FC236}">
                <a16:creationId xmlns:a16="http://schemas.microsoft.com/office/drawing/2014/main" id="{2A7F14A0-5EE9-BD42-8D71-E609B45B80E3}"/>
              </a:ext>
            </a:extLst>
          </p:cNvPr>
          <p:cNvSpPr/>
          <p:nvPr/>
        </p:nvSpPr>
        <p:spPr bwMode="auto">
          <a:xfrm>
            <a:off x="1769628" y="2222500"/>
            <a:ext cx="2647950" cy="981075"/>
          </a:xfrm>
          <a:custGeom>
            <a:avLst/>
            <a:gdLst>
              <a:gd name="connsiteX0" fmla="*/ 2647950 w 2647950"/>
              <a:gd name="connsiteY0" fmla="*/ 981075 h 981075"/>
              <a:gd name="connsiteX1" fmla="*/ 1530350 w 2647950"/>
              <a:gd name="connsiteY1" fmla="*/ 981075 h 981075"/>
              <a:gd name="connsiteX2" fmla="*/ 1530350 w 2647950"/>
              <a:gd name="connsiteY2" fmla="*/ 981075 h 981075"/>
              <a:gd name="connsiteX3" fmla="*/ 1530350 w 2647950"/>
              <a:gd name="connsiteY3" fmla="*/ 958850 h 981075"/>
              <a:gd name="connsiteX4" fmla="*/ 1454150 w 2647950"/>
              <a:gd name="connsiteY4" fmla="*/ 958850 h 981075"/>
              <a:gd name="connsiteX5" fmla="*/ 1454150 w 2647950"/>
              <a:gd name="connsiteY5" fmla="*/ 927100 h 981075"/>
              <a:gd name="connsiteX6" fmla="*/ 1247775 w 2647950"/>
              <a:gd name="connsiteY6" fmla="*/ 927100 h 981075"/>
              <a:gd name="connsiteX7" fmla="*/ 1247775 w 2647950"/>
              <a:gd name="connsiteY7" fmla="*/ 892175 h 981075"/>
              <a:gd name="connsiteX8" fmla="*/ 1066800 w 2647950"/>
              <a:gd name="connsiteY8" fmla="*/ 892175 h 981075"/>
              <a:gd name="connsiteX9" fmla="*/ 1066800 w 2647950"/>
              <a:gd name="connsiteY9" fmla="*/ 828675 h 981075"/>
              <a:gd name="connsiteX10" fmla="*/ 927100 w 2647950"/>
              <a:gd name="connsiteY10" fmla="*/ 828675 h 981075"/>
              <a:gd name="connsiteX11" fmla="*/ 927100 w 2647950"/>
              <a:gd name="connsiteY11" fmla="*/ 701675 h 981075"/>
              <a:gd name="connsiteX12" fmla="*/ 869950 w 2647950"/>
              <a:gd name="connsiteY12" fmla="*/ 701675 h 981075"/>
              <a:gd name="connsiteX13" fmla="*/ 869950 w 2647950"/>
              <a:gd name="connsiteY13" fmla="*/ 647700 h 981075"/>
              <a:gd name="connsiteX14" fmla="*/ 768350 w 2647950"/>
              <a:gd name="connsiteY14" fmla="*/ 647700 h 981075"/>
              <a:gd name="connsiteX15" fmla="*/ 768350 w 2647950"/>
              <a:gd name="connsiteY15" fmla="*/ 581025 h 981075"/>
              <a:gd name="connsiteX16" fmla="*/ 615950 w 2647950"/>
              <a:gd name="connsiteY16" fmla="*/ 581025 h 981075"/>
              <a:gd name="connsiteX17" fmla="*/ 615950 w 2647950"/>
              <a:gd name="connsiteY17" fmla="*/ 520700 h 981075"/>
              <a:gd name="connsiteX18" fmla="*/ 581025 w 2647950"/>
              <a:gd name="connsiteY18" fmla="*/ 520700 h 981075"/>
              <a:gd name="connsiteX19" fmla="*/ 581025 w 2647950"/>
              <a:gd name="connsiteY19" fmla="*/ 425450 h 981075"/>
              <a:gd name="connsiteX20" fmla="*/ 466725 w 2647950"/>
              <a:gd name="connsiteY20" fmla="*/ 425450 h 981075"/>
              <a:gd name="connsiteX21" fmla="*/ 466725 w 2647950"/>
              <a:gd name="connsiteY21" fmla="*/ 349250 h 981075"/>
              <a:gd name="connsiteX22" fmla="*/ 441325 w 2647950"/>
              <a:gd name="connsiteY22" fmla="*/ 349250 h 981075"/>
              <a:gd name="connsiteX23" fmla="*/ 441325 w 2647950"/>
              <a:gd name="connsiteY23" fmla="*/ 212725 h 981075"/>
              <a:gd name="connsiteX24" fmla="*/ 323850 w 2647950"/>
              <a:gd name="connsiteY24" fmla="*/ 212725 h 981075"/>
              <a:gd name="connsiteX25" fmla="*/ 323850 w 2647950"/>
              <a:gd name="connsiteY25" fmla="*/ 171450 h 981075"/>
              <a:gd name="connsiteX26" fmla="*/ 285750 w 2647950"/>
              <a:gd name="connsiteY26" fmla="*/ 171450 h 981075"/>
              <a:gd name="connsiteX27" fmla="*/ 285750 w 2647950"/>
              <a:gd name="connsiteY27" fmla="*/ 92075 h 981075"/>
              <a:gd name="connsiteX28" fmla="*/ 127000 w 2647950"/>
              <a:gd name="connsiteY28" fmla="*/ 92075 h 981075"/>
              <a:gd name="connsiteX29" fmla="*/ 127000 w 2647950"/>
              <a:gd name="connsiteY29" fmla="*/ 19050 h 981075"/>
              <a:gd name="connsiteX30" fmla="*/ 85725 w 2647950"/>
              <a:gd name="connsiteY30" fmla="*/ 19050 h 981075"/>
              <a:gd name="connsiteX31" fmla="*/ 85725 w 2647950"/>
              <a:gd name="connsiteY31" fmla="*/ 0 h 981075"/>
              <a:gd name="connsiteX32" fmla="*/ 0 w 2647950"/>
              <a:gd name="connsiteY32" fmla="*/ 0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47950" h="981075">
                <a:moveTo>
                  <a:pt x="2647950" y="981075"/>
                </a:moveTo>
                <a:lnTo>
                  <a:pt x="1530350" y="981075"/>
                </a:lnTo>
                <a:lnTo>
                  <a:pt x="1530350" y="981075"/>
                </a:lnTo>
                <a:lnTo>
                  <a:pt x="1530350" y="958850"/>
                </a:lnTo>
                <a:lnTo>
                  <a:pt x="1454150" y="958850"/>
                </a:lnTo>
                <a:lnTo>
                  <a:pt x="1454150" y="927100"/>
                </a:lnTo>
                <a:lnTo>
                  <a:pt x="1247775" y="927100"/>
                </a:lnTo>
                <a:lnTo>
                  <a:pt x="1247775" y="892175"/>
                </a:lnTo>
                <a:lnTo>
                  <a:pt x="1066800" y="892175"/>
                </a:lnTo>
                <a:lnTo>
                  <a:pt x="1066800" y="828675"/>
                </a:lnTo>
                <a:lnTo>
                  <a:pt x="927100" y="828675"/>
                </a:lnTo>
                <a:lnTo>
                  <a:pt x="927100" y="701675"/>
                </a:lnTo>
                <a:lnTo>
                  <a:pt x="869950" y="701675"/>
                </a:lnTo>
                <a:lnTo>
                  <a:pt x="869950" y="647700"/>
                </a:lnTo>
                <a:lnTo>
                  <a:pt x="768350" y="647700"/>
                </a:lnTo>
                <a:lnTo>
                  <a:pt x="768350" y="581025"/>
                </a:lnTo>
                <a:lnTo>
                  <a:pt x="615950" y="581025"/>
                </a:lnTo>
                <a:lnTo>
                  <a:pt x="615950" y="520700"/>
                </a:lnTo>
                <a:lnTo>
                  <a:pt x="581025" y="520700"/>
                </a:lnTo>
                <a:lnTo>
                  <a:pt x="581025" y="425450"/>
                </a:lnTo>
                <a:lnTo>
                  <a:pt x="466725" y="425450"/>
                </a:lnTo>
                <a:lnTo>
                  <a:pt x="466725" y="349250"/>
                </a:lnTo>
                <a:lnTo>
                  <a:pt x="441325" y="349250"/>
                </a:lnTo>
                <a:lnTo>
                  <a:pt x="441325" y="212725"/>
                </a:lnTo>
                <a:lnTo>
                  <a:pt x="323850" y="212725"/>
                </a:lnTo>
                <a:lnTo>
                  <a:pt x="323850" y="171450"/>
                </a:lnTo>
                <a:lnTo>
                  <a:pt x="285750" y="171450"/>
                </a:lnTo>
                <a:lnTo>
                  <a:pt x="285750" y="92075"/>
                </a:lnTo>
                <a:lnTo>
                  <a:pt x="127000" y="92075"/>
                </a:lnTo>
                <a:lnTo>
                  <a:pt x="127000" y="19050"/>
                </a:lnTo>
                <a:lnTo>
                  <a:pt x="85725" y="19050"/>
                </a:lnTo>
                <a:lnTo>
                  <a:pt x="85725" y="0"/>
                </a:lnTo>
                <a:lnTo>
                  <a:pt x="0" y="0"/>
                </a:lnTo>
              </a:path>
            </a:pathLst>
          </a:custGeom>
          <a:noFill/>
          <a:ln w="28575">
            <a:solidFill>
              <a:schemeClr val="accent2"/>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4" name="Freeform 93">
            <a:extLst>
              <a:ext uri="{FF2B5EF4-FFF2-40B4-BE49-F238E27FC236}">
                <a16:creationId xmlns:a16="http://schemas.microsoft.com/office/drawing/2014/main" id="{4D02F283-8720-C146-858C-7D90057BCE9A}"/>
              </a:ext>
            </a:extLst>
          </p:cNvPr>
          <p:cNvSpPr/>
          <p:nvPr/>
        </p:nvSpPr>
        <p:spPr bwMode="auto">
          <a:xfrm>
            <a:off x="1795028" y="2235200"/>
            <a:ext cx="2336800" cy="898525"/>
          </a:xfrm>
          <a:custGeom>
            <a:avLst/>
            <a:gdLst>
              <a:gd name="connsiteX0" fmla="*/ 2336800 w 2336800"/>
              <a:gd name="connsiteY0" fmla="*/ 898525 h 898525"/>
              <a:gd name="connsiteX1" fmla="*/ 1536700 w 2336800"/>
              <a:gd name="connsiteY1" fmla="*/ 898525 h 898525"/>
              <a:gd name="connsiteX2" fmla="*/ 1536700 w 2336800"/>
              <a:gd name="connsiteY2" fmla="*/ 863600 h 898525"/>
              <a:gd name="connsiteX3" fmla="*/ 1489075 w 2336800"/>
              <a:gd name="connsiteY3" fmla="*/ 863600 h 898525"/>
              <a:gd name="connsiteX4" fmla="*/ 1489075 w 2336800"/>
              <a:gd name="connsiteY4" fmla="*/ 831850 h 898525"/>
              <a:gd name="connsiteX5" fmla="*/ 1352550 w 2336800"/>
              <a:gd name="connsiteY5" fmla="*/ 831850 h 898525"/>
              <a:gd name="connsiteX6" fmla="*/ 1352550 w 2336800"/>
              <a:gd name="connsiteY6" fmla="*/ 742950 h 898525"/>
              <a:gd name="connsiteX7" fmla="*/ 1216025 w 2336800"/>
              <a:gd name="connsiteY7" fmla="*/ 742950 h 898525"/>
              <a:gd name="connsiteX8" fmla="*/ 1216025 w 2336800"/>
              <a:gd name="connsiteY8" fmla="*/ 676275 h 898525"/>
              <a:gd name="connsiteX9" fmla="*/ 1054100 w 2336800"/>
              <a:gd name="connsiteY9" fmla="*/ 676275 h 898525"/>
              <a:gd name="connsiteX10" fmla="*/ 1054100 w 2336800"/>
              <a:gd name="connsiteY10" fmla="*/ 609600 h 898525"/>
              <a:gd name="connsiteX11" fmla="*/ 939800 w 2336800"/>
              <a:gd name="connsiteY11" fmla="*/ 609600 h 898525"/>
              <a:gd name="connsiteX12" fmla="*/ 939800 w 2336800"/>
              <a:gd name="connsiteY12" fmla="*/ 609600 h 898525"/>
              <a:gd name="connsiteX13" fmla="*/ 882650 w 2336800"/>
              <a:gd name="connsiteY13" fmla="*/ 609600 h 898525"/>
              <a:gd name="connsiteX14" fmla="*/ 882650 w 2336800"/>
              <a:gd name="connsiteY14" fmla="*/ 574675 h 898525"/>
              <a:gd name="connsiteX15" fmla="*/ 733425 w 2336800"/>
              <a:gd name="connsiteY15" fmla="*/ 574675 h 898525"/>
              <a:gd name="connsiteX16" fmla="*/ 733425 w 2336800"/>
              <a:gd name="connsiteY16" fmla="*/ 504825 h 898525"/>
              <a:gd name="connsiteX17" fmla="*/ 600075 w 2336800"/>
              <a:gd name="connsiteY17" fmla="*/ 504825 h 898525"/>
              <a:gd name="connsiteX18" fmla="*/ 600075 w 2336800"/>
              <a:gd name="connsiteY18" fmla="*/ 415925 h 898525"/>
              <a:gd name="connsiteX19" fmla="*/ 412750 w 2336800"/>
              <a:gd name="connsiteY19" fmla="*/ 415925 h 898525"/>
              <a:gd name="connsiteX20" fmla="*/ 412750 w 2336800"/>
              <a:gd name="connsiteY20" fmla="*/ 361950 h 898525"/>
              <a:gd name="connsiteX21" fmla="*/ 266700 w 2336800"/>
              <a:gd name="connsiteY21" fmla="*/ 361950 h 898525"/>
              <a:gd name="connsiteX22" fmla="*/ 266700 w 2336800"/>
              <a:gd name="connsiteY22" fmla="*/ 187325 h 898525"/>
              <a:gd name="connsiteX23" fmla="*/ 171450 w 2336800"/>
              <a:gd name="connsiteY23" fmla="*/ 187325 h 898525"/>
              <a:gd name="connsiteX24" fmla="*/ 171450 w 2336800"/>
              <a:gd name="connsiteY24" fmla="*/ 187325 h 898525"/>
              <a:gd name="connsiteX25" fmla="*/ 130175 w 2336800"/>
              <a:gd name="connsiteY25" fmla="*/ 187325 h 898525"/>
              <a:gd name="connsiteX26" fmla="*/ 130175 w 2336800"/>
              <a:gd name="connsiteY26" fmla="*/ 104775 h 898525"/>
              <a:gd name="connsiteX27" fmla="*/ 98425 w 2336800"/>
              <a:gd name="connsiteY27" fmla="*/ 104775 h 898525"/>
              <a:gd name="connsiteX28" fmla="*/ 98425 w 2336800"/>
              <a:gd name="connsiteY28" fmla="*/ 31750 h 898525"/>
              <a:gd name="connsiteX29" fmla="*/ 0 w 2336800"/>
              <a:gd name="connsiteY29" fmla="*/ 31750 h 898525"/>
              <a:gd name="connsiteX30" fmla="*/ 0 w 2336800"/>
              <a:gd name="connsiteY30" fmla="*/ 0 h 898525"/>
              <a:gd name="connsiteX31" fmla="*/ 0 w 2336800"/>
              <a:gd name="connsiteY31" fmla="*/ 0 h 89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36800" h="898525">
                <a:moveTo>
                  <a:pt x="2336800" y="898525"/>
                </a:moveTo>
                <a:lnTo>
                  <a:pt x="1536700" y="898525"/>
                </a:lnTo>
                <a:lnTo>
                  <a:pt x="1536700" y="863600"/>
                </a:lnTo>
                <a:lnTo>
                  <a:pt x="1489075" y="863600"/>
                </a:lnTo>
                <a:lnTo>
                  <a:pt x="1489075" y="831850"/>
                </a:lnTo>
                <a:lnTo>
                  <a:pt x="1352550" y="831850"/>
                </a:lnTo>
                <a:lnTo>
                  <a:pt x="1352550" y="742950"/>
                </a:lnTo>
                <a:lnTo>
                  <a:pt x="1216025" y="742950"/>
                </a:lnTo>
                <a:lnTo>
                  <a:pt x="1216025" y="676275"/>
                </a:lnTo>
                <a:lnTo>
                  <a:pt x="1054100" y="676275"/>
                </a:lnTo>
                <a:lnTo>
                  <a:pt x="1054100" y="609600"/>
                </a:lnTo>
                <a:lnTo>
                  <a:pt x="939800" y="609600"/>
                </a:lnTo>
                <a:lnTo>
                  <a:pt x="939800" y="609600"/>
                </a:lnTo>
                <a:lnTo>
                  <a:pt x="882650" y="609600"/>
                </a:lnTo>
                <a:lnTo>
                  <a:pt x="882650" y="574675"/>
                </a:lnTo>
                <a:lnTo>
                  <a:pt x="733425" y="574675"/>
                </a:lnTo>
                <a:lnTo>
                  <a:pt x="733425" y="504825"/>
                </a:lnTo>
                <a:lnTo>
                  <a:pt x="600075" y="504825"/>
                </a:lnTo>
                <a:lnTo>
                  <a:pt x="600075" y="415925"/>
                </a:lnTo>
                <a:lnTo>
                  <a:pt x="412750" y="415925"/>
                </a:lnTo>
                <a:lnTo>
                  <a:pt x="412750" y="361950"/>
                </a:lnTo>
                <a:lnTo>
                  <a:pt x="266700" y="361950"/>
                </a:lnTo>
                <a:lnTo>
                  <a:pt x="266700" y="187325"/>
                </a:lnTo>
                <a:lnTo>
                  <a:pt x="171450" y="187325"/>
                </a:lnTo>
                <a:lnTo>
                  <a:pt x="171450" y="187325"/>
                </a:lnTo>
                <a:lnTo>
                  <a:pt x="130175" y="187325"/>
                </a:lnTo>
                <a:lnTo>
                  <a:pt x="130175" y="104775"/>
                </a:lnTo>
                <a:lnTo>
                  <a:pt x="98425" y="104775"/>
                </a:lnTo>
                <a:lnTo>
                  <a:pt x="98425" y="31750"/>
                </a:lnTo>
                <a:lnTo>
                  <a:pt x="0" y="31750"/>
                </a:lnTo>
                <a:lnTo>
                  <a:pt x="0" y="0"/>
                </a:lnTo>
                <a:lnTo>
                  <a:pt x="0" y="0"/>
                </a:lnTo>
              </a:path>
            </a:pathLst>
          </a:custGeom>
          <a:noFill/>
          <a:ln w="28575">
            <a:solidFill>
              <a:schemeClr val="accent3">
                <a:lumMod val="40000"/>
                <a:lumOff val="60000"/>
              </a:schemeClr>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6" name="Freeform 95">
            <a:extLst>
              <a:ext uri="{FF2B5EF4-FFF2-40B4-BE49-F238E27FC236}">
                <a16:creationId xmlns:a16="http://schemas.microsoft.com/office/drawing/2014/main" id="{2214BA3D-9E99-E941-A0BC-D4FC506D2D70}"/>
              </a:ext>
            </a:extLst>
          </p:cNvPr>
          <p:cNvSpPr/>
          <p:nvPr/>
        </p:nvSpPr>
        <p:spPr bwMode="auto">
          <a:xfrm>
            <a:off x="1788678" y="2241550"/>
            <a:ext cx="2613025" cy="1854200"/>
          </a:xfrm>
          <a:custGeom>
            <a:avLst/>
            <a:gdLst>
              <a:gd name="connsiteX0" fmla="*/ 2613025 w 2613025"/>
              <a:gd name="connsiteY0" fmla="*/ 1854200 h 1854200"/>
              <a:gd name="connsiteX1" fmla="*/ 1409700 w 2613025"/>
              <a:gd name="connsiteY1" fmla="*/ 1854200 h 1854200"/>
              <a:gd name="connsiteX2" fmla="*/ 1409700 w 2613025"/>
              <a:gd name="connsiteY2" fmla="*/ 1828800 h 1854200"/>
              <a:gd name="connsiteX3" fmla="*/ 1368425 w 2613025"/>
              <a:gd name="connsiteY3" fmla="*/ 1828800 h 1854200"/>
              <a:gd name="connsiteX4" fmla="*/ 1368425 w 2613025"/>
              <a:gd name="connsiteY4" fmla="*/ 1790700 h 1854200"/>
              <a:gd name="connsiteX5" fmla="*/ 1257300 w 2613025"/>
              <a:gd name="connsiteY5" fmla="*/ 1790700 h 1854200"/>
              <a:gd name="connsiteX6" fmla="*/ 1257300 w 2613025"/>
              <a:gd name="connsiteY6" fmla="*/ 1765300 h 1854200"/>
              <a:gd name="connsiteX7" fmla="*/ 1257300 w 2613025"/>
              <a:gd name="connsiteY7" fmla="*/ 1765300 h 1854200"/>
              <a:gd name="connsiteX8" fmla="*/ 1257300 w 2613025"/>
              <a:gd name="connsiteY8" fmla="*/ 1717675 h 1854200"/>
              <a:gd name="connsiteX9" fmla="*/ 1196975 w 2613025"/>
              <a:gd name="connsiteY9" fmla="*/ 1717675 h 1854200"/>
              <a:gd name="connsiteX10" fmla="*/ 1196975 w 2613025"/>
              <a:gd name="connsiteY10" fmla="*/ 1689100 h 1854200"/>
              <a:gd name="connsiteX11" fmla="*/ 1069975 w 2613025"/>
              <a:gd name="connsiteY11" fmla="*/ 1689100 h 1854200"/>
              <a:gd name="connsiteX12" fmla="*/ 1069975 w 2613025"/>
              <a:gd name="connsiteY12" fmla="*/ 1641475 h 1854200"/>
              <a:gd name="connsiteX13" fmla="*/ 901700 w 2613025"/>
              <a:gd name="connsiteY13" fmla="*/ 1641475 h 1854200"/>
              <a:gd name="connsiteX14" fmla="*/ 901700 w 2613025"/>
              <a:gd name="connsiteY14" fmla="*/ 1593850 h 1854200"/>
              <a:gd name="connsiteX15" fmla="*/ 838200 w 2613025"/>
              <a:gd name="connsiteY15" fmla="*/ 1593850 h 1854200"/>
              <a:gd name="connsiteX16" fmla="*/ 838200 w 2613025"/>
              <a:gd name="connsiteY16" fmla="*/ 1562100 h 1854200"/>
              <a:gd name="connsiteX17" fmla="*/ 790575 w 2613025"/>
              <a:gd name="connsiteY17" fmla="*/ 1562100 h 1854200"/>
              <a:gd name="connsiteX18" fmla="*/ 806450 w 2613025"/>
              <a:gd name="connsiteY18" fmla="*/ 1546225 h 1854200"/>
              <a:gd name="connsiteX19" fmla="*/ 733425 w 2613025"/>
              <a:gd name="connsiteY19" fmla="*/ 1546225 h 1854200"/>
              <a:gd name="connsiteX20" fmla="*/ 733425 w 2613025"/>
              <a:gd name="connsiteY20" fmla="*/ 1460500 h 1854200"/>
              <a:gd name="connsiteX21" fmla="*/ 685800 w 2613025"/>
              <a:gd name="connsiteY21" fmla="*/ 1460500 h 1854200"/>
              <a:gd name="connsiteX22" fmla="*/ 685800 w 2613025"/>
              <a:gd name="connsiteY22" fmla="*/ 1428750 h 1854200"/>
              <a:gd name="connsiteX23" fmla="*/ 685800 w 2613025"/>
              <a:gd name="connsiteY23" fmla="*/ 1428750 h 1854200"/>
              <a:gd name="connsiteX24" fmla="*/ 685800 w 2613025"/>
              <a:gd name="connsiteY24" fmla="*/ 1400175 h 1854200"/>
              <a:gd name="connsiteX25" fmla="*/ 609600 w 2613025"/>
              <a:gd name="connsiteY25" fmla="*/ 1400175 h 1854200"/>
              <a:gd name="connsiteX26" fmla="*/ 577850 w 2613025"/>
              <a:gd name="connsiteY26" fmla="*/ 1400175 h 1854200"/>
              <a:gd name="connsiteX27" fmla="*/ 577850 w 2613025"/>
              <a:gd name="connsiteY27" fmla="*/ 1320800 h 1854200"/>
              <a:gd name="connsiteX28" fmla="*/ 434975 w 2613025"/>
              <a:gd name="connsiteY28" fmla="*/ 1320800 h 1854200"/>
              <a:gd name="connsiteX29" fmla="*/ 434975 w 2613025"/>
              <a:gd name="connsiteY29" fmla="*/ 1320800 h 1854200"/>
              <a:gd name="connsiteX30" fmla="*/ 412750 w 2613025"/>
              <a:gd name="connsiteY30" fmla="*/ 1298575 h 1854200"/>
              <a:gd name="connsiteX31" fmla="*/ 412750 w 2613025"/>
              <a:gd name="connsiteY31" fmla="*/ 1266825 h 1854200"/>
              <a:gd name="connsiteX32" fmla="*/ 374650 w 2613025"/>
              <a:gd name="connsiteY32" fmla="*/ 1266825 h 1854200"/>
              <a:gd name="connsiteX33" fmla="*/ 374650 w 2613025"/>
              <a:gd name="connsiteY33" fmla="*/ 1235075 h 1854200"/>
              <a:gd name="connsiteX34" fmla="*/ 330200 w 2613025"/>
              <a:gd name="connsiteY34" fmla="*/ 1235075 h 1854200"/>
              <a:gd name="connsiteX35" fmla="*/ 330200 w 2613025"/>
              <a:gd name="connsiteY35" fmla="*/ 1200150 h 1854200"/>
              <a:gd name="connsiteX36" fmla="*/ 292100 w 2613025"/>
              <a:gd name="connsiteY36" fmla="*/ 1200150 h 1854200"/>
              <a:gd name="connsiteX37" fmla="*/ 292100 w 2613025"/>
              <a:gd name="connsiteY37" fmla="*/ 1133475 h 1854200"/>
              <a:gd name="connsiteX38" fmla="*/ 292100 w 2613025"/>
              <a:gd name="connsiteY38" fmla="*/ 1133475 h 1854200"/>
              <a:gd name="connsiteX39" fmla="*/ 266700 w 2613025"/>
              <a:gd name="connsiteY39" fmla="*/ 1133475 h 1854200"/>
              <a:gd name="connsiteX40" fmla="*/ 266700 w 2613025"/>
              <a:gd name="connsiteY40" fmla="*/ 746125 h 1854200"/>
              <a:gd name="connsiteX41" fmla="*/ 190500 w 2613025"/>
              <a:gd name="connsiteY41" fmla="*/ 746125 h 1854200"/>
              <a:gd name="connsiteX42" fmla="*/ 190500 w 2613025"/>
              <a:gd name="connsiteY42" fmla="*/ 698500 h 1854200"/>
              <a:gd name="connsiteX43" fmla="*/ 190500 w 2613025"/>
              <a:gd name="connsiteY43" fmla="*/ 698500 h 1854200"/>
              <a:gd name="connsiteX44" fmla="*/ 161925 w 2613025"/>
              <a:gd name="connsiteY44" fmla="*/ 698500 h 1854200"/>
              <a:gd name="connsiteX45" fmla="*/ 161925 w 2613025"/>
              <a:gd name="connsiteY45" fmla="*/ 628650 h 1854200"/>
              <a:gd name="connsiteX46" fmla="*/ 114300 w 2613025"/>
              <a:gd name="connsiteY46" fmla="*/ 628650 h 1854200"/>
              <a:gd name="connsiteX47" fmla="*/ 114300 w 2613025"/>
              <a:gd name="connsiteY47" fmla="*/ 307975 h 1854200"/>
              <a:gd name="connsiteX48" fmla="*/ 114300 w 2613025"/>
              <a:gd name="connsiteY48" fmla="*/ 307975 h 1854200"/>
              <a:gd name="connsiteX49" fmla="*/ 98425 w 2613025"/>
              <a:gd name="connsiteY49" fmla="*/ 292100 h 1854200"/>
              <a:gd name="connsiteX50" fmla="*/ 98425 w 2613025"/>
              <a:gd name="connsiteY50" fmla="*/ 193675 h 1854200"/>
              <a:gd name="connsiteX51" fmla="*/ 31750 w 2613025"/>
              <a:gd name="connsiteY51" fmla="*/ 193675 h 1854200"/>
              <a:gd name="connsiteX52" fmla="*/ 31750 w 2613025"/>
              <a:gd name="connsiteY52" fmla="*/ 117475 h 1854200"/>
              <a:gd name="connsiteX53" fmla="*/ 0 w 2613025"/>
              <a:gd name="connsiteY53" fmla="*/ 117475 h 1854200"/>
              <a:gd name="connsiteX54" fmla="*/ 0 w 2613025"/>
              <a:gd name="connsiteY54" fmla="*/ 0 h 1854200"/>
              <a:gd name="connsiteX0" fmla="*/ 2613025 w 2613025"/>
              <a:gd name="connsiteY0" fmla="*/ 1854200 h 1854200"/>
              <a:gd name="connsiteX1" fmla="*/ 1409700 w 2613025"/>
              <a:gd name="connsiteY1" fmla="*/ 1854200 h 1854200"/>
              <a:gd name="connsiteX2" fmla="*/ 1409700 w 2613025"/>
              <a:gd name="connsiteY2" fmla="*/ 1828800 h 1854200"/>
              <a:gd name="connsiteX3" fmla="*/ 1368425 w 2613025"/>
              <a:gd name="connsiteY3" fmla="*/ 1828800 h 1854200"/>
              <a:gd name="connsiteX4" fmla="*/ 1368425 w 2613025"/>
              <a:gd name="connsiteY4" fmla="*/ 1790700 h 1854200"/>
              <a:gd name="connsiteX5" fmla="*/ 1257300 w 2613025"/>
              <a:gd name="connsiteY5" fmla="*/ 1790700 h 1854200"/>
              <a:gd name="connsiteX6" fmla="*/ 1257300 w 2613025"/>
              <a:gd name="connsiteY6" fmla="*/ 1765300 h 1854200"/>
              <a:gd name="connsiteX7" fmla="*/ 1257300 w 2613025"/>
              <a:gd name="connsiteY7" fmla="*/ 1765300 h 1854200"/>
              <a:gd name="connsiteX8" fmla="*/ 1257300 w 2613025"/>
              <a:gd name="connsiteY8" fmla="*/ 1717675 h 1854200"/>
              <a:gd name="connsiteX9" fmla="*/ 1196975 w 2613025"/>
              <a:gd name="connsiteY9" fmla="*/ 1717675 h 1854200"/>
              <a:gd name="connsiteX10" fmla="*/ 1196975 w 2613025"/>
              <a:gd name="connsiteY10" fmla="*/ 1689100 h 1854200"/>
              <a:gd name="connsiteX11" fmla="*/ 1069975 w 2613025"/>
              <a:gd name="connsiteY11" fmla="*/ 1689100 h 1854200"/>
              <a:gd name="connsiteX12" fmla="*/ 1069975 w 2613025"/>
              <a:gd name="connsiteY12" fmla="*/ 1641475 h 1854200"/>
              <a:gd name="connsiteX13" fmla="*/ 901700 w 2613025"/>
              <a:gd name="connsiteY13" fmla="*/ 1641475 h 1854200"/>
              <a:gd name="connsiteX14" fmla="*/ 901700 w 2613025"/>
              <a:gd name="connsiteY14" fmla="*/ 1593850 h 1854200"/>
              <a:gd name="connsiteX15" fmla="*/ 838200 w 2613025"/>
              <a:gd name="connsiteY15" fmla="*/ 1593850 h 1854200"/>
              <a:gd name="connsiteX16" fmla="*/ 838200 w 2613025"/>
              <a:gd name="connsiteY16" fmla="*/ 1562100 h 1854200"/>
              <a:gd name="connsiteX17" fmla="*/ 809625 w 2613025"/>
              <a:gd name="connsiteY17" fmla="*/ 1568450 h 1854200"/>
              <a:gd name="connsiteX18" fmla="*/ 806450 w 2613025"/>
              <a:gd name="connsiteY18" fmla="*/ 1546225 h 1854200"/>
              <a:gd name="connsiteX19" fmla="*/ 733425 w 2613025"/>
              <a:gd name="connsiteY19" fmla="*/ 1546225 h 1854200"/>
              <a:gd name="connsiteX20" fmla="*/ 733425 w 2613025"/>
              <a:gd name="connsiteY20" fmla="*/ 1460500 h 1854200"/>
              <a:gd name="connsiteX21" fmla="*/ 685800 w 2613025"/>
              <a:gd name="connsiteY21" fmla="*/ 1460500 h 1854200"/>
              <a:gd name="connsiteX22" fmla="*/ 685800 w 2613025"/>
              <a:gd name="connsiteY22" fmla="*/ 1428750 h 1854200"/>
              <a:gd name="connsiteX23" fmla="*/ 685800 w 2613025"/>
              <a:gd name="connsiteY23" fmla="*/ 1428750 h 1854200"/>
              <a:gd name="connsiteX24" fmla="*/ 685800 w 2613025"/>
              <a:gd name="connsiteY24" fmla="*/ 1400175 h 1854200"/>
              <a:gd name="connsiteX25" fmla="*/ 609600 w 2613025"/>
              <a:gd name="connsiteY25" fmla="*/ 1400175 h 1854200"/>
              <a:gd name="connsiteX26" fmla="*/ 577850 w 2613025"/>
              <a:gd name="connsiteY26" fmla="*/ 1400175 h 1854200"/>
              <a:gd name="connsiteX27" fmla="*/ 577850 w 2613025"/>
              <a:gd name="connsiteY27" fmla="*/ 1320800 h 1854200"/>
              <a:gd name="connsiteX28" fmla="*/ 434975 w 2613025"/>
              <a:gd name="connsiteY28" fmla="*/ 1320800 h 1854200"/>
              <a:gd name="connsiteX29" fmla="*/ 434975 w 2613025"/>
              <a:gd name="connsiteY29" fmla="*/ 1320800 h 1854200"/>
              <a:gd name="connsiteX30" fmla="*/ 412750 w 2613025"/>
              <a:gd name="connsiteY30" fmla="*/ 1298575 h 1854200"/>
              <a:gd name="connsiteX31" fmla="*/ 412750 w 2613025"/>
              <a:gd name="connsiteY31" fmla="*/ 1266825 h 1854200"/>
              <a:gd name="connsiteX32" fmla="*/ 374650 w 2613025"/>
              <a:gd name="connsiteY32" fmla="*/ 1266825 h 1854200"/>
              <a:gd name="connsiteX33" fmla="*/ 374650 w 2613025"/>
              <a:gd name="connsiteY33" fmla="*/ 1235075 h 1854200"/>
              <a:gd name="connsiteX34" fmla="*/ 330200 w 2613025"/>
              <a:gd name="connsiteY34" fmla="*/ 1235075 h 1854200"/>
              <a:gd name="connsiteX35" fmla="*/ 330200 w 2613025"/>
              <a:gd name="connsiteY35" fmla="*/ 1200150 h 1854200"/>
              <a:gd name="connsiteX36" fmla="*/ 292100 w 2613025"/>
              <a:gd name="connsiteY36" fmla="*/ 1200150 h 1854200"/>
              <a:gd name="connsiteX37" fmla="*/ 292100 w 2613025"/>
              <a:gd name="connsiteY37" fmla="*/ 1133475 h 1854200"/>
              <a:gd name="connsiteX38" fmla="*/ 292100 w 2613025"/>
              <a:gd name="connsiteY38" fmla="*/ 1133475 h 1854200"/>
              <a:gd name="connsiteX39" fmla="*/ 266700 w 2613025"/>
              <a:gd name="connsiteY39" fmla="*/ 1133475 h 1854200"/>
              <a:gd name="connsiteX40" fmla="*/ 266700 w 2613025"/>
              <a:gd name="connsiteY40" fmla="*/ 746125 h 1854200"/>
              <a:gd name="connsiteX41" fmla="*/ 190500 w 2613025"/>
              <a:gd name="connsiteY41" fmla="*/ 746125 h 1854200"/>
              <a:gd name="connsiteX42" fmla="*/ 190500 w 2613025"/>
              <a:gd name="connsiteY42" fmla="*/ 698500 h 1854200"/>
              <a:gd name="connsiteX43" fmla="*/ 190500 w 2613025"/>
              <a:gd name="connsiteY43" fmla="*/ 698500 h 1854200"/>
              <a:gd name="connsiteX44" fmla="*/ 161925 w 2613025"/>
              <a:gd name="connsiteY44" fmla="*/ 698500 h 1854200"/>
              <a:gd name="connsiteX45" fmla="*/ 161925 w 2613025"/>
              <a:gd name="connsiteY45" fmla="*/ 628650 h 1854200"/>
              <a:gd name="connsiteX46" fmla="*/ 114300 w 2613025"/>
              <a:gd name="connsiteY46" fmla="*/ 628650 h 1854200"/>
              <a:gd name="connsiteX47" fmla="*/ 114300 w 2613025"/>
              <a:gd name="connsiteY47" fmla="*/ 307975 h 1854200"/>
              <a:gd name="connsiteX48" fmla="*/ 114300 w 2613025"/>
              <a:gd name="connsiteY48" fmla="*/ 307975 h 1854200"/>
              <a:gd name="connsiteX49" fmla="*/ 98425 w 2613025"/>
              <a:gd name="connsiteY49" fmla="*/ 292100 h 1854200"/>
              <a:gd name="connsiteX50" fmla="*/ 98425 w 2613025"/>
              <a:gd name="connsiteY50" fmla="*/ 193675 h 1854200"/>
              <a:gd name="connsiteX51" fmla="*/ 31750 w 2613025"/>
              <a:gd name="connsiteY51" fmla="*/ 193675 h 1854200"/>
              <a:gd name="connsiteX52" fmla="*/ 31750 w 2613025"/>
              <a:gd name="connsiteY52" fmla="*/ 117475 h 1854200"/>
              <a:gd name="connsiteX53" fmla="*/ 0 w 2613025"/>
              <a:gd name="connsiteY53" fmla="*/ 117475 h 1854200"/>
              <a:gd name="connsiteX54" fmla="*/ 0 w 2613025"/>
              <a:gd name="connsiteY54" fmla="*/ 0 h 1854200"/>
              <a:gd name="connsiteX0" fmla="*/ 2613025 w 2613025"/>
              <a:gd name="connsiteY0" fmla="*/ 1854200 h 1854200"/>
              <a:gd name="connsiteX1" fmla="*/ 1409700 w 2613025"/>
              <a:gd name="connsiteY1" fmla="*/ 1854200 h 1854200"/>
              <a:gd name="connsiteX2" fmla="*/ 1409700 w 2613025"/>
              <a:gd name="connsiteY2" fmla="*/ 1828800 h 1854200"/>
              <a:gd name="connsiteX3" fmla="*/ 1368425 w 2613025"/>
              <a:gd name="connsiteY3" fmla="*/ 1828800 h 1854200"/>
              <a:gd name="connsiteX4" fmla="*/ 1368425 w 2613025"/>
              <a:gd name="connsiteY4" fmla="*/ 1790700 h 1854200"/>
              <a:gd name="connsiteX5" fmla="*/ 1257300 w 2613025"/>
              <a:gd name="connsiteY5" fmla="*/ 1790700 h 1854200"/>
              <a:gd name="connsiteX6" fmla="*/ 1257300 w 2613025"/>
              <a:gd name="connsiteY6" fmla="*/ 1765300 h 1854200"/>
              <a:gd name="connsiteX7" fmla="*/ 1257300 w 2613025"/>
              <a:gd name="connsiteY7" fmla="*/ 1765300 h 1854200"/>
              <a:gd name="connsiteX8" fmla="*/ 1257300 w 2613025"/>
              <a:gd name="connsiteY8" fmla="*/ 1717675 h 1854200"/>
              <a:gd name="connsiteX9" fmla="*/ 1196975 w 2613025"/>
              <a:gd name="connsiteY9" fmla="*/ 1717675 h 1854200"/>
              <a:gd name="connsiteX10" fmla="*/ 1196975 w 2613025"/>
              <a:gd name="connsiteY10" fmla="*/ 1689100 h 1854200"/>
              <a:gd name="connsiteX11" fmla="*/ 1069975 w 2613025"/>
              <a:gd name="connsiteY11" fmla="*/ 1689100 h 1854200"/>
              <a:gd name="connsiteX12" fmla="*/ 1069975 w 2613025"/>
              <a:gd name="connsiteY12" fmla="*/ 1641475 h 1854200"/>
              <a:gd name="connsiteX13" fmla="*/ 901700 w 2613025"/>
              <a:gd name="connsiteY13" fmla="*/ 1641475 h 1854200"/>
              <a:gd name="connsiteX14" fmla="*/ 901700 w 2613025"/>
              <a:gd name="connsiteY14" fmla="*/ 1593850 h 1854200"/>
              <a:gd name="connsiteX15" fmla="*/ 838200 w 2613025"/>
              <a:gd name="connsiteY15" fmla="*/ 1593850 h 1854200"/>
              <a:gd name="connsiteX16" fmla="*/ 838200 w 2613025"/>
              <a:gd name="connsiteY16" fmla="*/ 1562100 h 1854200"/>
              <a:gd name="connsiteX17" fmla="*/ 800100 w 2613025"/>
              <a:gd name="connsiteY17" fmla="*/ 1562100 h 1854200"/>
              <a:gd name="connsiteX18" fmla="*/ 806450 w 2613025"/>
              <a:gd name="connsiteY18" fmla="*/ 1546225 h 1854200"/>
              <a:gd name="connsiteX19" fmla="*/ 733425 w 2613025"/>
              <a:gd name="connsiteY19" fmla="*/ 1546225 h 1854200"/>
              <a:gd name="connsiteX20" fmla="*/ 733425 w 2613025"/>
              <a:gd name="connsiteY20" fmla="*/ 1460500 h 1854200"/>
              <a:gd name="connsiteX21" fmla="*/ 685800 w 2613025"/>
              <a:gd name="connsiteY21" fmla="*/ 1460500 h 1854200"/>
              <a:gd name="connsiteX22" fmla="*/ 685800 w 2613025"/>
              <a:gd name="connsiteY22" fmla="*/ 1428750 h 1854200"/>
              <a:gd name="connsiteX23" fmla="*/ 685800 w 2613025"/>
              <a:gd name="connsiteY23" fmla="*/ 1428750 h 1854200"/>
              <a:gd name="connsiteX24" fmla="*/ 685800 w 2613025"/>
              <a:gd name="connsiteY24" fmla="*/ 1400175 h 1854200"/>
              <a:gd name="connsiteX25" fmla="*/ 609600 w 2613025"/>
              <a:gd name="connsiteY25" fmla="*/ 1400175 h 1854200"/>
              <a:gd name="connsiteX26" fmla="*/ 577850 w 2613025"/>
              <a:gd name="connsiteY26" fmla="*/ 1400175 h 1854200"/>
              <a:gd name="connsiteX27" fmla="*/ 577850 w 2613025"/>
              <a:gd name="connsiteY27" fmla="*/ 1320800 h 1854200"/>
              <a:gd name="connsiteX28" fmla="*/ 434975 w 2613025"/>
              <a:gd name="connsiteY28" fmla="*/ 1320800 h 1854200"/>
              <a:gd name="connsiteX29" fmla="*/ 434975 w 2613025"/>
              <a:gd name="connsiteY29" fmla="*/ 1320800 h 1854200"/>
              <a:gd name="connsiteX30" fmla="*/ 412750 w 2613025"/>
              <a:gd name="connsiteY30" fmla="*/ 1298575 h 1854200"/>
              <a:gd name="connsiteX31" fmla="*/ 412750 w 2613025"/>
              <a:gd name="connsiteY31" fmla="*/ 1266825 h 1854200"/>
              <a:gd name="connsiteX32" fmla="*/ 374650 w 2613025"/>
              <a:gd name="connsiteY32" fmla="*/ 1266825 h 1854200"/>
              <a:gd name="connsiteX33" fmla="*/ 374650 w 2613025"/>
              <a:gd name="connsiteY33" fmla="*/ 1235075 h 1854200"/>
              <a:gd name="connsiteX34" fmla="*/ 330200 w 2613025"/>
              <a:gd name="connsiteY34" fmla="*/ 1235075 h 1854200"/>
              <a:gd name="connsiteX35" fmla="*/ 330200 w 2613025"/>
              <a:gd name="connsiteY35" fmla="*/ 1200150 h 1854200"/>
              <a:gd name="connsiteX36" fmla="*/ 292100 w 2613025"/>
              <a:gd name="connsiteY36" fmla="*/ 1200150 h 1854200"/>
              <a:gd name="connsiteX37" fmla="*/ 292100 w 2613025"/>
              <a:gd name="connsiteY37" fmla="*/ 1133475 h 1854200"/>
              <a:gd name="connsiteX38" fmla="*/ 292100 w 2613025"/>
              <a:gd name="connsiteY38" fmla="*/ 1133475 h 1854200"/>
              <a:gd name="connsiteX39" fmla="*/ 266700 w 2613025"/>
              <a:gd name="connsiteY39" fmla="*/ 1133475 h 1854200"/>
              <a:gd name="connsiteX40" fmla="*/ 266700 w 2613025"/>
              <a:gd name="connsiteY40" fmla="*/ 746125 h 1854200"/>
              <a:gd name="connsiteX41" fmla="*/ 190500 w 2613025"/>
              <a:gd name="connsiteY41" fmla="*/ 746125 h 1854200"/>
              <a:gd name="connsiteX42" fmla="*/ 190500 w 2613025"/>
              <a:gd name="connsiteY42" fmla="*/ 698500 h 1854200"/>
              <a:gd name="connsiteX43" fmla="*/ 190500 w 2613025"/>
              <a:gd name="connsiteY43" fmla="*/ 698500 h 1854200"/>
              <a:gd name="connsiteX44" fmla="*/ 161925 w 2613025"/>
              <a:gd name="connsiteY44" fmla="*/ 698500 h 1854200"/>
              <a:gd name="connsiteX45" fmla="*/ 161925 w 2613025"/>
              <a:gd name="connsiteY45" fmla="*/ 628650 h 1854200"/>
              <a:gd name="connsiteX46" fmla="*/ 114300 w 2613025"/>
              <a:gd name="connsiteY46" fmla="*/ 628650 h 1854200"/>
              <a:gd name="connsiteX47" fmla="*/ 114300 w 2613025"/>
              <a:gd name="connsiteY47" fmla="*/ 307975 h 1854200"/>
              <a:gd name="connsiteX48" fmla="*/ 114300 w 2613025"/>
              <a:gd name="connsiteY48" fmla="*/ 307975 h 1854200"/>
              <a:gd name="connsiteX49" fmla="*/ 98425 w 2613025"/>
              <a:gd name="connsiteY49" fmla="*/ 292100 h 1854200"/>
              <a:gd name="connsiteX50" fmla="*/ 98425 w 2613025"/>
              <a:gd name="connsiteY50" fmla="*/ 193675 h 1854200"/>
              <a:gd name="connsiteX51" fmla="*/ 31750 w 2613025"/>
              <a:gd name="connsiteY51" fmla="*/ 193675 h 1854200"/>
              <a:gd name="connsiteX52" fmla="*/ 31750 w 2613025"/>
              <a:gd name="connsiteY52" fmla="*/ 117475 h 1854200"/>
              <a:gd name="connsiteX53" fmla="*/ 0 w 2613025"/>
              <a:gd name="connsiteY53" fmla="*/ 117475 h 1854200"/>
              <a:gd name="connsiteX54" fmla="*/ 0 w 2613025"/>
              <a:gd name="connsiteY54" fmla="*/ 0 h 1854200"/>
              <a:gd name="connsiteX0" fmla="*/ 2613025 w 2613025"/>
              <a:gd name="connsiteY0" fmla="*/ 1854200 h 1854200"/>
              <a:gd name="connsiteX1" fmla="*/ 1409700 w 2613025"/>
              <a:gd name="connsiteY1" fmla="*/ 1854200 h 1854200"/>
              <a:gd name="connsiteX2" fmla="*/ 1409700 w 2613025"/>
              <a:gd name="connsiteY2" fmla="*/ 1828800 h 1854200"/>
              <a:gd name="connsiteX3" fmla="*/ 1368425 w 2613025"/>
              <a:gd name="connsiteY3" fmla="*/ 1828800 h 1854200"/>
              <a:gd name="connsiteX4" fmla="*/ 1368425 w 2613025"/>
              <a:gd name="connsiteY4" fmla="*/ 1790700 h 1854200"/>
              <a:gd name="connsiteX5" fmla="*/ 1257300 w 2613025"/>
              <a:gd name="connsiteY5" fmla="*/ 1790700 h 1854200"/>
              <a:gd name="connsiteX6" fmla="*/ 1257300 w 2613025"/>
              <a:gd name="connsiteY6" fmla="*/ 1765300 h 1854200"/>
              <a:gd name="connsiteX7" fmla="*/ 1257300 w 2613025"/>
              <a:gd name="connsiteY7" fmla="*/ 1765300 h 1854200"/>
              <a:gd name="connsiteX8" fmla="*/ 1257300 w 2613025"/>
              <a:gd name="connsiteY8" fmla="*/ 1717675 h 1854200"/>
              <a:gd name="connsiteX9" fmla="*/ 1196975 w 2613025"/>
              <a:gd name="connsiteY9" fmla="*/ 1717675 h 1854200"/>
              <a:gd name="connsiteX10" fmla="*/ 1196975 w 2613025"/>
              <a:gd name="connsiteY10" fmla="*/ 1689100 h 1854200"/>
              <a:gd name="connsiteX11" fmla="*/ 1069975 w 2613025"/>
              <a:gd name="connsiteY11" fmla="*/ 1689100 h 1854200"/>
              <a:gd name="connsiteX12" fmla="*/ 1069975 w 2613025"/>
              <a:gd name="connsiteY12" fmla="*/ 1641475 h 1854200"/>
              <a:gd name="connsiteX13" fmla="*/ 901700 w 2613025"/>
              <a:gd name="connsiteY13" fmla="*/ 1641475 h 1854200"/>
              <a:gd name="connsiteX14" fmla="*/ 901700 w 2613025"/>
              <a:gd name="connsiteY14" fmla="*/ 1593850 h 1854200"/>
              <a:gd name="connsiteX15" fmla="*/ 838200 w 2613025"/>
              <a:gd name="connsiteY15" fmla="*/ 1593850 h 1854200"/>
              <a:gd name="connsiteX16" fmla="*/ 838200 w 2613025"/>
              <a:gd name="connsiteY16" fmla="*/ 1562100 h 1854200"/>
              <a:gd name="connsiteX17" fmla="*/ 806450 w 2613025"/>
              <a:gd name="connsiteY17" fmla="*/ 1562100 h 1854200"/>
              <a:gd name="connsiteX18" fmla="*/ 806450 w 2613025"/>
              <a:gd name="connsiteY18" fmla="*/ 1546225 h 1854200"/>
              <a:gd name="connsiteX19" fmla="*/ 733425 w 2613025"/>
              <a:gd name="connsiteY19" fmla="*/ 1546225 h 1854200"/>
              <a:gd name="connsiteX20" fmla="*/ 733425 w 2613025"/>
              <a:gd name="connsiteY20" fmla="*/ 1460500 h 1854200"/>
              <a:gd name="connsiteX21" fmla="*/ 685800 w 2613025"/>
              <a:gd name="connsiteY21" fmla="*/ 1460500 h 1854200"/>
              <a:gd name="connsiteX22" fmla="*/ 685800 w 2613025"/>
              <a:gd name="connsiteY22" fmla="*/ 1428750 h 1854200"/>
              <a:gd name="connsiteX23" fmla="*/ 685800 w 2613025"/>
              <a:gd name="connsiteY23" fmla="*/ 1428750 h 1854200"/>
              <a:gd name="connsiteX24" fmla="*/ 685800 w 2613025"/>
              <a:gd name="connsiteY24" fmla="*/ 1400175 h 1854200"/>
              <a:gd name="connsiteX25" fmla="*/ 609600 w 2613025"/>
              <a:gd name="connsiteY25" fmla="*/ 1400175 h 1854200"/>
              <a:gd name="connsiteX26" fmla="*/ 577850 w 2613025"/>
              <a:gd name="connsiteY26" fmla="*/ 1400175 h 1854200"/>
              <a:gd name="connsiteX27" fmla="*/ 577850 w 2613025"/>
              <a:gd name="connsiteY27" fmla="*/ 1320800 h 1854200"/>
              <a:gd name="connsiteX28" fmla="*/ 434975 w 2613025"/>
              <a:gd name="connsiteY28" fmla="*/ 1320800 h 1854200"/>
              <a:gd name="connsiteX29" fmla="*/ 434975 w 2613025"/>
              <a:gd name="connsiteY29" fmla="*/ 1320800 h 1854200"/>
              <a:gd name="connsiteX30" fmla="*/ 412750 w 2613025"/>
              <a:gd name="connsiteY30" fmla="*/ 1298575 h 1854200"/>
              <a:gd name="connsiteX31" fmla="*/ 412750 w 2613025"/>
              <a:gd name="connsiteY31" fmla="*/ 1266825 h 1854200"/>
              <a:gd name="connsiteX32" fmla="*/ 374650 w 2613025"/>
              <a:gd name="connsiteY32" fmla="*/ 1266825 h 1854200"/>
              <a:gd name="connsiteX33" fmla="*/ 374650 w 2613025"/>
              <a:gd name="connsiteY33" fmla="*/ 1235075 h 1854200"/>
              <a:gd name="connsiteX34" fmla="*/ 330200 w 2613025"/>
              <a:gd name="connsiteY34" fmla="*/ 1235075 h 1854200"/>
              <a:gd name="connsiteX35" fmla="*/ 330200 w 2613025"/>
              <a:gd name="connsiteY35" fmla="*/ 1200150 h 1854200"/>
              <a:gd name="connsiteX36" fmla="*/ 292100 w 2613025"/>
              <a:gd name="connsiteY36" fmla="*/ 1200150 h 1854200"/>
              <a:gd name="connsiteX37" fmla="*/ 292100 w 2613025"/>
              <a:gd name="connsiteY37" fmla="*/ 1133475 h 1854200"/>
              <a:gd name="connsiteX38" fmla="*/ 292100 w 2613025"/>
              <a:gd name="connsiteY38" fmla="*/ 1133475 h 1854200"/>
              <a:gd name="connsiteX39" fmla="*/ 266700 w 2613025"/>
              <a:gd name="connsiteY39" fmla="*/ 1133475 h 1854200"/>
              <a:gd name="connsiteX40" fmla="*/ 266700 w 2613025"/>
              <a:gd name="connsiteY40" fmla="*/ 746125 h 1854200"/>
              <a:gd name="connsiteX41" fmla="*/ 190500 w 2613025"/>
              <a:gd name="connsiteY41" fmla="*/ 746125 h 1854200"/>
              <a:gd name="connsiteX42" fmla="*/ 190500 w 2613025"/>
              <a:gd name="connsiteY42" fmla="*/ 698500 h 1854200"/>
              <a:gd name="connsiteX43" fmla="*/ 190500 w 2613025"/>
              <a:gd name="connsiteY43" fmla="*/ 698500 h 1854200"/>
              <a:gd name="connsiteX44" fmla="*/ 161925 w 2613025"/>
              <a:gd name="connsiteY44" fmla="*/ 698500 h 1854200"/>
              <a:gd name="connsiteX45" fmla="*/ 161925 w 2613025"/>
              <a:gd name="connsiteY45" fmla="*/ 628650 h 1854200"/>
              <a:gd name="connsiteX46" fmla="*/ 114300 w 2613025"/>
              <a:gd name="connsiteY46" fmla="*/ 628650 h 1854200"/>
              <a:gd name="connsiteX47" fmla="*/ 114300 w 2613025"/>
              <a:gd name="connsiteY47" fmla="*/ 307975 h 1854200"/>
              <a:gd name="connsiteX48" fmla="*/ 114300 w 2613025"/>
              <a:gd name="connsiteY48" fmla="*/ 307975 h 1854200"/>
              <a:gd name="connsiteX49" fmla="*/ 98425 w 2613025"/>
              <a:gd name="connsiteY49" fmla="*/ 292100 h 1854200"/>
              <a:gd name="connsiteX50" fmla="*/ 98425 w 2613025"/>
              <a:gd name="connsiteY50" fmla="*/ 193675 h 1854200"/>
              <a:gd name="connsiteX51" fmla="*/ 31750 w 2613025"/>
              <a:gd name="connsiteY51" fmla="*/ 193675 h 1854200"/>
              <a:gd name="connsiteX52" fmla="*/ 31750 w 2613025"/>
              <a:gd name="connsiteY52" fmla="*/ 117475 h 1854200"/>
              <a:gd name="connsiteX53" fmla="*/ 0 w 2613025"/>
              <a:gd name="connsiteY53" fmla="*/ 117475 h 1854200"/>
              <a:gd name="connsiteX54" fmla="*/ 0 w 2613025"/>
              <a:gd name="connsiteY54" fmla="*/ 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613025" h="1854200">
                <a:moveTo>
                  <a:pt x="2613025" y="1854200"/>
                </a:moveTo>
                <a:lnTo>
                  <a:pt x="1409700" y="1854200"/>
                </a:lnTo>
                <a:lnTo>
                  <a:pt x="1409700" y="1828800"/>
                </a:lnTo>
                <a:lnTo>
                  <a:pt x="1368425" y="1828800"/>
                </a:lnTo>
                <a:lnTo>
                  <a:pt x="1368425" y="1790700"/>
                </a:lnTo>
                <a:lnTo>
                  <a:pt x="1257300" y="1790700"/>
                </a:lnTo>
                <a:lnTo>
                  <a:pt x="1257300" y="1765300"/>
                </a:lnTo>
                <a:lnTo>
                  <a:pt x="1257300" y="1765300"/>
                </a:lnTo>
                <a:lnTo>
                  <a:pt x="1257300" y="1717675"/>
                </a:lnTo>
                <a:lnTo>
                  <a:pt x="1196975" y="1717675"/>
                </a:lnTo>
                <a:lnTo>
                  <a:pt x="1196975" y="1689100"/>
                </a:lnTo>
                <a:lnTo>
                  <a:pt x="1069975" y="1689100"/>
                </a:lnTo>
                <a:lnTo>
                  <a:pt x="1069975" y="1641475"/>
                </a:lnTo>
                <a:lnTo>
                  <a:pt x="901700" y="1641475"/>
                </a:lnTo>
                <a:lnTo>
                  <a:pt x="901700" y="1593850"/>
                </a:lnTo>
                <a:lnTo>
                  <a:pt x="838200" y="1593850"/>
                </a:lnTo>
                <a:lnTo>
                  <a:pt x="838200" y="1562100"/>
                </a:lnTo>
                <a:lnTo>
                  <a:pt x="806450" y="1562100"/>
                </a:lnTo>
                <a:lnTo>
                  <a:pt x="806450" y="1546225"/>
                </a:lnTo>
                <a:lnTo>
                  <a:pt x="733425" y="1546225"/>
                </a:lnTo>
                <a:lnTo>
                  <a:pt x="733425" y="1460500"/>
                </a:lnTo>
                <a:lnTo>
                  <a:pt x="685800" y="1460500"/>
                </a:lnTo>
                <a:lnTo>
                  <a:pt x="685800" y="1428750"/>
                </a:lnTo>
                <a:lnTo>
                  <a:pt x="685800" y="1428750"/>
                </a:lnTo>
                <a:lnTo>
                  <a:pt x="685800" y="1400175"/>
                </a:lnTo>
                <a:lnTo>
                  <a:pt x="609600" y="1400175"/>
                </a:lnTo>
                <a:lnTo>
                  <a:pt x="577850" y="1400175"/>
                </a:lnTo>
                <a:lnTo>
                  <a:pt x="577850" y="1320800"/>
                </a:lnTo>
                <a:lnTo>
                  <a:pt x="434975" y="1320800"/>
                </a:lnTo>
                <a:lnTo>
                  <a:pt x="434975" y="1320800"/>
                </a:lnTo>
                <a:lnTo>
                  <a:pt x="412750" y="1298575"/>
                </a:lnTo>
                <a:lnTo>
                  <a:pt x="412750" y="1266825"/>
                </a:lnTo>
                <a:lnTo>
                  <a:pt x="374650" y="1266825"/>
                </a:lnTo>
                <a:lnTo>
                  <a:pt x="374650" y="1235075"/>
                </a:lnTo>
                <a:lnTo>
                  <a:pt x="330200" y="1235075"/>
                </a:lnTo>
                <a:lnTo>
                  <a:pt x="330200" y="1200150"/>
                </a:lnTo>
                <a:lnTo>
                  <a:pt x="292100" y="1200150"/>
                </a:lnTo>
                <a:lnTo>
                  <a:pt x="292100" y="1133475"/>
                </a:lnTo>
                <a:lnTo>
                  <a:pt x="292100" y="1133475"/>
                </a:lnTo>
                <a:lnTo>
                  <a:pt x="266700" y="1133475"/>
                </a:lnTo>
                <a:lnTo>
                  <a:pt x="266700" y="746125"/>
                </a:lnTo>
                <a:lnTo>
                  <a:pt x="190500" y="746125"/>
                </a:lnTo>
                <a:lnTo>
                  <a:pt x="190500" y="698500"/>
                </a:lnTo>
                <a:lnTo>
                  <a:pt x="190500" y="698500"/>
                </a:lnTo>
                <a:lnTo>
                  <a:pt x="161925" y="698500"/>
                </a:lnTo>
                <a:lnTo>
                  <a:pt x="161925" y="628650"/>
                </a:lnTo>
                <a:lnTo>
                  <a:pt x="114300" y="628650"/>
                </a:lnTo>
                <a:lnTo>
                  <a:pt x="114300" y="307975"/>
                </a:lnTo>
                <a:lnTo>
                  <a:pt x="114300" y="307975"/>
                </a:lnTo>
                <a:lnTo>
                  <a:pt x="98425" y="292100"/>
                </a:lnTo>
                <a:lnTo>
                  <a:pt x="98425" y="193675"/>
                </a:lnTo>
                <a:lnTo>
                  <a:pt x="31750" y="193675"/>
                </a:lnTo>
                <a:lnTo>
                  <a:pt x="31750" y="117475"/>
                </a:lnTo>
                <a:lnTo>
                  <a:pt x="0" y="117475"/>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7" name="Freeform 96">
            <a:extLst>
              <a:ext uri="{FF2B5EF4-FFF2-40B4-BE49-F238E27FC236}">
                <a16:creationId xmlns:a16="http://schemas.microsoft.com/office/drawing/2014/main" id="{9FB5B0B1-CC20-B04B-B874-A4C598941F86}"/>
              </a:ext>
            </a:extLst>
          </p:cNvPr>
          <p:cNvSpPr/>
          <p:nvPr/>
        </p:nvSpPr>
        <p:spPr bwMode="auto">
          <a:xfrm>
            <a:off x="7577739" y="2260045"/>
            <a:ext cx="2463689" cy="1565262"/>
          </a:xfrm>
          <a:custGeom>
            <a:avLst/>
            <a:gdLst>
              <a:gd name="connsiteX0" fmla="*/ 2463689 w 2463689"/>
              <a:gd name="connsiteY0" fmla="*/ 1565262 h 1565262"/>
              <a:gd name="connsiteX1" fmla="*/ 1245820 w 2463689"/>
              <a:gd name="connsiteY1" fmla="*/ 1565262 h 1565262"/>
              <a:gd name="connsiteX2" fmla="*/ 1245820 w 2463689"/>
              <a:gd name="connsiteY2" fmla="*/ 1517345 h 1565262"/>
              <a:gd name="connsiteX3" fmla="*/ 1157973 w 2463689"/>
              <a:gd name="connsiteY3" fmla="*/ 1517345 h 1565262"/>
              <a:gd name="connsiteX4" fmla="*/ 1157973 w 2463689"/>
              <a:gd name="connsiteY4" fmla="*/ 1473422 h 1565262"/>
              <a:gd name="connsiteX5" fmla="*/ 1050162 w 2463689"/>
              <a:gd name="connsiteY5" fmla="*/ 1473422 h 1565262"/>
              <a:gd name="connsiteX6" fmla="*/ 1050162 w 2463689"/>
              <a:gd name="connsiteY6" fmla="*/ 1349639 h 1565262"/>
              <a:gd name="connsiteX7" fmla="*/ 1002246 w 2463689"/>
              <a:gd name="connsiteY7" fmla="*/ 1349639 h 1565262"/>
              <a:gd name="connsiteX8" fmla="*/ 1002246 w 2463689"/>
              <a:gd name="connsiteY8" fmla="*/ 1301723 h 1565262"/>
              <a:gd name="connsiteX9" fmla="*/ 910407 w 2463689"/>
              <a:gd name="connsiteY9" fmla="*/ 1301723 h 1565262"/>
              <a:gd name="connsiteX10" fmla="*/ 910407 w 2463689"/>
              <a:gd name="connsiteY10" fmla="*/ 1269779 h 1565262"/>
              <a:gd name="connsiteX11" fmla="*/ 874469 w 2463689"/>
              <a:gd name="connsiteY11" fmla="*/ 1269779 h 1565262"/>
              <a:gd name="connsiteX12" fmla="*/ 874469 w 2463689"/>
              <a:gd name="connsiteY12" fmla="*/ 1193911 h 1565262"/>
              <a:gd name="connsiteX13" fmla="*/ 874469 w 2463689"/>
              <a:gd name="connsiteY13" fmla="*/ 1193911 h 1565262"/>
              <a:gd name="connsiteX14" fmla="*/ 838532 w 2463689"/>
              <a:gd name="connsiteY14" fmla="*/ 1193911 h 1565262"/>
              <a:gd name="connsiteX15" fmla="*/ 838532 w 2463689"/>
              <a:gd name="connsiteY15" fmla="*/ 1134016 h 1565262"/>
              <a:gd name="connsiteX16" fmla="*/ 734714 w 2463689"/>
              <a:gd name="connsiteY16" fmla="*/ 1134016 h 1565262"/>
              <a:gd name="connsiteX17" fmla="*/ 734714 w 2463689"/>
              <a:gd name="connsiteY17" fmla="*/ 1134016 h 1565262"/>
              <a:gd name="connsiteX18" fmla="*/ 734714 w 2463689"/>
              <a:gd name="connsiteY18" fmla="*/ 1134016 h 1565262"/>
              <a:gd name="connsiteX19" fmla="*/ 734714 w 2463689"/>
              <a:gd name="connsiteY19" fmla="*/ 1134016 h 1565262"/>
              <a:gd name="connsiteX20" fmla="*/ 734714 w 2463689"/>
              <a:gd name="connsiteY20" fmla="*/ 1098079 h 1565262"/>
              <a:gd name="connsiteX21" fmla="*/ 694784 w 2463689"/>
              <a:gd name="connsiteY21" fmla="*/ 1098079 h 1565262"/>
              <a:gd name="connsiteX22" fmla="*/ 694784 w 2463689"/>
              <a:gd name="connsiteY22" fmla="*/ 1058149 h 1565262"/>
              <a:gd name="connsiteX23" fmla="*/ 658847 w 2463689"/>
              <a:gd name="connsiteY23" fmla="*/ 1058149 h 1565262"/>
              <a:gd name="connsiteX24" fmla="*/ 658847 w 2463689"/>
              <a:gd name="connsiteY24" fmla="*/ 1022212 h 1565262"/>
              <a:gd name="connsiteX25" fmla="*/ 582980 w 2463689"/>
              <a:gd name="connsiteY25" fmla="*/ 1022212 h 1565262"/>
              <a:gd name="connsiteX26" fmla="*/ 582980 w 2463689"/>
              <a:gd name="connsiteY26" fmla="*/ 942352 h 1565262"/>
              <a:gd name="connsiteX27" fmla="*/ 582980 w 2463689"/>
              <a:gd name="connsiteY27" fmla="*/ 942352 h 1565262"/>
              <a:gd name="connsiteX28" fmla="*/ 582980 w 2463689"/>
              <a:gd name="connsiteY28" fmla="*/ 942352 h 1565262"/>
              <a:gd name="connsiteX29" fmla="*/ 559021 w 2463689"/>
              <a:gd name="connsiteY29" fmla="*/ 918393 h 1565262"/>
              <a:gd name="connsiteX30" fmla="*/ 559021 w 2463689"/>
              <a:gd name="connsiteY30" fmla="*/ 874470 h 1565262"/>
              <a:gd name="connsiteX31" fmla="*/ 507112 w 2463689"/>
              <a:gd name="connsiteY31" fmla="*/ 874470 h 1565262"/>
              <a:gd name="connsiteX32" fmla="*/ 507112 w 2463689"/>
              <a:gd name="connsiteY32" fmla="*/ 794610 h 1565262"/>
              <a:gd name="connsiteX33" fmla="*/ 455203 w 2463689"/>
              <a:gd name="connsiteY33" fmla="*/ 794610 h 1565262"/>
              <a:gd name="connsiteX34" fmla="*/ 455203 w 2463689"/>
              <a:gd name="connsiteY34" fmla="*/ 650862 h 1565262"/>
              <a:gd name="connsiteX35" fmla="*/ 383329 w 2463689"/>
              <a:gd name="connsiteY35" fmla="*/ 650862 h 1565262"/>
              <a:gd name="connsiteX36" fmla="*/ 383329 w 2463689"/>
              <a:gd name="connsiteY36" fmla="*/ 614924 h 1565262"/>
              <a:gd name="connsiteX37" fmla="*/ 383329 w 2463689"/>
              <a:gd name="connsiteY37" fmla="*/ 614924 h 1565262"/>
              <a:gd name="connsiteX38" fmla="*/ 383329 w 2463689"/>
              <a:gd name="connsiteY38" fmla="*/ 614924 h 1565262"/>
              <a:gd name="connsiteX39" fmla="*/ 383329 w 2463689"/>
              <a:gd name="connsiteY39" fmla="*/ 614924 h 1565262"/>
              <a:gd name="connsiteX40" fmla="*/ 355378 w 2463689"/>
              <a:gd name="connsiteY40" fmla="*/ 614924 h 1565262"/>
              <a:gd name="connsiteX41" fmla="*/ 355378 w 2463689"/>
              <a:gd name="connsiteY41" fmla="*/ 483155 h 1565262"/>
              <a:gd name="connsiteX42" fmla="*/ 355378 w 2463689"/>
              <a:gd name="connsiteY42" fmla="*/ 483155 h 1565262"/>
              <a:gd name="connsiteX43" fmla="*/ 355378 w 2463689"/>
              <a:gd name="connsiteY43" fmla="*/ 427253 h 1565262"/>
              <a:gd name="connsiteX44" fmla="*/ 299476 w 2463689"/>
              <a:gd name="connsiteY44" fmla="*/ 427253 h 1565262"/>
              <a:gd name="connsiteX45" fmla="*/ 299476 w 2463689"/>
              <a:gd name="connsiteY45" fmla="*/ 299476 h 1565262"/>
              <a:gd name="connsiteX46" fmla="*/ 239580 w 2463689"/>
              <a:gd name="connsiteY46" fmla="*/ 299476 h 1565262"/>
              <a:gd name="connsiteX47" fmla="*/ 239580 w 2463689"/>
              <a:gd name="connsiteY47" fmla="*/ 259546 h 1565262"/>
              <a:gd name="connsiteX48" fmla="*/ 183678 w 2463689"/>
              <a:gd name="connsiteY48" fmla="*/ 259546 h 1565262"/>
              <a:gd name="connsiteX49" fmla="*/ 183678 w 2463689"/>
              <a:gd name="connsiteY49" fmla="*/ 87847 h 1565262"/>
              <a:gd name="connsiteX50" fmla="*/ 143748 w 2463689"/>
              <a:gd name="connsiteY50" fmla="*/ 87847 h 1565262"/>
              <a:gd name="connsiteX51" fmla="*/ 143748 w 2463689"/>
              <a:gd name="connsiteY51" fmla="*/ 43924 h 1565262"/>
              <a:gd name="connsiteX52" fmla="*/ 143748 w 2463689"/>
              <a:gd name="connsiteY52" fmla="*/ 43924 h 1565262"/>
              <a:gd name="connsiteX53" fmla="*/ 111804 w 2463689"/>
              <a:gd name="connsiteY53" fmla="*/ 43924 h 1565262"/>
              <a:gd name="connsiteX54" fmla="*/ 111804 w 2463689"/>
              <a:gd name="connsiteY54" fmla="*/ 0 h 1565262"/>
              <a:gd name="connsiteX55" fmla="*/ 0 w 2463689"/>
              <a:gd name="connsiteY55" fmla="*/ 0 h 15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63689" h="1565262">
                <a:moveTo>
                  <a:pt x="2463689" y="1565262"/>
                </a:moveTo>
                <a:lnTo>
                  <a:pt x="1245820" y="1565262"/>
                </a:lnTo>
                <a:lnTo>
                  <a:pt x="1245820" y="1517345"/>
                </a:lnTo>
                <a:lnTo>
                  <a:pt x="1157973" y="1517345"/>
                </a:lnTo>
                <a:lnTo>
                  <a:pt x="1157973" y="1473422"/>
                </a:lnTo>
                <a:lnTo>
                  <a:pt x="1050162" y="1473422"/>
                </a:lnTo>
                <a:lnTo>
                  <a:pt x="1050162" y="1349639"/>
                </a:lnTo>
                <a:lnTo>
                  <a:pt x="1002246" y="1349639"/>
                </a:lnTo>
                <a:lnTo>
                  <a:pt x="1002246" y="1301723"/>
                </a:lnTo>
                <a:lnTo>
                  <a:pt x="910407" y="1301723"/>
                </a:lnTo>
                <a:lnTo>
                  <a:pt x="910407" y="1269779"/>
                </a:lnTo>
                <a:lnTo>
                  <a:pt x="874469" y="1269779"/>
                </a:lnTo>
                <a:lnTo>
                  <a:pt x="874469" y="1193911"/>
                </a:lnTo>
                <a:lnTo>
                  <a:pt x="874469" y="1193911"/>
                </a:lnTo>
                <a:lnTo>
                  <a:pt x="838532" y="1193911"/>
                </a:lnTo>
                <a:lnTo>
                  <a:pt x="838532" y="1134016"/>
                </a:lnTo>
                <a:lnTo>
                  <a:pt x="734714" y="1134016"/>
                </a:lnTo>
                <a:lnTo>
                  <a:pt x="734714" y="1134016"/>
                </a:lnTo>
                <a:lnTo>
                  <a:pt x="734714" y="1134016"/>
                </a:lnTo>
                <a:lnTo>
                  <a:pt x="734714" y="1134016"/>
                </a:lnTo>
                <a:lnTo>
                  <a:pt x="734714" y="1098079"/>
                </a:lnTo>
                <a:lnTo>
                  <a:pt x="694784" y="1098079"/>
                </a:lnTo>
                <a:lnTo>
                  <a:pt x="694784" y="1058149"/>
                </a:lnTo>
                <a:lnTo>
                  <a:pt x="658847" y="1058149"/>
                </a:lnTo>
                <a:lnTo>
                  <a:pt x="658847" y="1022212"/>
                </a:lnTo>
                <a:lnTo>
                  <a:pt x="582980" y="1022212"/>
                </a:lnTo>
                <a:lnTo>
                  <a:pt x="582980" y="942352"/>
                </a:lnTo>
                <a:lnTo>
                  <a:pt x="582980" y="942352"/>
                </a:lnTo>
                <a:lnTo>
                  <a:pt x="582980" y="942352"/>
                </a:lnTo>
                <a:lnTo>
                  <a:pt x="559021" y="918393"/>
                </a:lnTo>
                <a:lnTo>
                  <a:pt x="559021" y="874470"/>
                </a:lnTo>
                <a:lnTo>
                  <a:pt x="507112" y="874470"/>
                </a:lnTo>
                <a:lnTo>
                  <a:pt x="507112" y="794610"/>
                </a:lnTo>
                <a:lnTo>
                  <a:pt x="455203" y="794610"/>
                </a:lnTo>
                <a:lnTo>
                  <a:pt x="455203" y="650862"/>
                </a:lnTo>
                <a:lnTo>
                  <a:pt x="383329" y="650862"/>
                </a:lnTo>
                <a:lnTo>
                  <a:pt x="383329" y="614924"/>
                </a:lnTo>
                <a:lnTo>
                  <a:pt x="383329" y="614924"/>
                </a:lnTo>
                <a:lnTo>
                  <a:pt x="383329" y="614924"/>
                </a:lnTo>
                <a:lnTo>
                  <a:pt x="383329" y="614924"/>
                </a:lnTo>
                <a:lnTo>
                  <a:pt x="355378" y="614924"/>
                </a:lnTo>
                <a:lnTo>
                  <a:pt x="355378" y="483155"/>
                </a:lnTo>
                <a:lnTo>
                  <a:pt x="355378" y="483155"/>
                </a:lnTo>
                <a:lnTo>
                  <a:pt x="355378" y="427253"/>
                </a:lnTo>
                <a:lnTo>
                  <a:pt x="299476" y="427253"/>
                </a:lnTo>
                <a:lnTo>
                  <a:pt x="299476" y="299476"/>
                </a:lnTo>
                <a:lnTo>
                  <a:pt x="239580" y="299476"/>
                </a:lnTo>
                <a:lnTo>
                  <a:pt x="239580" y="259546"/>
                </a:lnTo>
                <a:lnTo>
                  <a:pt x="183678" y="259546"/>
                </a:lnTo>
                <a:lnTo>
                  <a:pt x="183678" y="87847"/>
                </a:lnTo>
                <a:lnTo>
                  <a:pt x="143748" y="87847"/>
                </a:lnTo>
                <a:lnTo>
                  <a:pt x="143748" y="43924"/>
                </a:lnTo>
                <a:lnTo>
                  <a:pt x="143748" y="43924"/>
                </a:lnTo>
                <a:lnTo>
                  <a:pt x="111804" y="43924"/>
                </a:lnTo>
                <a:lnTo>
                  <a:pt x="111804" y="0"/>
                </a:lnTo>
                <a:lnTo>
                  <a:pt x="0" y="0"/>
                </a:lnTo>
              </a:path>
            </a:pathLst>
          </a:custGeom>
          <a:noFill/>
          <a:ln w="28575">
            <a:solidFill>
              <a:schemeClr val="accent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8" name="Freeform 97">
            <a:extLst>
              <a:ext uri="{FF2B5EF4-FFF2-40B4-BE49-F238E27FC236}">
                <a16:creationId xmlns:a16="http://schemas.microsoft.com/office/drawing/2014/main" id="{955DB712-14FB-6C4E-9899-D8091627630A}"/>
              </a:ext>
            </a:extLst>
          </p:cNvPr>
          <p:cNvSpPr/>
          <p:nvPr/>
        </p:nvSpPr>
        <p:spPr bwMode="auto">
          <a:xfrm>
            <a:off x="7569753" y="2252059"/>
            <a:ext cx="2415773" cy="443225"/>
          </a:xfrm>
          <a:custGeom>
            <a:avLst/>
            <a:gdLst>
              <a:gd name="connsiteX0" fmla="*/ 0 w 2415773"/>
              <a:gd name="connsiteY0" fmla="*/ 0 h 443225"/>
              <a:gd name="connsiteX1" fmla="*/ 275517 w 2415773"/>
              <a:gd name="connsiteY1" fmla="*/ 0 h 443225"/>
              <a:gd name="connsiteX2" fmla="*/ 275517 w 2415773"/>
              <a:gd name="connsiteY2" fmla="*/ 47917 h 443225"/>
              <a:gd name="connsiteX3" fmla="*/ 451210 w 2415773"/>
              <a:gd name="connsiteY3" fmla="*/ 47917 h 443225"/>
              <a:gd name="connsiteX4" fmla="*/ 451210 w 2415773"/>
              <a:gd name="connsiteY4" fmla="*/ 83854 h 443225"/>
              <a:gd name="connsiteX5" fmla="*/ 634889 w 2415773"/>
              <a:gd name="connsiteY5" fmla="*/ 83854 h 443225"/>
              <a:gd name="connsiteX6" fmla="*/ 634889 w 2415773"/>
              <a:gd name="connsiteY6" fmla="*/ 119791 h 443225"/>
              <a:gd name="connsiteX7" fmla="*/ 746693 w 2415773"/>
              <a:gd name="connsiteY7" fmla="*/ 119791 h 443225"/>
              <a:gd name="connsiteX8" fmla="*/ 746693 w 2415773"/>
              <a:gd name="connsiteY8" fmla="*/ 167707 h 443225"/>
              <a:gd name="connsiteX9" fmla="*/ 914400 w 2415773"/>
              <a:gd name="connsiteY9" fmla="*/ 167707 h 443225"/>
              <a:gd name="connsiteX10" fmla="*/ 914400 w 2415773"/>
              <a:gd name="connsiteY10" fmla="*/ 199651 h 443225"/>
              <a:gd name="connsiteX11" fmla="*/ 1070127 w 2415773"/>
              <a:gd name="connsiteY11" fmla="*/ 199651 h 443225"/>
              <a:gd name="connsiteX12" fmla="*/ 1070127 w 2415773"/>
              <a:gd name="connsiteY12" fmla="*/ 219616 h 443225"/>
              <a:gd name="connsiteX13" fmla="*/ 1277764 w 2415773"/>
              <a:gd name="connsiteY13" fmla="*/ 219616 h 443225"/>
              <a:gd name="connsiteX14" fmla="*/ 1277764 w 2415773"/>
              <a:gd name="connsiteY14" fmla="*/ 275518 h 443225"/>
              <a:gd name="connsiteX15" fmla="*/ 1341652 w 2415773"/>
              <a:gd name="connsiteY15" fmla="*/ 275518 h 443225"/>
              <a:gd name="connsiteX16" fmla="*/ 1341652 w 2415773"/>
              <a:gd name="connsiteY16" fmla="*/ 315448 h 443225"/>
              <a:gd name="connsiteX17" fmla="*/ 1425505 w 2415773"/>
              <a:gd name="connsiteY17" fmla="*/ 315448 h 443225"/>
              <a:gd name="connsiteX18" fmla="*/ 1425505 w 2415773"/>
              <a:gd name="connsiteY18" fmla="*/ 339407 h 443225"/>
              <a:gd name="connsiteX19" fmla="*/ 1689044 w 2415773"/>
              <a:gd name="connsiteY19" fmla="*/ 339407 h 443225"/>
              <a:gd name="connsiteX20" fmla="*/ 1689044 w 2415773"/>
              <a:gd name="connsiteY20" fmla="*/ 379337 h 443225"/>
              <a:gd name="connsiteX21" fmla="*/ 1948590 w 2415773"/>
              <a:gd name="connsiteY21" fmla="*/ 379337 h 443225"/>
              <a:gd name="connsiteX22" fmla="*/ 1948590 w 2415773"/>
              <a:gd name="connsiteY22" fmla="*/ 443225 h 443225"/>
              <a:gd name="connsiteX23" fmla="*/ 2415773 w 2415773"/>
              <a:gd name="connsiteY23" fmla="*/ 443225 h 4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15773" h="443225">
                <a:moveTo>
                  <a:pt x="0" y="0"/>
                </a:moveTo>
                <a:lnTo>
                  <a:pt x="275517" y="0"/>
                </a:lnTo>
                <a:lnTo>
                  <a:pt x="275517" y="47917"/>
                </a:lnTo>
                <a:lnTo>
                  <a:pt x="451210" y="47917"/>
                </a:lnTo>
                <a:lnTo>
                  <a:pt x="451210" y="83854"/>
                </a:lnTo>
                <a:lnTo>
                  <a:pt x="634889" y="83854"/>
                </a:lnTo>
                <a:lnTo>
                  <a:pt x="634889" y="119791"/>
                </a:lnTo>
                <a:lnTo>
                  <a:pt x="746693" y="119791"/>
                </a:lnTo>
                <a:lnTo>
                  <a:pt x="746693" y="167707"/>
                </a:lnTo>
                <a:lnTo>
                  <a:pt x="914400" y="167707"/>
                </a:lnTo>
                <a:lnTo>
                  <a:pt x="914400" y="199651"/>
                </a:lnTo>
                <a:lnTo>
                  <a:pt x="1070127" y="199651"/>
                </a:lnTo>
                <a:lnTo>
                  <a:pt x="1070127" y="219616"/>
                </a:lnTo>
                <a:lnTo>
                  <a:pt x="1277764" y="219616"/>
                </a:lnTo>
                <a:lnTo>
                  <a:pt x="1277764" y="275518"/>
                </a:lnTo>
                <a:lnTo>
                  <a:pt x="1341652" y="275518"/>
                </a:lnTo>
                <a:lnTo>
                  <a:pt x="1341652" y="315448"/>
                </a:lnTo>
                <a:lnTo>
                  <a:pt x="1425505" y="315448"/>
                </a:lnTo>
                <a:lnTo>
                  <a:pt x="1425505" y="339407"/>
                </a:lnTo>
                <a:lnTo>
                  <a:pt x="1689044" y="339407"/>
                </a:lnTo>
                <a:lnTo>
                  <a:pt x="1689044" y="379337"/>
                </a:lnTo>
                <a:lnTo>
                  <a:pt x="1948590" y="379337"/>
                </a:lnTo>
                <a:lnTo>
                  <a:pt x="1948590" y="443225"/>
                </a:lnTo>
                <a:lnTo>
                  <a:pt x="2415773" y="443225"/>
                </a:lnTo>
              </a:path>
            </a:pathLst>
          </a:custGeom>
          <a:noFill/>
          <a:ln w="28575">
            <a:solidFill>
              <a:schemeClr val="accent3">
                <a:lumMod val="40000"/>
                <a:lumOff val="60000"/>
              </a:schemeClr>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9" name="Freeform 98">
            <a:extLst>
              <a:ext uri="{FF2B5EF4-FFF2-40B4-BE49-F238E27FC236}">
                <a16:creationId xmlns:a16="http://schemas.microsoft.com/office/drawing/2014/main" id="{F9F154F0-FEFE-E34B-9D4B-D07E6B9F126A}"/>
              </a:ext>
            </a:extLst>
          </p:cNvPr>
          <p:cNvSpPr/>
          <p:nvPr/>
        </p:nvSpPr>
        <p:spPr bwMode="auto">
          <a:xfrm>
            <a:off x="7569753" y="2256052"/>
            <a:ext cx="2667332" cy="1221862"/>
          </a:xfrm>
          <a:custGeom>
            <a:avLst/>
            <a:gdLst>
              <a:gd name="connsiteX0" fmla="*/ 2667332 w 2667332"/>
              <a:gd name="connsiteY0" fmla="*/ 1221862 h 1221862"/>
              <a:gd name="connsiteX1" fmla="*/ 1724981 w 2667332"/>
              <a:gd name="connsiteY1" fmla="*/ 1221862 h 1221862"/>
              <a:gd name="connsiteX2" fmla="*/ 1724981 w 2667332"/>
              <a:gd name="connsiteY2" fmla="*/ 1169953 h 1221862"/>
              <a:gd name="connsiteX3" fmla="*/ 1385575 w 2667332"/>
              <a:gd name="connsiteY3" fmla="*/ 1169953 h 1221862"/>
              <a:gd name="connsiteX4" fmla="*/ 1385575 w 2667332"/>
              <a:gd name="connsiteY4" fmla="*/ 1110058 h 1221862"/>
              <a:gd name="connsiteX5" fmla="*/ 1253806 w 2667332"/>
              <a:gd name="connsiteY5" fmla="*/ 1110058 h 1221862"/>
              <a:gd name="connsiteX6" fmla="*/ 1253806 w 2667332"/>
              <a:gd name="connsiteY6" fmla="*/ 1058149 h 1221862"/>
              <a:gd name="connsiteX7" fmla="*/ 1209883 w 2667332"/>
              <a:gd name="connsiteY7" fmla="*/ 1058149 h 1221862"/>
              <a:gd name="connsiteX8" fmla="*/ 1209883 w 2667332"/>
              <a:gd name="connsiteY8" fmla="*/ 1018219 h 1221862"/>
              <a:gd name="connsiteX9" fmla="*/ 1169952 w 2667332"/>
              <a:gd name="connsiteY9" fmla="*/ 1018219 h 1221862"/>
              <a:gd name="connsiteX10" fmla="*/ 1169952 w 2667332"/>
              <a:gd name="connsiteY10" fmla="*/ 982282 h 1221862"/>
              <a:gd name="connsiteX11" fmla="*/ 1102071 w 2667332"/>
              <a:gd name="connsiteY11" fmla="*/ 982282 h 1221862"/>
              <a:gd name="connsiteX12" fmla="*/ 1102071 w 2667332"/>
              <a:gd name="connsiteY12" fmla="*/ 922386 h 1221862"/>
              <a:gd name="connsiteX13" fmla="*/ 982281 w 2667332"/>
              <a:gd name="connsiteY13" fmla="*/ 922386 h 1221862"/>
              <a:gd name="connsiteX14" fmla="*/ 982281 w 2667332"/>
              <a:gd name="connsiteY14" fmla="*/ 834540 h 1221862"/>
              <a:gd name="connsiteX15" fmla="*/ 922386 w 2667332"/>
              <a:gd name="connsiteY15" fmla="*/ 834540 h 1221862"/>
              <a:gd name="connsiteX16" fmla="*/ 922386 w 2667332"/>
              <a:gd name="connsiteY16" fmla="*/ 786624 h 1221862"/>
              <a:gd name="connsiteX17" fmla="*/ 870476 w 2667332"/>
              <a:gd name="connsiteY17" fmla="*/ 786624 h 1221862"/>
              <a:gd name="connsiteX18" fmla="*/ 870476 w 2667332"/>
              <a:gd name="connsiteY18" fmla="*/ 786624 h 1221862"/>
              <a:gd name="connsiteX19" fmla="*/ 806588 w 2667332"/>
              <a:gd name="connsiteY19" fmla="*/ 786624 h 1221862"/>
              <a:gd name="connsiteX20" fmla="*/ 806588 w 2667332"/>
              <a:gd name="connsiteY20" fmla="*/ 686799 h 1221862"/>
              <a:gd name="connsiteX21" fmla="*/ 702770 w 2667332"/>
              <a:gd name="connsiteY21" fmla="*/ 686799 h 1221862"/>
              <a:gd name="connsiteX22" fmla="*/ 702770 w 2667332"/>
              <a:gd name="connsiteY22" fmla="*/ 650862 h 1221862"/>
              <a:gd name="connsiteX23" fmla="*/ 642875 w 2667332"/>
              <a:gd name="connsiteY23" fmla="*/ 650862 h 1221862"/>
              <a:gd name="connsiteX24" fmla="*/ 642875 w 2667332"/>
              <a:gd name="connsiteY24" fmla="*/ 650862 h 1221862"/>
              <a:gd name="connsiteX25" fmla="*/ 642875 w 2667332"/>
              <a:gd name="connsiteY25" fmla="*/ 614924 h 1221862"/>
              <a:gd name="connsiteX26" fmla="*/ 574993 w 2667332"/>
              <a:gd name="connsiteY26" fmla="*/ 614924 h 1221862"/>
              <a:gd name="connsiteX27" fmla="*/ 574993 w 2667332"/>
              <a:gd name="connsiteY27" fmla="*/ 539057 h 1221862"/>
              <a:gd name="connsiteX28" fmla="*/ 519091 w 2667332"/>
              <a:gd name="connsiteY28" fmla="*/ 539057 h 1221862"/>
              <a:gd name="connsiteX29" fmla="*/ 519091 w 2667332"/>
              <a:gd name="connsiteY29" fmla="*/ 483155 h 1221862"/>
              <a:gd name="connsiteX30" fmla="*/ 455203 w 2667332"/>
              <a:gd name="connsiteY30" fmla="*/ 483155 h 1221862"/>
              <a:gd name="connsiteX31" fmla="*/ 455203 w 2667332"/>
              <a:gd name="connsiteY31" fmla="*/ 423260 h 1221862"/>
              <a:gd name="connsiteX32" fmla="*/ 423259 w 2667332"/>
              <a:gd name="connsiteY32" fmla="*/ 423260 h 1221862"/>
              <a:gd name="connsiteX33" fmla="*/ 423259 w 2667332"/>
              <a:gd name="connsiteY33" fmla="*/ 355379 h 1221862"/>
              <a:gd name="connsiteX34" fmla="*/ 387322 w 2667332"/>
              <a:gd name="connsiteY34" fmla="*/ 355379 h 1221862"/>
              <a:gd name="connsiteX35" fmla="*/ 387322 w 2667332"/>
              <a:gd name="connsiteY35" fmla="*/ 307462 h 1221862"/>
              <a:gd name="connsiteX36" fmla="*/ 343399 w 2667332"/>
              <a:gd name="connsiteY36" fmla="*/ 307462 h 1221862"/>
              <a:gd name="connsiteX37" fmla="*/ 343399 w 2667332"/>
              <a:gd name="connsiteY37" fmla="*/ 267532 h 1221862"/>
              <a:gd name="connsiteX38" fmla="*/ 303469 w 2667332"/>
              <a:gd name="connsiteY38" fmla="*/ 267532 h 1221862"/>
              <a:gd name="connsiteX39" fmla="*/ 303469 w 2667332"/>
              <a:gd name="connsiteY39" fmla="*/ 267532 h 1221862"/>
              <a:gd name="connsiteX40" fmla="*/ 247566 w 2667332"/>
              <a:gd name="connsiteY40" fmla="*/ 267532 h 1221862"/>
              <a:gd name="connsiteX41" fmla="*/ 247566 w 2667332"/>
              <a:gd name="connsiteY41" fmla="*/ 203644 h 1221862"/>
              <a:gd name="connsiteX42" fmla="*/ 211629 w 2667332"/>
              <a:gd name="connsiteY42" fmla="*/ 203644 h 1221862"/>
              <a:gd name="connsiteX43" fmla="*/ 211629 w 2667332"/>
              <a:gd name="connsiteY43" fmla="*/ 127777 h 1221862"/>
              <a:gd name="connsiteX44" fmla="*/ 115797 w 2667332"/>
              <a:gd name="connsiteY44" fmla="*/ 127777 h 1221862"/>
              <a:gd name="connsiteX45" fmla="*/ 115797 w 2667332"/>
              <a:gd name="connsiteY45" fmla="*/ 95833 h 1221862"/>
              <a:gd name="connsiteX46" fmla="*/ 115797 w 2667332"/>
              <a:gd name="connsiteY46" fmla="*/ 95833 h 1221862"/>
              <a:gd name="connsiteX47" fmla="*/ 95832 w 2667332"/>
              <a:gd name="connsiteY47" fmla="*/ 75868 h 1221862"/>
              <a:gd name="connsiteX48" fmla="*/ 0 w 2667332"/>
              <a:gd name="connsiteY48" fmla="*/ 75868 h 1221862"/>
              <a:gd name="connsiteX49" fmla="*/ 0 w 2667332"/>
              <a:gd name="connsiteY49" fmla="*/ 0 h 122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67332" h="1221862">
                <a:moveTo>
                  <a:pt x="2667332" y="1221862"/>
                </a:moveTo>
                <a:lnTo>
                  <a:pt x="1724981" y="1221862"/>
                </a:lnTo>
                <a:lnTo>
                  <a:pt x="1724981" y="1169953"/>
                </a:lnTo>
                <a:lnTo>
                  <a:pt x="1385575" y="1169953"/>
                </a:lnTo>
                <a:lnTo>
                  <a:pt x="1385575" y="1110058"/>
                </a:lnTo>
                <a:lnTo>
                  <a:pt x="1253806" y="1110058"/>
                </a:lnTo>
                <a:lnTo>
                  <a:pt x="1253806" y="1058149"/>
                </a:lnTo>
                <a:lnTo>
                  <a:pt x="1209883" y="1058149"/>
                </a:lnTo>
                <a:lnTo>
                  <a:pt x="1209883" y="1018219"/>
                </a:lnTo>
                <a:lnTo>
                  <a:pt x="1169952" y="1018219"/>
                </a:lnTo>
                <a:lnTo>
                  <a:pt x="1169952" y="982282"/>
                </a:lnTo>
                <a:lnTo>
                  <a:pt x="1102071" y="982282"/>
                </a:lnTo>
                <a:lnTo>
                  <a:pt x="1102071" y="922386"/>
                </a:lnTo>
                <a:lnTo>
                  <a:pt x="982281" y="922386"/>
                </a:lnTo>
                <a:lnTo>
                  <a:pt x="982281" y="834540"/>
                </a:lnTo>
                <a:lnTo>
                  <a:pt x="922386" y="834540"/>
                </a:lnTo>
                <a:lnTo>
                  <a:pt x="922386" y="786624"/>
                </a:lnTo>
                <a:lnTo>
                  <a:pt x="870476" y="786624"/>
                </a:lnTo>
                <a:lnTo>
                  <a:pt x="870476" y="786624"/>
                </a:lnTo>
                <a:lnTo>
                  <a:pt x="806588" y="786624"/>
                </a:lnTo>
                <a:lnTo>
                  <a:pt x="806588" y="686799"/>
                </a:lnTo>
                <a:lnTo>
                  <a:pt x="702770" y="686799"/>
                </a:lnTo>
                <a:lnTo>
                  <a:pt x="702770" y="650862"/>
                </a:lnTo>
                <a:lnTo>
                  <a:pt x="642875" y="650862"/>
                </a:lnTo>
                <a:lnTo>
                  <a:pt x="642875" y="650862"/>
                </a:lnTo>
                <a:lnTo>
                  <a:pt x="642875" y="614924"/>
                </a:lnTo>
                <a:lnTo>
                  <a:pt x="574993" y="614924"/>
                </a:lnTo>
                <a:lnTo>
                  <a:pt x="574993" y="539057"/>
                </a:lnTo>
                <a:lnTo>
                  <a:pt x="519091" y="539057"/>
                </a:lnTo>
                <a:lnTo>
                  <a:pt x="519091" y="483155"/>
                </a:lnTo>
                <a:lnTo>
                  <a:pt x="455203" y="483155"/>
                </a:lnTo>
                <a:lnTo>
                  <a:pt x="455203" y="423260"/>
                </a:lnTo>
                <a:lnTo>
                  <a:pt x="423259" y="423260"/>
                </a:lnTo>
                <a:lnTo>
                  <a:pt x="423259" y="355379"/>
                </a:lnTo>
                <a:lnTo>
                  <a:pt x="387322" y="355379"/>
                </a:lnTo>
                <a:lnTo>
                  <a:pt x="387322" y="307462"/>
                </a:lnTo>
                <a:lnTo>
                  <a:pt x="343399" y="307462"/>
                </a:lnTo>
                <a:lnTo>
                  <a:pt x="343399" y="267532"/>
                </a:lnTo>
                <a:lnTo>
                  <a:pt x="303469" y="267532"/>
                </a:lnTo>
                <a:lnTo>
                  <a:pt x="303469" y="267532"/>
                </a:lnTo>
                <a:lnTo>
                  <a:pt x="247566" y="267532"/>
                </a:lnTo>
                <a:lnTo>
                  <a:pt x="247566" y="203644"/>
                </a:lnTo>
                <a:lnTo>
                  <a:pt x="211629" y="203644"/>
                </a:lnTo>
                <a:lnTo>
                  <a:pt x="211629" y="127777"/>
                </a:lnTo>
                <a:lnTo>
                  <a:pt x="115797" y="127777"/>
                </a:lnTo>
                <a:lnTo>
                  <a:pt x="115797" y="95833"/>
                </a:lnTo>
                <a:lnTo>
                  <a:pt x="115797" y="95833"/>
                </a:lnTo>
                <a:lnTo>
                  <a:pt x="95832" y="75868"/>
                </a:lnTo>
                <a:lnTo>
                  <a:pt x="0" y="75868"/>
                </a:lnTo>
                <a:lnTo>
                  <a:pt x="0" y="0"/>
                </a:lnTo>
              </a:path>
            </a:pathLst>
          </a:custGeom>
          <a:noFill/>
          <a:ln w="28575">
            <a:solidFill>
              <a:schemeClr val="accent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1" name="Freeform 100">
            <a:extLst>
              <a:ext uri="{FF2B5EF4-FFF2-40B4-BE49-F238E27FC236}">
                <a16:creationId xmlns:a16="http://schemas.microsoft.com/office/drawing/2014/main" id="{7AE9BF4E-469C-544C-ACF4-50507ED03958}"/>
              </a:ext>
            </a:extLst>
          </p:cNvPr>
          <p:cNvSpPr/>
          <p:nvPr/>
        </p:nvSpPr>
        <p:spPr bwMode="auto">
          <a:xfrm>
            <a:off x="7553781" y="2236087"/>
            <a:ext cx="2675318" cy="567008"/>
          </a:xfrm>
          <a:custGeom>
            <a:avLst/>
            <a:gdLst>
              <a:gd name="connsiteX0" fmla="*/ 0 w 2675318"/>
              <a:gd name="connsiteY0" fmla="*/ 0 h 567008"/>
              <a:gd name="connsiteX1" fmla="*/ 187671 w 2675318"/>
              <a:gd name="connsiteY1" fmla="*/ 0 h 567008"/>
              <a:gd name="connsiteX2" fmla="*/ 187671 w 2675318"/>
              <a:gd name="connsiteY2" fmla="*/ 43923 h 567008"/>
              <a:gd name="connsiteX3" fmla="*/ 391315 w 2675318"/>
              <a:gd name="connsiteY3" fmla="*/ 43923 h 567008"/>
              <a:gd name="connsiteX4" fmla="*/ 391315 w 2675318"/>
              <a:gd name="connsiteY4" fmla="*/ 67882 h 567008"/>
              <a:gd name="connsiteX5" fmla="*/ 694784 w 2675318"/>
              <a:gd name="connsiteY5" fmla="*/ 67882 h 567008"/>
              <a:gd name="connsiteX6" fmla="*/ 694784 w 2675318"/>
              <a:gd name="connsiteY6" fmla="*/ 119791 h 567008"/>
              <a:gd name="connsiteX7" fmla="*/ 790616 w 2675318"/>
              <a:gd name="connsiteY7" fmla="*/ 119791 h 567008"/>
              <a:gd name="connsiteX8" fmla="*/ 790616 w 2675318"/>
              <a:gd name="connsiteY8" fmla="*/ 167707 h 567008"/>
              <a:gd name="connsiteX9" fmla="*/ 906414 w 2675318"/>
              <a:gd name="connsiteY9" fmla="*/ 167707 h 567008"/>
              <a:gd name="connsiteX10" fmla="*/ 906414 w 2675318"/>
              <a:gd name="connsiteY10" fmla="*/ 247567 h 567008"/>
              <a:gd name="connsiteX11" fmla="*/ 966309 w 2675318"/>
              <a:gd name="connsiteY11" fmla="*/ 247567 h 567008"/>
              <a:gd name="connsiteX12" fmla="*/ 966309 w 2675318"/>
              <a:gd name="connsiteY12" fmla="*/ 247567 h 567008"/>
              <a:gd name="connsiteX13" fmla="*/ 966309 w 2675318"/>
              <a:gd name="connsiteY13" fmla="*/ 247567 h 567008"/>
              <a:gd name="connsiteX14" fmla="*/ 966309 w 2675318"/>
              <a:gd name="connsiteY14" fmla="*/ 287497 h 567008"/>
              <a:gd name="connsiteX15" fmla="*/ 1058148 w 2675318"/>
              <a:gd name="connsiteY15" fmla="*/ 287497 h 567008"/>
              <a:gd name="connsiteX16" fmla="*/ 1058148 w 2675318"/>
              <a:gd name="connsiteY16" fmla="*/ 331420 h 567008"/>
              <a:gd name="connsiteX17" fmla="*/ 1285750 w 2675318"/>
              <a:gd name="connsiteY17" fmla="*/ 331420 h 567008"/>
              <a:gd name="connsiteX18" fmla="*/ 1285750 w 2675318"/>
              <a:gd name="connsiteY18" fmla="*/ 391316 h 567008"/>
              <a:gd name="connsiteX19" fmla="*/ 1453456 w 2675318"/>
              <a:gd name="connsiteY19" fmla="*/ 391316 h 567008"/>
              <a:gd name="connsiteX20" fmla="*/ 1453456 w 2675318"/>
              <a:gd name="connsiteY20" fmla="*/ 427253 h 567008"/>
              <a:gd name="connsiteX21" fmla="*/ 1537310 w 2675318"/>
              <a:gd name="connsiteY21" fmla="*/ 427253 h 567008"/>
              <a:gd name="connsiteX22" fmla="*/ 1537310 w 2675318"/>
              <a:gd name="connsiteY22" fmla="*/ 427253 h 567008"/>
              <a:gd name="connsiteX23" fmla="*/ 1537310 w 2675318"/>
              <a:gd name="connsiteY23" fmla="*/ 427253 h 567008"/>
              <a:gd name="connsiteX24" fmla="*/ 1537310 w 2675318"/>
              <a:gd name="connsiteY24" fmla="*/ 427253 h 567008"/>
              <a:gd name="connsiteX25" fmla="*/ 1537310 w 2675318"/>
              <a:gd name="connsiteY25" fmla="*/ 467183 h 567008"/>
              <a:gd name="connsiteX26" fmla="*/ 1732967 w 2675318"/>
              <a:gd name="connsiteY26" fmla="*/ 467183 h 567008"/>
              <a:gd name="connsiteX27" fmla="*/ 1732967 w 2675318"/>
              <a:gd name="connsiteY27" fmla="*/ 515099 h 567008"/>
              <a:gd name="connsiteX28" fmla="*/ 1732967 w 2675318"/>
              <a:gd name="connsiteY28" fmla="*/ 515099 h 567008"/>
              <a:gd name="connsiteX29" fmla="*/ 1732967 w 2675318"/>
              <a:gd name="connsiteY29" fmla="*/ 515099 h 567008"/>
              <a:gd name="connsiteX30" fmla="*/ 1732967 w 2675318"/>
              <a:gd name="connsiteY30" fmla="*/ 515099 h 567008"/>
              <a:gd name="connsiteX31" fmla="*/ 1764911 w 2675318"/>
              <a:gd name="connsiteY31" fmla="*/ 515099 h 567008"/>
              <a:gd name="connsiteX32" fmla="*/ 1764911 w 2675318"/>
              <a:gd name="connsiteY32" fmla="*/ 567008 h 567008"/>
              <a:gd name="connsiteX33" fmla="*/ 2675318 w 2675318"/>
              <a:gd name="connsiteY33" fmla="*/ 567008 h 56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675318" h="567008">
                <a:moveTo>
                  <a:pt x="0" y="0"/>
                </a:moveTo>
                <a:lnTo>
                  <a:pt x="187671" y="0"/>
                </a:lnTo>
                <a:lnTo>
                  <a:pt x="187671" y="43923"/>
                </a:lnTo>
                <a:lnTo>
                  <a:pt x="391315" y="43923"/>
                </a:lnTo>
                <a:lnTo>
                  <a:pt x="391315" y="67882"/>
                </a:lnTo>
                <a:lnTo>
                  <a:pt x="694784" y="67882"/>
                </a:lnTo>
                <a:lnTo>
                  <a:pt x="694784" y="119791"/>
                </a:lnTo>
                <a:lnTo>
                  <a:pt x="790616" y="119791"/>
                </a:lnTo>
                <a:lnTo>
                  <a:pt x="790616" y="167707"/>
                </a:lnTo>
                <a:lnTo>
                  <a:pt x="906414" y="167707"/>
                </a:lnTo>
                <a:lnTo>
                  <a:pt x="906414" y="247567"/>
                </a:lnTo>
                <a:lnTo>
                  <a:pt x="966309" y="247567"/>
                </a:lnTo>
                <a:lnTo>
                  <a:pt x="966309" y="247567"/>
                </a:lnTo>
                <a:lnTo>
                  <a:pt x="966309" y="247567"/>
                </a:lnTo>
                <a:lnTo>
                  <a:pt x="966309" y="287497"/>
                </a:lnTo>
                <a:lnTo>
                  <a:pt x="1058148" y="287497"/>
                </a:lnTo>
                <a:lnTo>
                  <a:pt x="1058148" y="331420"/>
                </a:lnTo>
                <a:lnTo>
                  <a:pt x="1285750" y="331420"/>
                </a:lnTo>
                <a:lnTo>
                  <a:pt x="1285750" y="391316"/>
                </a:lnTo>
                <a:lnTo>
                  <a:pt x="1453456" y="391316"/>
                </a:lnTo>
                <a:lnTo>
                  <a:pt x="1453456" y="427253"/>
                </a:lnTo>
                <a:lnTo>
                  <a:pt x="1537310" y="427253"/>
                </a:lnTo>
                <a:lnTo>
                  <a:pt x="1537310" y="427253"/>
                </a:lnTo>
                <a:lnTo>
                  <a:pt x="1537310" y="427253"/>
                </a:lnTo>
                <a:lnTo>
                  <a:pt x="1537310" y="427253"/>
                </a:lnTo>
                <a:lnTo>
                  <a:pt x="1537310" y="467183"/>
                </a:lnTo>
                <a:lnTo>
                  <a:pt x="1732967" y="467183"/>
                </a:lnTo>
                <a:lnTo>
                  <a:pt x="1732967" y="515099"/>
                </a:lnTo>
                <a:lnTo>
                  <a:pt x="1732967" y="515099"/>
                </a:lnTo>
                <a:lnTo>
                  <a:pt x="1732967" y="515099"/>
                </a:lnTo>
                <a:lnTo>
                  <a:pt x="1732967" y="515099"/>
                </a:lnTo>
                <a:lnTo>
                  <a:pt x="1764911" y="515099"/>
                </a:lnTo>
                <a:lnTo>
                  <a:pt x="1764911" y="567008"/>
                </a:lnTo>
                <a:lnTo>
                  <a:pt x="2675318" y="567008"/>
                </a:lnTo>
              </a:path>
            </a:pathLst>
          </a:custGeom>
          <a:noFill/>
          <a:ln w="28575">
            <a:solidFill>
              <a:schemeClr val="accent2"/>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838317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77D749-098C-4259-B838-DF7073F4D8B3}"/>
              </a:ext>
            </a:extLst>
          </p:cNvPr>
          <p:cNvSpPr>
            <a:spLocks noGrp="1"/>
          </p:cNvSpPr>
          <p:nvPr>
            <p:ph type="title"/>
          </p:nvPr>
        </p:nvSpPr>
        <p:spPr/>
        <p:txBody>
          <a:bodyPr/>
          <a:lstStyle/>
          <a:p>
            <a:r>
              <a:rPr lang="en-US" dirty="0"/>
              <a:t>Initial Diagnosis Cystoscopy/TURBT</a:t>
            </a:r>
          </a:p>
        </p:txBody>
      </p:sp>
      <p:sp>
        <p:nvSpPr>
          <p:cNvPr id="3" name="Content Placeholder 2"/>
          <p:cNvSpPr>
            <a:spLocks noGrp="1"/>
          </p:cNvSpPr>
          <p:nvPr>
            <p:ph idx="1"/>
          </p:nvPr>
        </p:nvSpPr>
        <p:spPr/>
        <p:txBody>
          <a:bodyPr/>
          <a:lstStyle/>
          <a:p>
            <a:pPr marL="514350" indent="-514350">
              <a:buFont typeface="+mj-lt"/>
              <a:buAutoNum type="arabicPeriod"/>
            </a:pPr>
            <a:r>
              <a:rPr lang="en-US" altLang="ja-JP" dirty="0"/>
              <a:t>Clinical principle</a:t>
            </a:r>
          </a:p>
          <a:p>
            <a:pPr lvl="1"/>
            <a:r>
              <a:rPr lang="en-US" dirty="0"/>
              <a:t>“At the time of resection of suspected bladder cancer, a clinician should perform a thorough cystoscopic examination of a patient’s entire urethra and bladder that evaluates and documents </a:t>
            </a:r>
            <a:r>
              <a:rPr lang="en-US" altLang="ja-JP" b="1" dirty="0">
                <a:solidFill>
                  <a:schemeClr val="accent3"/>
                </a:solidFill>
              </a:rPr>
              <a:t>tumor size, location, configuration, number, and mucosal abnormalities”</a:t>
            </a:r>
          </a:p>
          <a:p>
            <a:pPr marL="514350" indent="-514350">
              <a:buFont typeface="+mj-lt"/>
              <a:buAutoNum type="arabicPeriod"/>
            </a:pPr>
            <a:r>
              <a:rPr lang="en-US" dirty="0"/>
              <a:t>Clinical principle</a:t>
            </a:r>
          </a:p>
          <a:p>
            <a:pPr lvl="1"/>
            <a:r>
              <a:rPr lang="en-US" dirty="0"/>
              <a:t>Complete visual resection of bladder tumor(s), when technically feasible</a:t>
            </a:r>
          </a:p>
          <a:p>
            <a:pPr lvl="1"/>
            <a:r>
              <a:rPr lang="en-US" dirty="0"/>
              <a:t>NB: “Incomplete TURBT is likely a significant contributing factor to early bladder cancer recurrences, as </a:t>
            </a:r>
            <a:r>
              <a:rPr lang="en-US" b="1" dirty="0">
                <a:solidFill>
                  <a:schemeClr val="accent3"/>
                </a:solidFill>
              </a:rPr>
              <a:t>tumors are seen at first surveillance cystoscopy in up to 45% of patients”</a:t>
            </a:r>
          </a:p>
          <a:p>
            <a:endParaRPr lang="en-US" dirty="0"/>
          </a:p>
        </p:txBody>
      </p:sp>
      <p:sp>
        <p:nvSpPr>
          <p:cNvPr id="7" name="Text Box 15">
            <a:extLst>
              <a:ext uri="{FF2B5EF4-FFF2-40B4-BE49-F238E27FC236}">
                <a16:creationId xmlns:a16="http://schemas.microsoft.com/office/drawing/2014/main" id="{F56D389C-3967-489C-BC0E-9E907F8D223E}"/>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AUA/SUO joint guideline. Diagnosis and treatment of non-muscle invasive bladder cancer. Amended 2020.</a:t>
            </a:r>
          </a:p>
        </p:txBody>
      </p:sp>
    </p:spTree>
    <p:extLst>
      <p:ext uri="{BB962C8B-B14F-4D97-AF65-F5344CB8AC3E}">
        <p14:creationId xmlns:p14="http://schemas.microsoft.com/office/powerpoint/2010/main" val="42202799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ctDNA-Guided Adjuvant IO Trials</a:t>
            </a:r>
          </a:p>
        </p:txBody>
      </p:sp>
      <p:sp>
        <p:nvSpPr>
          <p:cNvPr id="3" name="Content Placeholder 2">
            <a:extLst>
              <a:ext uri="{FF2B5EF4-FFF2-40B4-BE49-F238E27FC236}">
                <a16:creationId xmlns:a16="http://schemas.microsoft.com/office/drawing/2014/main" id="{F615D9B7-48D2-F58A-0F70-AC0A8076826B}"/>
              </a:ext>
            </a:extLst>
          </p:cNvPr>
          <p:cNvSpPr>
            <a:spLocks noGrp="1"/>
          </p:cNvSpPr>
          <p:nvPr>
            <p:ph sz="half" idx="1"/>
          </p:nvPr>
        </p:nvSpPr>
        <p:spPr/>
        <p:txBody>
          <a:bodyPr/>
          <a:lstStyle/>
          <a:p>
            <a:pPr marL="0" indent="0" algn="ctr">
              <a:buNone/>
            </a:pPr>
            <a:r>
              <a:rPr lang="en-US" sz="2000" b="1" dirty="0"/>
              <a:t>IMvigor011</a:t>
            </a:r>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a:p>
            <a:pPr marL="0" indent="0" algn="ctr">
              <a:buNone/>
            </a:pPr>
            <a:endParaRPr lang="en-US" sz="2000" b="1" dirty="0"/>
          </a:p>
        </p:txBody>
      </p:sp>
      <p:sp>
        <p:nvSpPr>
          <p:cNvPr id="4" name="Content Placeholder 3">
            <a:extLst>
              <a:ext uri="{FF2B5EF4-FFF2-40B4-BE49-F238E27FC236}">
                <a16:creationId xmlns:a16="http://schemas.microsoft.com/office/drawing/2014/main" id="{3131907D-B5ED-2C69-17DA-05F848381CC1}"/>
              </a:ext>
            </a:extLst>
          </p:cNvPr>
          <p:cNvSpPr>
            <a:spLocks noGrp="1"/>
          </p:cNvSpPr>
          <p:nvPr>
            <p:ph sz="half" idx="2"/>
          </p:nvPr>
        </p:nvSpPr>
        <p:spPr/>
        <p:txBody>
          <a:bodyPr/>
          <a:lstStyle/>
          <a:p>
            <a:pPr marL="0" indent="0" algn="ctr">
              <a:buNone/>
            </a:pPr>
            <a:r>
              <a:rPr lang="en-US" sz="2000" b="1" dirty="0"/>
              <a:t>MODERN</a:t>
            </a:r>
          </a:p>
        </p:txBody>
      </p:sp>
      <p:sp>
        <p:nvSpPr>
          <p:cNvPr id="19" name="Rectangle 18"/>
          <p:cNvSpPr/>
          <p:nvPr/>
        </p:nvSpPr>
        <p:spPr>
          <a:xfrm>
            <a:off x="472735" y="4995704"/>
            <a:ext cx="5577840" cy="7763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ea typeface="+mn-ea"/>
                <a:cs typeface="+mn-cs"/>
              </a:rPr>
              <a:t>ctDNA+ patients randomized to receive </a:t>
            </a:r>
            <a:br>
              <a:rPr kumimoji="0" lang="en-US" sz="1800" b="1" i="0" u="none" strike="noStrike" kern="1200" cap="none" spc="0" normalizeH="0" baseline="0" noProof="0" dirty="0">
                <a:ln>
                  <a:noFill/>
                </a:ln>
                <a:solidFill>
                  <a:srgbClr val="002060"/>
                </a:solidFill>
                <a:effectLst/>
                <a:uLnTx/>
                <a:uFillTx/>
                <a:ea typeface="+mn-ea"/>
                <a:cs typeface="+mn-cs"/>
              </a:rPr>
            </a:br>
            <a:r>
              <a:rPr kumimoji="0" lang="en-US" sz="1800" b="1" i="0" u="none" strike="noStrike" kern="1200" cap="none" spc="0" normalizeH="0" baseline="0" noProof="0" dirty="0">
                <a:ln>
                  <a:noFill/>
                </a:ln>
                <a:solidFill>
                  <a:srgbClr val="002060"/>
                </a:solidFill>
                <a:effectLst/>
                <a:uLnTx/>
                <a:uFillTx/>
                <a:ea typeface="+mn-ea"/>
                <a:cs typeface="+mn-cs"/>
              </a:rPr>
              <a:t>atezolizumab vs placebo</a:t>
            </a:r>
          </a:p>
        </p:txBody>
      </p:sp>
      <p:sp>
        <p:nvSpPr>
          <p:cNvPr id="20" name="Rectangle 19"/>
          <p:cNvSpPr/>
          <p:nvPr/>
        </p:nvSpPr>
        <p:spPr>
          <a:xfrm>
            <a:off x="6772811" y="4995238"/>
            <a:ext cx="5050518" cy="77724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ea typeface="+mn-ea"/>
                <a:cs typeface="+mn-cs"/>
              </a:rPr>
              <a:t>ctDNA- patients randomized to receive immediate nivolumab vs when they become ctDNA+</a:t>
            </a:r>
          </a:p>
        </p:txBody>
      </p:sp>
      <p:sp>
        <p:nvSpPr>
          <p:cNvPr id="5" name="TextBox 4"/>
          <p:cNvSpPr txBox="1"/>
          <p:nvPr/>
        </p:nvSpPr>
        <p:spPr>
          <a:xfrm>
            <a:off x="446628" y="5818032"/>
            <a:ext cx="278292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PI: Tom Powles, MD. NCT04660344.</a:t>
            </a:r>
          </a:p>
        </p:txBody>
      </p:sp>
      <p:sp>
        <p:nvSpPr>
          <p:cNvPr id="12" name="TextBox 11"/>
          <p:cNvSpPr txBox="1"/>
          <p:nvPr/>
        </p:nvSpPr>
        <p:spPr>
          <a:xfrm>
            <a:off x="6731443" y="5808047"/>
            <a:ext cx="24744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mn-lt"/>
                <a:ea typeface="+mn-ea"/>
                <a:cs typeface="+mn-cs"/>
              </a:rPr>
              <a:t>PI: Matthew Galsky, MD</a:t>
            </a:r>
          </a:p>
        </p:txBody>
      </p:sp>
      <p:sp>
        <p:nvSpPr>
          <p:cNvPr id="8" name="Text Box 45">
            <a:extLst>
              <a:ext uri="{FF2B5EF4-FFF2-40B4-BE49-F238E27FC236}">
                <a16:creationId xmlns:a16="http://schemas.microsoft.com/office/drawing/2014/main" id="{7B6C0F5F-2D2A-959D-A8BF-0C20C57C3CEB}"/>
              </a:ext>
            </a:extLst>
          </p:cNvPr>
          <p:cNvSpPr txBox="1">
            <a:spLocks noChangeArrowheads="1"/>
          </p:cNvSpPr>
          <p:nvPr/>
        </p:nvSpPr>
        <p:spPr bwMode="auto">
          <a:xfrm>
            <a:off x="244818" y="2353952"/>
            <a:ext cx="169549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600" b="0" dirty="0">
                <a:solidFill>
                  <a:schemeClr val="bg1"/>
                </a:solidFill>
                <a:latin typeface="Calibri" panose="020F0502020204030204" pitchFamily="34" charset="0"/>
              </a:rPr>
              <a:t>Patients with  high-risk MIBC with no prior NAC; Cis-ineligible or declined Cis adjuvant therapy; post RC ≤14 wk</a:t>
            </a:r>
          </a:p>
          <a:p>
            <a:pPr algn="ctr">
              <a:lnSpc>
                <a:spcPct val="100000"/>
              </a:lnSpc>
              <a:spcBef>
                <a:spcPct val="0"/>
              </a:spcBef>
              <a:spcAft>
                <a:spcPct val="0"/>
              </a:spcAft>
              <a:buClrTx/>
              <a:buFontTx/>
              <a:buNone/>
            </a:pPr>
            <a:r>
              <a:rPr lang="en-GB" altLang="en-US" sz="1600" b="0" dirty="0">
                <a:solidFill>
                  <a:schemeClr val="bg1"/>
                </a:solidFill>
                <a:latin typeface="Calibri" panose="020F0502020204030204" pitchFamily="34" charset="0"/>
              </a:rPr>
              <a:t>(N = 495)</a:t>
            </a:r>
            <a:endParaRPr lang="en-US" altLang="en-US" sz="1600" b="0" dirty="0">
              <a:solidFill>
                <a:schemeClr val="bg1"/>
              </a:solidFill>
              <a:latin typeface="Calibri" panose="020F0502020204030204" pitchFamily="34" charset="0"/>
            </a:endParaRPr>
          </a:p>
        </p:txBody>
      </p:sp>
      <p:sp>
        <p:nvSpPr>
          <p:cNvPr id="9" name="Rectangle 49">
            <a:extLst>
              <a:ext uri="{FF2B5EF4-FFF2-40B4-BE49-F238E27FC236}">
                <a16:creationId xmlns:a16="http://schemas.microsoft.com/office/drawing/2014/main" id="{A893C16F-459A-D78B-B80D-766EBB7AA884}"/>
              </a:ext>
            </a:extLst>
          </p:cNvPr>
          <p:cNvSpPr>
            <a:spLocks noChangeArrowheads="1"/>
          </p:cNvSpPr>
          <p:nvPr/>
        </p:nvSpPr>
        <p:spPr bwMode="auto">
          <a:xfrm>
            <a:off x="4186253" y="2420301"/>
            <a:ext cx="1554480" cy="54864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Atezolizumab</a:t>
            </a:r>
          </a:p>
        </p:txBody>
      </p:sp>
      <p:sp>
        <p:nvSpPr>
          <p:cNvPr id="10" name="Rectangle 50">
            <a:extLst>
              <a:ext uri="{FF2B5EF4-FFF2-40B4-BE49-F238E27FC236}">
                <a16:creationId xmlns:a16="http://schemas.microsoft.com/office/drawing/2014/main" id="{666823D2-7036-E25B-9D02-945F19E07E0D}"/>
              </a:ext>
            </a:extLst>
          </p:cNvPr>
          <p:cNvSpPr>
            <a:spLocks noChangeArrowheads="1"/>
          </p:cNvSpPr>
          <p:nvPr/>
        </p:nvSpPr>
        <p:spPr bwMode="auto">
          <a:xfrm>
            <a:off x="4186253" y="3212285"/>
            <a:ext cx="1554480" cy="548640"/>
          </a:xfrm>
          <a:prstGeom prst="rect">
            <a:avLst/>
          </a:prstGeom>
          <a:solidFill>
            <a:schemeClr val="accent3"/>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Placebo</a:t>
            </a:r>
          </a:p>
        </p:txBody>
      </p:sp>
      <p:sp>
        <p:nvSpPr>
          <p:cNvPr id="11" name="Line 53">
            <a:extLst>
              <a:ext uri="{FF2B5EF4-FFF2-40B4-BE49-F238E27FC236}">
                <a16:creationId xmlns:a16="http://schemas.microsoft.com/office/drawing/2014/main" id="{A3523F2C-D9E7-5920-A3D7-A470AE7137D0}"/>
              </a:ext>
            </a:extLst>
          </p:cNvPr>
          <p:cNvSpPr>
            <a:spLocks noChangeShapeType="1"/>
          </p:cNvSpPr>
          <p:nvPr/>
        </p:nvSpPr>
        <p:spPr bwMode="auto">
          <a:xfrm>
            <a:off x="3403140" y="3278178"/>
            <a:ext cx="612747" cy="19834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13" name="Line 54">
            <a:extLst>
              <a:ext uri="{FF2B5EF4-FFF2-40B4-BE49-F238E27FC236}">
                <a16:creationId xmlns:a16="http://schemas.microsoft.com/office/drawing/2014/main" id="{8BFF8CE1-1DAE-52B4-B0BB-A54A414F2E72}"/>
              </a:ext>
            </a:extLst>
          </p:cNvPr>
          <p:cNvSpPr>
            <a:spLocks noChangeShapeType="1"/>
          </p:cNvSpPr>
          <p:nvPr/>
        </p:nvSpPr>
        <p:spPr bwMode="auto">
          <a:xfrm flipV="1">
            <a:off x="3403140" y="2724885"/>
            <a:ext cx="580475" cy="30087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21" name="TextBox 20">
            <a:extLst>
              <a:ext uri="{FF2B5EF4-FFF2-40B4-BE49-F238E27FC236}">
                <a16:creationId xmlns:a16="http://schemas.microsoft.com/office/drawing/2014/main" id="{FC1DBF0C-9744-B425-DF06-1CD58A8CEE7F}"/>
              </a:ext>
            </a:extLst>
          </p:cNvPr>
          <p:cNvSpPr txBox="1"/>
          <p:nvPr/>
        </p:nvSpPr>
        <p:spPr bwMode="auto">
          <a:xfrm>
            <a:off x="3428612" y="2995501"/>
            <a:ext cx="4154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2:1</a:t>
            </a:r>
          </a:p>
        </p:txBody>
      </p:sp>
      <p:sp>
        <p:nvSpPr>
          <p:cNvPr id="22" name="Rectangle 50">
            <a:extLst>
              <a:ext uri="{FF2B5EF4-FFF2-40B4-BE49-F238E27FC236}">
                <a16:creationId xmlns:a16="http://schemas.microsoft.com/office/drawing/2014/main" id="{30A68FB5-10A1-7935-E4CD-4AC42CE9E5A9}"/>
              </a:ext>
            </a:extLst>
          </p:cNvPr>
          <p:cNvSpPr>
            <a:spLocks noChangeArrowheads="1"/>
          </p:cNvSpPr>
          <p:nvPr/>
        </p:nvSpPr>
        <p:spPr bwMode="auto">
          <a:xfrm>
            <a:off x="4186253" y="4004269"/>
            <a:ext cx="1554480" cy="548640"/>
          </a:xfrm>
          <a:prstGeom prst="rect">
            <a:avLst/>
          </a:prstGeom>
          <a:solidFill>
            <a:schemeClr val="accent4"/>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Surveillance</a:t>
            </a:r>
          </a:p>
        </p:txBody>
      </p:sp>
      <p:cxnSp>
        <p:nvCxnSpPr>
          <p:cNvPr id="24" name="Straight Arrow Connector 23">
            <a:extLst>
              <a:ext uri="{FF2B5EF4-FFF2-40B4-BE49-F238E27FC236}">
                <a16:creationId xmlns:a16="http://schemas.microsoft.com/office/drawing/2014/main" id="{7C38FB85-2F86-72DB-A08C-C69BC03914CC}"/>
              </a:ext>
            </a:extLst>
          </p:cNvPr>
          <p:cNvCxnSpPr/>
          <p:nvPr/>
        </p:nvCxnSpPr>
        <p:spPr bwMode="auto">
          <a:xfrm>
            <a:off x="3551110" y="4278589"/>
            <a:ext cx="464777" cy="0"/>
          </a:xfrm>
          <a:prstGeom prst="straightConnector1">
            <a:avLst/>
          </a:prstGeom>
          <a:noFill/>
          <a:ln w="28575" cap="flat" cmpd="sng" algn="ctr">
            <a:solidFill>
              <a:schemeClr val="bg1"/>
            </a:solidFill>
            <a:prstDash val="solid"/>
            <a:round/>
            <a:headEnd type="none" w="med" len="med"/>
            <a:tailEnd type="triangle"/>
          </a:ln>
          <a:effectLst/>
        </p:spPr>
      </p:cxnSp>
      <p:sp>
        <p:nvSpPr>
          <p:cNvPr id="25" name="Rectangle 24">
            <a:extLst>
              <a:ext uri="{FF2B5EF4-FFF2-40B4-BE49-F238E27FC236}">
                <a16:creationId xmlns:a16="http://schemas.microsoft.com/office/drawing/2014/main" id="{2D945EC7-A427-E415-BAED-4D85D3CD81B0}"/>
              </a:ext>
            </a:extLst>
          </p:cNvPr>
          <p:cNvSpPr/>
          <p:nvPr/>
        </p:nvSpPr>
        <p:spPr bwMode="auto">
          <a:xfrm>
            <a:off x="2327890" y="2846525"/>
            <a:ext cx="914400" cy="914400"/>
          </a:xfrm>
          <a:prstGeom prst="rect">
            <a:avLst/>
          </a:prstGeom>
          <a:solidFill>
            <a:schemeClr val="tx2"/>
          </a:solidFill>
          <a:ln w="0">
            <a:solidFill>
              <a:schemeClr val="bg1"/>
            </a:solidFill>
            <a:miter lim="800000"/>
            <a:headEnd/>
            <a:tailEnd/>
          </a:ln>
        </p:spPr>
        <p:txBody>
          <a:bodyPr rtlCol="0" anchor="ctr"/>
          <a:lstStyle/>
          <a:p>
            <a:pPr algn="ctr" eaLnBrk="1" hangingPunct="1">
              <a:spcBef>
                <a:spcPct val="35000"/>
              </a:spcBef>
              <a:spcAft>
                <a:spcPct val="25000"/>
              </a:spcAft>
              <a:buClr>
                <a:schemeClr val="folHlink"/>
              </a:buClr>
              <a:buNone/>
            </a:pPr>
            <a:r>
              <a:rPr lang="en-US" sz="1400" b="0" dirty="0">
                <a:solidFill>
                  <a:schemeClr val="bg1"/>
                </a:solidFill>
                <a:latin typeface="Calibri" panose="020F0502020204030204" pitchFamily="34" charset="0"/>
              </a:rPr>
              <a:t>Plasma collection for ctDNA</a:t>
            </a:r>
          </a:p>
        </p:txBody>
      </p:sp>
      <p:sp>
        <p:nvSpPr>
          <p:cNvPr id="26" name="TextBox 25">
            <a:extLst>
              <a:ext uri="{FF2B5EF4-FFF2-40B4-BE49-F238E27FC236}">
                <a16:creationId xmlns:a16="http://schemas.microsoft.com/office/drawing/2014/main" id="{84BAA926-01D0-3D14-050A-073BC3AA2270}"/>
              </a:ext>
            </a:extLst>
          </p:cNvPr>
          <p:cNvSpPr txBox="1"/>
          <p:nvPr/>
        </p:nvSpPr>
        <p:spPr bwMode="auto">
          <a:xfrm>
            <a:off x="3229550" y="2325878"/>
            <a:ext cx="9140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ctDNA+</a:t>
            </a:r>
          </a:p>
        </p:txBody>
      </p:sp>
      <p:sp>
        <p:nvSpPr>
          <p:cNvPr id="27" name="TextBox 26">
            <a:extLst>
              <a:ext uri="{FF2B5EF4-FFF2-40B4-BE49-F238E27FC236}">
                <a16:creationId xmlns:a16="http://schemas.microsoft.com/office/drawing/2014/main" id="{D4C7ABAC-DA24-CE90-11B4-60FF0F0C792C}"/>
              </a:ext>
            </a:extLst>
          </p:cNvPr>
          <p:cNvSpPr txBox="1"/>
          <p:nvPr/>
        </p:nvSpPr>
        <p:spPr bwMode="auto">
          <a:xfrm>
            <a:off x="3286648" y="3819603"/>
            <a:ext cx="8691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ctDNA-</a:t>
            </a:r>
          </a:p>
        </p:txBody>
      </p:sp>
      <p:sp>
        <p:nvSpPr>
          <p:cNvPr id="28" name="TextBox 27">
            <a:extLst>
              <a:ext uri="{FF2B5EF4-FFF2-40B4-BE49-F238E27FC236}">
                <a16:creationId xmlns:a16="http://schemas.microsoft.com/office/drawing/2014/main" id="{5CB2651D-81A9-7FEE-1354-756575A76183}"/>
              </a:ext>
            </a:extLst>
          </p:cNvPr>
          <p:cNvSpPr txBox="1"/>
          <p:nvPr/>
        </p:nvSpPr>
        <p:spPr bwMode="auto">
          <a:xfrm>
            <a:off x="4664973" y="2048493"/>
            <a:ext cx="53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b="0" dirty="0">
                <a:solidFill>
                  <a:schemeClr val="bg1"/>
                </a:solidFill>
                <a:latin typeface="Calibri" panose="020F0502020204030204" pitchFamily="34" charset="0"/>
              </a:rPr>
              <a:t>1 yr</a:t>
            </a:r>
          </a:p>
        </p:txBody>
      </p:sp>
      <p:cxnSp>
        <p:nvCxnSpPr>
          <p:cNvPr id="29" name="Straight Arrow Connector 28">
            <a:extLst>
              <a:ext uri="{FF2B5EF4-FFF2-40B4-BE49-F238E27FC236}">
                <a16:creationId xmlns:a16="http://schemas.microsoft.com/office/drawing/2014/main" id="{F53F21A7-A3F0-3ADE-2B7A-058014F30C08}"/>
              </a:ext>
            </a:extLst>
          </p:cNvPr>
          <p:cNvCxnSpPr/>
          <p:nvPr/>
        </p:nvCxnSpPr>
        <p:spPr bwMode="auto">
          <a:xfrm>
            <a:off x="1911573" y="3377351"/>
            <a:ext cx="365760" cy="0"/>
          </a:xfrm>
          <a:prstGeom prst="straightConnector1">
            <a:avLst/>
          </a:prstGeom>
          <a:noFill/>
          <a:ln w="28575" cap="flat" cmpd="sng" algn="ctr">
            <a:solidFill>
              <a:schemeClr val="bg1"/>
            </a:solidFill>
            <a:prstDash val="solid"/>
            <a:round/>
            <a:headEnd type="none" w="med" len="med"/>
            <a:tailEnd type="triangle"/>
          </a:ln>
          <a:effectLst/>
        </p:spPr>
      </p:cxnSp>
      <p:sp>
        <p:nvSpPr>
          <p:cNvPr id="30" name="Rectangle 49">
            <a:extLst>
              <a:ext uri="{FF2B5EF4-FFF2-40B4-BE49-F238E27FC236}">
                <a16:creationId xmlns:a16="http://schemas.microsoft.com/office/drawing/2014/main" id="{4D7A52F5-7E6C-215B-6FC4-62A0ED34EB7E}"/>
              </a:ext>
            </a:extLst>
          </p:cNvPr>
          <p:cNvSpPr>
            <a:spLocks noChangeArrowheads="1"/>
          </p:cNvSpPr>
          <p:nvPr/>
        </p:nvSpPr>
        <p:spPr bwMode="auto">
          <a:xfrm>
            <a:off x="9990630" y="1892556"/>
            <a:ext cx="1371600" cy="54864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Nivolumab</a:t>
            </a:r>
          </a:p>
        </p:txBody>
      </p:sp>
      <p:sp>
        <p:nvSpPr>
          <p:cNvPr id="31" name="Rectangle 50">
            <a:extLst>
              <a:ext uri="{FF2B5EF4-FFF2-40B4-BE49-F238E27FC236}">
                <a16:creationId xmlns:a16="http://schemas.microsoft.com/office/drawing/2014/main" id="{1735FC68-93A1-F974-1784-03988999214B}"/>
              </a:ext>
            </a:extLst>
          </p:cNvPr>
          <p:cNvSpPr>
            <a:spLocks noChangeArrowheads="1"/>
          </p:cNvSpPr>
          <p:nvPr/>
        </p:nvSpPr>
        <p:spPr bwMode="auto">
          <a:xfrm>
            <a:off x="9990630" y="2684540"/>
            <a:ext cx="1371600" cy="548640"/>
          </a:xfrm>
          <a:prstGeom prst="rect">
            <a:avLst/>
          </a:prstGeom>
          <a:solidFill>
            <a:schemeClr val="accent6"/>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Nivo/Rela</a:t>
            </a:r>
          </a:p>
        </p:txBody>
      </p:sp>
      <p:sp>
        <p:nvSpPr>
          <p:cNvPr id="32" name="Line 53">
            <a:extLst>
              <a:ext uri="{FF2B5EF4-FFF2-40B4-BE49-F238E27FC236}">
                <a16:creationId xmlns:a16="http://schemas.microsoft.com/office/drawing/2014/main" id="{41BA5BF5-AFA0-13A0-4C4F-2F4745C9094F}"/>
              </a:ext>
            </a:extLst>
          </p:cNvPr>
          <p:cNvSpPr>
            <a:spLocks noChangeShapeType="1"/>
          </p:cNvSpPr>
          <p:nvPr/>
        </p:nvSpPr>
        <p:spPr bwMode="auto">
          <a:xfrm>
            <a:off x="9207517" y="2750433"/>
            <a:ext cx="612747" cy="19834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33" name="Line 54">
            <a:extLst>
              <a:ext uri="{FF2B5EF4-FFF2-40B4-BE49-F238E27FC236}">
                <a16:creationId xmlns:a16="http://schemas.microsoft.com/office/drawing/2014/main" id="{8D5CC01F-3327-5795-977B-EAC38D15D1B5}"/>
              </a:ext>
            </a:extLst>
          </p:cNvPr>
          <p:cNvSpPr>
            <a:spLocks noChangeShapeType="1"/>
          </p:cNvSpPr>
          <p:nvPr/>
        </p:nvSpPr>
        <p:spPr bwMode="auto">
          <a:xfrm flipV="1">
            <a:off x="9207517" y="2197140"/>
            <a:ext cx="580475" cy="30087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34" name="Rectangle 50">
            <a:extLst>
              <a:ext uri="{FF2B5EF4-FFF2-40B4-BE49-F238E27FC236}">
                <a16:creationId xmlns:a16="http://schemas.microsoft.com/office/drawing/2014/main" id="{96195DAB-8393-A911-D109-68856F345A5B}"/>
              </a:ext>
            </a:extLst>
          </p:cNvPr>
          <p:cNvSpPr>
            <a:spLocks noChangeArrowheads="1"/>
          </p:cNvSpPr>
          <p:nvPr/>
        </p:nvSpPr>
        <p:spPr bwMode="auto">
          <a:xfrm>
            <a:off x="9264823" y="3630900"/>
            <a:ext cx="1371600" cy="54864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Nivolumab</a:t>
            </a:r>
          </a:p>
        </p:txBody>
      </p:sp>
      <p:sp>
        <p:nvSpPr>
          <p:cNvPr id="35" name="Rectangle 50">
            <a:extLst>
              <a:ext uri="{FF2B5EF4-FFF2-40B4-BE49-F238E27FC236}">
                <a16:creationId xmlns:a16="http://schemas.microsoft.com/office/drawing/2014/main" id="{E132152B-2AD6-DBF6-F519-67D1CAA5915A}"/>
              </a:ext>
            </a:extLst>
          </p:cNvPr>
          <p:cNvSpPr>
            <a:spLocks noChangeArrowheads="1"/>
          </p:cNvSpPr>
          <p:nvPr/>
        </p:nvSpPr>
        <p:spPr bwMode="auto">
          <a:xfrm>
            <a:off x="9264823" y="4402086"/>
            <a:ext cx="1371600" cy="548640"/>
          </a:xfrm>
          <a:prstGeom prst="rect">
            <a:avLst/>
          </a:prstGeom>
          <a:solidFill>
            <a:schemeClr val="accent4"/>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Surveillance</a:t>
            </a:r>
          </a:p>
        </p:txBody>
      </p:sp>
      <p:sp>
        <p:nvSpPr>
          <p:cNvPr id="36" name="Rectangle 50">
            <a:extLst>
              <a:ext uri="{FF2B5EF4-FFF2-40B4-BE49-F238E27FC236}">
                <a16:creationId xmlns:a16="http://schemas.microsoft.com/office/drawing/2014/main" id="{EB6BA67B-F1BE-4632-B31C-58B70AAB970B}"/>
              </a:ext>
            </a:extLst>
          </p:cNvPr>
          <p:cNvSpPr>
            <a:spLocks noChangeArrowheads="1"/>
          </p:cNvSpPr>
          <p:nvPr/>
        </p:nvSpPr>
        <p:spPr bwMode="auto">
          <a:xfrm>
            <a:off x="10970527" y="4402086"/>
            <a:ext cx="914400" cy="548640"/>
          </a:xfrm>
          <a:prstGeom prst="rect">
            <a:avLst/>
          </a:prstGeom>
          <a:solidFill>
            <a:schemeClr val="accent1"/>
          </a:solidFill>
          <a:ln>
            <a:noFill/>
          </a:ln>
        </p:spPr>
        <p:txBody>
          <a:bodyPr wrap="none" anchor="ctr" anchorCtr="1"/>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US" altLang="en-US" sz="1800" dirty="0">
                <a:solidFill>
                  <a:schemeClr val="tx1"/>
                </a:solidFill>
                <a:latin typeface="Calibri" panose="020F0502020204030204" pitchFamily="34" charset="0"/>
              </a:rPr>
              <a:t>Nivo</a:t>
            </a:r>
          </a:p>
        </p:txBody>
      </p:sp>
      <p:sp>
        <p:nvSpPr>
          <p:cNvPr id="37" name="Line 53">
            <a:extLst>
              <a:ext uri="{FF2B5EF4-FFF2-40B4-BE49-F238E27FC236}">
                <a16:creationId xmlns:a16="http://schemas.microsoft.com/office/drawing/2014/main" id="{9CBD0740-F73B-B100-2A3B-209AB20A00D9}"/>
              </a:ext>
            </a:extLst>
          </p:cNvPr>
          <p:cNvSpPr>
            <a:spLocks noChangeShapeType="1"/>
          </p:cNvSpPr>
          <p:nvPr/>
        </p:nvSpPr>
        <p:spPr bwMode="auto">
          <a:xfrm>
            <a:off x="8533124" y="4475328"/>
            <a:ext cx="612747" cy="198346"/>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38" name="Line 54">
            <a:extLst>
              <a:ext uri="{FF2B5EF4-FFF2-40B4-BE49-F238E27FC236}">
                <a16:creationId xmlns:a16="http://schemas.microsoft.com/office/drawing/2014/main" id="{00C5E3DE-9AA8-1C08-3BC8-681D2C59D0AA}"/>
              </a:ext>
            </a:extLst>
          </p:cNvPr>
          <p:cNvSpPr>
            <a:spLocks noChangeShapeType="1"/>
          </p:cNvSpPr>
          <p:nvPr/>
        </p:nvSpPr>
        <p:spPr bwMode="auto">
          <a:xfrm flipV="1">
            <a:off x="8533124" y="3922035"/>
            <a:ext cx="580475" cy="300878"/>
          </a:xfrm>
          <a:prstGeom prst="line">
            <a:avLst/>
          </a:prstGeom>
          <a:noFill/>
          <a:ln w="2857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solidFill>
                <a:schemeClr val="bg1"/>
              </a:solidFill>
              <a:latin typeface="Calibri" panose="020F0502020204030204" pitchFamily="34" charset="0"/>
            </a:endParaRPr>
          </a:p>
        </p:txBody>
      </p:sp>
      <p:sp>
        <p:nvSpPr>
          <p:cNvPr id="39" name="Text Box 45">
            <a:extLst>
              <a:ext uri="{FF2B5EF4-FFF2-40B4-BE49-F238E27FC236}">
                <a16:creationId xmlns:a16="http://schemas.microsoft.com/office/drawing/2014/main" id="{1B273B9A-7DE4-74AD-8EB1-0153F65F1925}"/>
              </a:ext>
            </a:extLst>
          </p:cNvPr>
          <p:cNvSpPr txBox="1">
            <a:spLocks noChangeArrowheads="1"/>
          </p:cNvSpPr>
          <p:nvPr/>
        </p:nvSpPr>
        <p:spPr bwMode="auto">
          <a:xfrm>
            <a:off x="6581559" y="2358022"/>
            <a:ext cx="166717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algn="ctr">
              <a:lnSpc>
                <a:spcPct val="100000"/>
              </a:lnSpc>
              <a:spcBef>
                <a:spcPct val="0"/>
              </a:spcBef>
              <a:spcAft>
                <a:spcPct val="0"/>
              </a:spcAft>
              <a:buClrTx/>
              <a:buFontTx/>
              <a:buNone/>
            </a:pPr>
            <a:r>
              <a:rPr lang="en-GB" altLang="en-US" sz="1600" b="0" dirty="0">
                <a:solidFill>
                  <a:schemeClr val="bg1"/>
                </a:solidFill>
                <a:latin typeface="Calibri" panose="020F0502020204030204" pitchFamily="34" charset="0"/>
              </a:rPr>
              <a:t>Patients with ≥ypT2 and/or ypN+ after </a:t>
            </a:r>
            <a:br>
              <a:rPr lang="en-GB" altLang="en-US" sz="1600" b="0" dirty="0">
                <a:solidFill>
                  <a:schemeClr val="bg1"/>
                </a:solidFill>
                <a:latin typeface="Calibri" panose="020F0502020204030204" pitchFamily="34" charset="0"/>
              </a:rPr>
            </a:br>
            <a:r>
              <a:rPr lang="en-GB" altLang="en-US" sz="1600" b="0" dirty="0">
                <a:solidFill>
                  <a:schemeClr val="bg1"/>
                </a:solidFill>
                <a:latin typeface="Calibri" panose="020F0502020204030204" pitchFamily="34" charset="0"/>
              </a:rPr>
              <a:t>Cis-based NAC or</a:t>
            </a:r>
            <a:br>
              <a:rPr lang="en-GB" altLang="en-US" sz="1600" b="0" dirty="0">
                <a:solidFill>
                  <a:schemeClr val="bg1"/>
                </a:solidFill>
                <a:latin typeface="Calibri" panose="020F0502020204030204" pitchFamily="34" charset="0"/>
              </a:rPr>
            </a:br>
            <a:r>
              <a:rPr lang="en-GB" altLang="en-US" sz="1600" b="0" dirty="0">
                <a:solidFill>
                  <a:schemeClr val="bg1"/>
                </a:solidFill>
                <a:latin typeface="Calibri" panose="020F0502020204030204" pitchFamily="34" charset="0"/>
              </a:rPr>
              <a:t>≥pT3 or pN+ w/o prior NAC and </a:t>
            </a:r>
            <a:br>
              <a:rPr lang="en-GB" altLang="en-US" sz="1600" b="0" dirty="0">
                <a:solidFill>
                  <a:schemeClr val="bg1"/>
                </a:solidFill>
                <a:latin typeface="Calibri" panose="020F0502020204030204" pitchFamily="34" charset="0"/>
              </a:rPr>
            </a:br>
            <a:r>
              <a:rPr lang="en-GB" altLang="en-US" sz="1600" b="0" dirty="0">
                <a:solidFill>
                  <a:schemeClr val="bg1"/>
                </a:solidFill>
                <a:latin typeface="Calibri" panose="020F0502020204030204" pitchFamily="34" charset="0"/>
              </a:rPr>
              <a:t>Cis ineligible</a:t>
            </a:r>
          </a:p>
        </p:txBody>
      </p:sp>
      <p:sp>
        <p:nvSpPr>
          <p:cNvPr id="40" name="TextBox 39">
            <a:extLst>
              <a:ext uri="{FF2B5EF4-FFF2-40B4-BE49-F238E27FC236}">
                <a16:creationId xmlns:a16="http://schemas.microsoft.com/office/drawing/2014/main" id="{1BA6458C-B767-3CF7-E5ED-5280FB1CA596}"/>
              </a:ext>
            </a:extLst>
          </p:cNvPr>
          <p:cNvSpPr txBox="1"/>
          <p:nvPr/>
        </p:nvSpPr>
        <p:spPr bwMode="auto">
          <a:xfrm>
            <a:off x="8190785" y="2004658"/>
            <a:ext cx="103105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a:lnSpc>
                <a:spcPct val="100000"/>
              </a:lnSpc>
              <a:spcBef>
                <a:spcPct val="50000"/>
              </a:spcBef>
              <a:spcAft>
                <a:spcPct val="0"/>
              </a:spcAft>
              <a:buClrTx/>
              <a:buFontTx/>
              <a:buNone/>
            </a:pPr>
            <a:r>
              <a:rPr lang="en-US" dirty="0">
                <a:solidFill>
                  <a:schemeClr val="bg1"/>
                </a:solidFill>
                <a:latin typeface="Calibri" panose="020F0502020204030204" pitchFamily="34" charset="0"/>
              </a:rPr>
              <a:t>Cohort A</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ctDNA+</a:t>
            </a:r>
          </a:p>
        </p:txBody>
      </p:sp>
      <p:sp>
        <p:nvSpPr>
          <p:cNvPr id="41" name="TextBox 40">
            <a:extLst>
              <a:ext uri="{FF2B5EF4-FFF2-40B4-BE49-F238E27FC236}">
                <a16:creationId xmlns:a16="http://schemas.microsoft.com/office/drawing/2014/main" id="{F1C5027F-3BA8-03DE-E02B-7BB7310F38E6}"/>
              </a:ext>
            </a:extLst>
          </p:cNvPr>
          <p:cNvSpPr txBox="1"/>
          <p:nvPr/>
        </p:nvSpPr>
        <p:spPr bwMode="auto">
          <a:xfrm>
            <a:off x="8271737" y="3290777"/>
            <a:ext cx="10214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Cohort B</a:t>
            </a:r>
            <a:br>
              <a:rPr lang="en-US" dirty="0">
                <a:solidFill>
                  <a:schemeClr val="bg1"/>
                </a:solidFill>
                <a:latin typeface="Calibri" panose="020F0502020204030204" pitchFamily="34" charset="0"/>
              </a:rPr>
            </a:br>
            <a:r>
              <a:rPr lang="en-US" dirty="0">
                <a:solidFill>
                  <a:schemeClr val="bg1"/>
                </a:solidFill>
                <a:latin typeface="Calibri" panose="020F0502020204030204" pitchFamily="34" charset="0"/>
              </a:rPr>
              <a:t>ctDNA-</a:t>
            </a:r>
          </a:p>
        </p:txBody>
      </p:sp>
      <p:cxnSp>
        <p:nvCxnSpPr>
          <p:cNvPr id="43" name="Straight Connector 42">
            <a:extLst>
              <a:ext uri="{FF2B5EF4-FFF2-40B4-BE49-F238E27FC236}">
                <a16:creationId xmlns:a16="http://schemas.microsoft.com/office/drawing/2014/main" id="{5824D6BC-AB3A-9C5A-A79A-998B352EA1B7}"/>
              </a:ext>
            </a:extLst>
          </p:cNvPr>
          <p:cNvCxnSpPr/>
          <p:nvPr/>
        </p:nvCxnSpPr>
        <p:spPr bwMode="auto">
          <a:xfrm>
            <a:off x="8490955" y="3271609"/>
            <a:ext cx="3456228" cy="29869"/>
          </a:xfrm>
          <a:prstGeom prst="line">
            <a:avLst/>
          </a:prstGeom>
          <a:noFill/>
          <a:ln w="28575" cap="flat" cmpd="sng" algn="ctr">
            <a:solidFill>
              <a:schemeClr val="bg1"/>
            </a:solidFill>
            <a:prstDash val="dash"/>
            <a:round/>
            <a:headEnd type="none" w="med" len="med"/>
            <a:tailEnd type="none" w="med" len="med"/>
          </a:ln>
          <a:effectLst/>
        </p:spPr>
      </p:cxnSp>
      <p:cxnSp>
        <p:nvCxnSpPr>
          <p:cNvPr id="45" name="Straight Arrow Connector 44">
            <a:extLst>
              <a:ext uri="{FF2B5EF4-FFF2-40B4-BE49-F238E27FC236}">
                <a16:creationId xmlns:a16="http://schemas.microsoft.com/office/drawing/2014/main" id="{8586DBE2-3141-7FE0-7C12-09CB5A15C7C2}"/>
              </a:ext>
            </a:extLst>
          </p:cNvPr>
          <p:cNvCxnSpPr>
            <a:cxnSpLocks/>
          </p:cNvCxnSpPr>
          <p:nvPr/>
        </p:nvCxnSpPr>
        <p:spPr bwMode="auto">
          <a:xfrm>
            <a:off x="10688135" y="4673674"/>
            <a:ext cx="215152" cy="2732"/>
          </a:xfrm>
          <a:prstGeom prst="straightConnector1">
            <a:avLst/>
          </a:prstGeom>
          <a:noFill/>
          <a:ln w="28575" cap="flat" cmpd="sng" algn="ctr">
            <a:solidFill>
              <a:schemeClr val="bg1"/>
            </a:solidFill>
            <a:prstDash val="solid"/>
            <a:round/>
            <a:headEnd type="none" w="med" len="med"/>
            <a:tailEnd type="triangle"/>
          </a:ln>
          <a:effectLst/>
        </p:spPr>
      </p:cxnSp>
      <p:cxnSp>
        <p:nvCxnSpPr>
          <p:cNvPr id="48" name="Connector: Elbow 47">
            <a:extLst>
              <a:ext uri="{FF2B5EF4-FFF2-40B4-BE49-F238E27FC236}">
                <a16:creationId xmlns:a16="http://schemas.microsoft.com/office/drawing/2014/main" id="{0F860A28-79B2-2B80-0952-17BFF2C274CB}"/>
              </a:ext>
            </a:extLst>
          </p:cNvPr>
          <p:cNvCxnSpPr>
            <a:cxnSpLocks/>
          </p:cNvCxnSpPr>
          <p:nvPr/>
        </p:nvCxnSpPr>
        <p:spPr bwMode="auto">
          <a:xfrm rot="5400000">
            <a:off x="10803228" y="4066923"/>
            <a:ext cx="572448" cy="501940"/>
          </a:xfrm>
          <a:prstGeom prst="bentConnector3">
            <a:avLst/>
          </a:prstGeom>
          <a:noFill/>
          <a:ln w="28575" cap="flat" cmpd="sng" algn="ctr">
            <a:solidFill>
              <a:schemeClr val="accent2"/>
            </a:solidFill>
            <a:prstDash val="solid"/>
            <a:round/>
            <a:headEnd type="none" w="med" len="med"/>
            <a:tailEnd type="triangle"/>
          </a:ln>
          <a:effectLst/>
        </p:spPr>
      </p:cxnSp>
      <p:sp>
        <p:nvSpPr>
          <p:cNvPr id="46" name="TextBox 45">
            <a:extLst>
              <a:ext uri="{FF2B5EF4-FFF2-40B4-BE49-F238E27FC236}">
                <a16:creationId xmlns:a16="http://schemas.microsoft.com/office/drawing/2014/main" id="{3789F182-7FA6-3E0E-9C62-599690D91C3D}"/>
              </a:ext>
            </a:extLst>
          </p:cNvPr>
          <p:cNvSpPr txBox="1"/>
          <p:nvPr/>
        </p:nvSpPr>
        <p:spPr bwMode="auto">
          <a:xfrm>
            <a:off x="10652826" y="3905220"/>
            <a:ext cx="1486048" cy="307777"/>
          </a:xfrm>
          <a:prstGeom prst="rect">
            <a:avLst/>
          </a:prstGeom>
          <a:solidFill>
            <a:schemeClr val="tx1"/>
          </a:solidFill>
          <a:ln>
            <a:noFill/>
          </a:ln>
        </p:spPr>
        <p:txBody>
          <a:bodyPr wrap="none" rtlCol="0">
            <a:spAutoFit/>
          </a:bodyPr>
          <a:lstStyle/>
          <a:p>
            <a:pPr algn="l">
              <a:lnSpc>
                <a:spcPct val="100000"/>
              </a:lnSpc>
              <a:spcBef>
                <a:spcPct val="50000"/>
              </a:spcBef>
              <a:spcAft>
                <a:spcPct val="0"/>
              </a:spcAft>
              <a:buClrTx/>
              <a:buFontTx/>
              <a:buNone/>
            </a:pPr>
            <a:r>
              <a:rPr lang="en-US" sz="1400" b="0" dirty="0">
                <a:solidFill>
                  <a:schemeClr val="bg1"/>
                </a:solidFill>
                <a:latin typeface="Calibri" panose="020F0502020204030204" pitchFamily="34" charset="0"/>
              </a:rPr>
              <a:t>Detectable ctDNA</a:t>
            </a:r>
          </a:p>
        </p:txBody>
      </p:sp>
    </p:spTree>
    <p:extLst>
      <p:ext uri="{BB962C8B-B14F-4D97-AF65-F5344CB8AC3E}">
        <p14:creationId xmlns:p14="http://schemas.microsoft.com/office/powerpoint/2010/main" val="2790178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Trimodality Therapy in MIBC</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179370197"/>
              </p:ext>
            </p:extLst>
          </p:nvPr>
        </p:nvGraphicFramePr>
        <p:xfrm>
          <a:off x="604838" y="1512888"/>
          <a:ext cx="10877550" cy="465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74129A9-ABF2-4E1C-B2CE-04E85EBA8138}"/>
              </a:ext>
            </a:extLst>
          </p:cNvPr>
          <p:cNvSpPr txBox="1"/>
          <p:nvPr/>
        </p:nvSpPr>
        <p:spPr>
          <a:xfrm>
            <a:off x="410187" y="6201531"/>
            <a:ext cx="8595118"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a:ea typeface="+mn-ea"/>
                <a:cs typeface="Arial" panose="020B0604020202020204" pitchFamily="34" charset="0"/>
              </a:rPr>
              <a:t>Zlotta. ASCO GU 2022. Abstr 433. Hall. Eur Urol</a:t>
            </a:r>
            <a:r>
              <a:rPr lang="en-US" sz="1200" b="0" dirty="0">
                <a:solidFill>
                  <a:srgbClr val="455560"/>
                </a:solidFill>
                <a:latin typeface="Calibri"/>
                <a:cs typeface="Arial" panose="020B0604020202020204" pitchFamily="34" charset="0"/>
              </a:rPr>
              <a:t>. 2022;82:273.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55560"/>
                </a:solidFill>
                <a:effectLst/>
                <a:uLnTx/>
                <a:uFillTx/>
                <a:latin typeface="Calibri"/>
                <a:ea typeface="+mn-ea"/>
                <a:cs typeface="Arial" panose="020B0604020202020204" pitchFamily="34" charset="0"/>
              </a:rPr>
              <a:t>James. NEJM. 2012;366:1477</a:t>
            </a:r>
            <a:r>
              <a:rPr lang="en-US" sz="1200" b="0" dirty="0">
                <a:solidFill>
                  <a:srgbClr val="455560"/>
                </a:solidFill>
                <a:latin typeface="Calibri"/>
                <a:cs typeface="Arial" panose="020B0604020202020204" pitchFamily="34" charset="0"/>
              </a:rPr>
              <a:t>. </a:t>
            </a:r>
            <a:r>
              <a:rPr kumimoji="0" lang="en-US" sz="1200" b="0" i="0" u="none" strike="noStrike" kern="1200" cap="none" spc="0" normalizeH="0" baseline="0" noProof="0" dirty="0">
                <a:ln>
                  <a:noFill/>
                </a:ln>
                <a:solidFill>
                  <a:srgbClr val="455560"/>
                </a:solidFill>
                <a:effectLst/>
                <a:uLnTx/>
                <a:uFillTx/>
                <a:latin typeface="Calibri"/>
                <a:ea typeface="+mn-ea"/>
                <a:cs typeface="Arial" panose="020B0604020202020204" pitchFamily="34" charset="0"/>
              </a:rPr>
              <a:t>Vashistha. Int J Radiat Oncol Biol Phys. 2017;97:1002.</a:t>
            </a:r>
          </a:p>
        </p:txBody>
      </p:sp>
    </p:spTree>
    <p:extLst>
      <p:ext uri="{BB962C8B-B14F-4D97-AF65-F5344CB8AC3E}">
        <p14:creationId xmlns:p14="http://schemas.microsoft.com/office/powerpoint/2010/main" val="3520470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Harnessing IO for Trimodality Therapy in MIBC</a:t>
            </a:r>
          </a:p>
        </p:txBody>
      </p:sp>
      <p:sp>
        <p:nvSpPr>
          <p:cNvPr id="10" name="Freeform 71">
            <a:extLst>
              <a:ext uri="{FF2B5EF4-FFF2-40B4-BE49-F238E27FC236}">
                <a16:creationId xmlns:a16="http://schemas.microsoft.com/office/drawing/2014/main" id="{719146BB-C8A8-7948-A420-AC53EBC25244}"/>
              </a:ext>
            </a:extLst>
          </p:cNvPr>
          <p:cNvSpPr>
            <a:spLocks noChangeArrowheads="1"/>
          </p:cNvSpPr>
          <p:nvPr/>
        </p:nvSpPr>
        <p:spPr bwMode="auto">
          <a:xfrm>
            <a:off x="1004192" y="1964499"/>
            <a:ext cx="2502083" cy="458670"/>
          </a:xfrm>
          <a:prstGeom prst="round2SameRect">
            <a:avLst>
              <a:gd name="adj1" fmla="val 50000"/>
              <a:gd name="adj2" fmla="val 0"/>
            </a:avLst>
          </a:prstGeom>
          <a:solidFill>
            <a:schemeClr val="accent2"/>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mn-lt"/>
                <a:ea typeface="+mn-ea"/>
                <a:cs typeface="Arial" panose="020B0604020202020204" pitchFamily="34" charset="0"/>
              </a:rPr>
              <a:t>SWOG/NRG1806</a:t>
            </a:r>
          </a:p>
        </p:txBody>
      </p:sp>
      <p:sp>
        <p:nvSpPr>
          <p:cNvPr id="11" name="Freeform 172">
            <a:extLst>
              <a:ext uri="{FF2B5EF4-FFF2-40B4-BE49-F238E27FC236}">
                <a16:creationId xmlns:a16="http://schemas.microsoft.com/office/drawing/2014/main" id="{C3ACE818-56CF-2C4F-8755-D2B6DE6C699C}"/>
              </a:ext>
            </a:extLst>
          </p:cNvPr>
          <p:cNvSpPr>
            <a:spLocks noChangeArrowheads="1"/>
          </p:cNvSpPr>
          <p:nvPr/>
        </p:nvSpPr>
        <p:spPr bwMode="auto">
          <a:xfrm>
            <a:off x="3594047" y="1964499"/>
            <a:ext cx="2502083" cy="458670"/>
          </a:xfrm>
          <a:prstGeom prst="round2SameRect">
            <a:avLst>
              <a:gd name="adj1" fmla="val 50000"/>
              <a:gd name="adj2" fmla="val 0"/>
            </a:avLst>
          </a:prstGeom>
          <a:solidFill>
            <a:schemeClr val="accent3"/>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mn-lt"/>
                <a:ea typeface="+mn-ea"/>
                <a:cs typeface="+mn-cs"/>
              </a:rPr>
              <a:t>KEYNOTE-992</a:t>
            </a:r>
          </a:p>
        </p:txBody>
      </p:sp>
      <p:sp>
        <p:nvSpPr>
          <p:cNvPr id="12" name="Freeform 273">
            <a:extLst>
              <a:ext uri="{FF2B5EF4-FFF2-40B4-BE49-F238E27FC236}">
                <a16:creationId xmlns:a16="http://schemas.microsoft.com/office/drawing/2014/main" id="{EEBB0DFF-42D1-624D-A52C-70F88D6DF1CC}"/>
              </a:ext>
            </a:extLst>
          </p:cNvPr>
          <p:cNvSpPr>
            <a:spLocks noChangeArrowheads="1"/>
          </p:cNvSpPr>
          <p:nvPr/>
        </p:nvSpPr>
        <p:spPr bwMode="auto">
          <a:xfrm>
            <a:off x="8843801" y="1933910"/>
            <a:ext cx="2502083" cy="458670"/>
          </a:xfrm>
          <a:prstGeom prst="round2SameRect">
            <a:avLst>
              <a:gd name="adj1" fmla="val 50000"/>
              <a:gd name="adj2" fmla="val 0"/>
            </a:avLst>
          </a:prstGeom>
          <a:solidFill>
            <a:schemeClr val="accent4"/>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mn-lt"/>
                <a:ea typeface="+mn-ea"/>
                <a:cs typeface="+mn-cs"/>
              </a:rPr>
              <a:t>CCTG BL13</a:t>
            </a:r>
          </a:p>
        </p:txBody>
      </p:sp>
      <p:sp>
        <p:nvSpPr>
          <p:cNvPr id="13" name="Freeform 374">
            <a:extLst>
              <a:ext uri="{FF2B5EF4-FFF2-40B4-BE49-F238E27FC236}">
                <a16:creationId xmlns:a16="http://schemas.microsoft.com/office/drawing/2014/main" id="{410BC156-1F4B-DB4F-B7DC-D264B487A8DB}"/>
              </a:ext>
            </a:extLst>
          </p:cNvPr>
          <p:cNvSpPr>
            <a:spLocks noChangeArrowheads="1"/>
          </p:cNvSpPr>
          <p:nvPr/>
        </p:nvSpPr>
        <p:spPr bwMode="auto">
          <a:xfrm>
            <a:off x="6223400" y="1951427"/>
            <a:ext cx="2502083" cy="458670"/>
          </a:xfrm>
          <a:prstGeom prst="round2SameRect">
            <a:avLst>
              <a:gd name="adj1" fmla="val 50000"/>
              <a:gd name="adj2" fmla="val 0"/>
            </a:avLst>
          </a:prstGeom>
          <a:solidFill>
            <a:schemeClr val="accent5"/>
          </a:solidFill>
          <a:ln>
            <a:noFill/>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mn-lt"/>
                <a:ea typeface="+mn-ea"/>
                <a:cs typeface="+mn-cs"/>
              </a:rPr>
              <a:t>EA8185/INSPIRE</a:t>
            </a:r>
          </a:p>
        </p:txBody>
      </p:sp>
      <p:sp>
        <p:nvSpPr>
          <p:cNvPr id="14" name="TextBox 13">
            <a:extLst>
              <a:ext uri="{FF2B5EF4-FFF2-40B4-BE49-F238E27FC236}">
                <a16:creationId xmlns:a16="http://schemas.microsoft.com/office/drawing/2014/main" id="{C894FF49-00D3-4641-AD23-2E4834CF849D}"/>
              </a:ext>
            </a:extLst>
          </p:cNvPr>
          <p:cNvSpPr txBox="1"/>
          <p:nvPr/>
        </p:nvSpPr>
        <p:spPr>
          <a:xfrm>
            <a:off x="1004191" y="4621993"/>
            <a:ext cx="2227199" cy="33855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 normalizeH="0" baseline="0" noProof="0" dirty="0">
                <a:ln>
                  <a:noFill/>
                </a:ln>
                <a:solidFill>
                  <a:schemeClr val="bg1"/>
                </a:solidFill>
                <a:effectLst/>
                <a:uLnTx/>
                <a:uFillTx/>
                <a:latin typeface="+mn-lt"/>
                <a:ea typeface="+mn-ea"/>
                <a:cs typeface="Poppins" pitchFamily="2" charset="77"/>
              </a:rPr>
              <a:t>PI: Parminder Singh MD</a:t>
            </a:r>
          </a:p>
        </p:txBody>
      </p:sp>
      <p:sp>
        <p:nvSpPr>
          <p:cNvPr id="15" name="Rounded Rectangle 14"/>
          <p:cNvSpPr/>
          <p:nvPr/>
        </p:nvSpPr>
        <p:spPr>
          <a:xfrm>
            <a:off x="8820458" y="2550248"/>
            <a:ext cx="2548768" cy="201168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Post-TMT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Surveillance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Adjuvant Durvalumab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NCT03768570</a:t>
            </a:r>
            <a:r>
              <a:rPr kumimoji="0" lang="en-US" sz="2000" b="1" i="0" u="none" strike="noStrike" kern="1200" cap="none" spc="0" normalizeH="0" baseline="0" noProof="0" dirty="0">
                <a:ln>
                  <a:noFill/>
                </a:ln>
                <a:solidFill>
                  <a:schemeClr val="tx1"/>
                </a:solidFill>
                <a:effectLst/>
                <a:uLnTx/>
                <a:uFillTx/>
                <a:ea typeface="+mn-ea"/>
                <a:cs typeface="+mn-cs"/>
              </a:rPr>
              <a:t> </a:t>
            </a:r>
            <a:endParaRPr kumimoji="0" lang="en-US" sz="2000" b="0" i="0" u="none" strike="noStrike" kern="1200" cap="none" spc="0" normalizeH="0" baseline="0" noProof="0" dirty="0">
              <a:ln>
                <a:noFill/>
              </a:ln>
              <a:solidFill>
                <a:schemeClr val="tx1"/>
              </a:solidFill>
              <a:effectLst/>
              <a:uLnTx/>
              <a:uFillTx/>
              <a:ea typeface="+mn-ea"/>
              <a:cs typeface="+mn-cs"/>
            </a:endParaRPr>
          </a:p>
        </p:txBody>
      </p:sp>
      <p:sp>
        <p:nvSpPr>
          <p:cNvPr id="16" name="Rounded Rectangle 15"/>
          <p:cNvSpPr/>
          <p:nvPr/>
        </p:nvSpPr>
        <p:spPr>
          <a:xfrm>
            <a:off x="6183900" y="2531542"/>
            <a:ext cx="2581082" cy="201168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CRT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CRT + Durvalumab</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rPr>
              <a:t>NCT04216290</a:t>
            </a:r>
            <a:r>
              <a:rPr kumimoji="0" lang="en-US" sz="2000" b="1" i="0" u="none" strike="noStrike" kern="1200" cap="none" spc="0" normalizeH="0" baseline="0" noProof="0" dirty="0">
                <a:ln>
                  <a:noFill/>
                </a:ln>
                <a:solidFill>
                  <a:schemeClr val="bg1"/>
                </a:solidFill>
                <a:effectLst/>
                <a:uLnTx/>
                <a:uFillTx/>
                <a:ea typeface="+mn-ea"/>
                <a:cs typeface="+mn-cs"/>
              </a:rPr>
              <a:t>  </a:t>
            </a:r>
            <a:endParaRPr kumimoji="0" lang="en-US" sz="2000" b="0" i="0" u="none" strike="noStrike" kern="1200" cap="none" spc="0" normalizeH="0" baseline="0" noProof="0" dirty="0">
              <a:ln>
                <a:noFill/>
              </a:ln>
              <a:solidFill>
                <a:schemeClr val="bg1"/>
              </a:solidFill>
              <a:effectLst/>
              <a:uLnTx/>
              <a:uFillTx/>
              <a:ea typeface="+mn-ea"/>
              <a:cs typeface="+mn-cs"/>
            </a:endParaRPr>
          </a:p>
        </p:txBody>
      </p:sp>
      <p:sp>
        <p:nvSpPr>
          <p:cNvPr id="17" name="Rounded Rectangle 16"/>
          <p:cNvSpPr/>
          <p:nvPr/>
        </p:nvSpPr>
        <p:spPr>
          <a:xfrm>
            <a:off x="1040251" y="2539200"/>
            <a:ext cx="2429964" cy="20116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CRT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CRT+ Atezolizumab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NCT03775265</a:t>
            </a:r>
          </a:p>
        </p:txBody>
      </p:sp>
      <p:sp>
        <p:nvSpPr>
          <p:cNvPr id="18" name="Rounded Rectangle 17"/>
          <p:cNvSpPr/>
          <p:nvPr/>
        </p:nvSpPr>
        <p:spPr>
          <a:xfrm>
            <a:off x="3594047" y="2539200"/>
            <a:ext cx="2502083" cy="20116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CRT + Placebo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vs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mn-cs"/>
              </a:rPr>
              <a:t>  CRT +  Pembrolizumab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chemeClr val="tx1"/>
                </a:solidFill>
              </a:rPr>
              <a:t>NCT04241185</a:t>
            </a:r>
          </a:p>
        </p:txBody>
      </p:sp>
      <p:sp>
        <p:nvSpPr>
          <p:cNvPr id="23" name="TextBox 22">
            <a:extLst>
              <a:ext uri="{FF2B5EF4-FFF2-40B4-BE49-F238E27FC236}">
                <a16:creationId xmlns:a16="http://schemas.microsoft.com/office/drawing/2014/main" id="{C894FF49-00D3-4641-AD23-2E4834CF849D}"/>
              </a:ext>
            </a:extLst>
          </p:cNvPr>
          <p:cNvSpPr txBox="1"/>
          <p:nvPr/>
        </p:nvSpPr>
        <p:spPr>
          <a:xfrm>
            <a:off x="3731488" y="4621992"/>
            <a:ext cx="2227199" cy="33855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 normalizeH="0" baseline="0" noProof="0" dirty="0">
                <a:ln>
                  <a:noFill/>
                </a:ln>
                <a:solidFill>
                  <a:schemeClr val="bg1"/>
                </a:solidFill>
                <a:effectLst/>
                <a:uLnTx/>
                <a:uFillTx/>
                <a:latin typeface="+mn-lt"/>
                <a:ea typeface="+mn-ea"/>
                <a:cs typeface="Poppins" pitchFamily="2" charset="77"/>
              </a:rPr>
              <a:t>PI: Neil Shore, MD</a:t>
            </a:r>
          </a:p>
        </p:txBody>
      </p:sp>
      <p:sp>
        <p:nvSpPr>
          <p:cNvPr id="24" name="TextBox 23">
            <a:extLst>
              <a:ext uri="{FF2B5EF4-FFF2-40B4-BE49-F238E27FC236}">
                <a16:creationId xmlns:a16="http://schemas.microsoft.com/office/drawing/2014/main" id="{C894FF49-00D3-4641-AD23-2E4834CF849D}"/>
              </a:ext>
            </a:extLst>
          </p:cNvPr>
          <p:cNvSpPr txBox="1"/>
          <p:nvPr/>
        </p:nvSpPr>
        <p:spPr>
          <a:xfrm>
            <a:off x="9048640" y="4621992"/>
            <a:ext cx="2227199" cy="33855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 normalizeH="0" baseline="0" noProof="0" dirty="0">
                <a:ln>
                  <a:noFill/>
                </a:ln>
                <a:solidFill>
                  <a:schemeClr val="bg1"/>
                </a:solidFill>
                <a:effectLst/>
                <a:uLnTx/>
                <a:uFillTx/>
                <a:latin typeface="+mn-lt"/>
                <a:ea typeface="+mn-ea"/>
                <a:cs typeface="Poppins" pitchFamily="2" charset="77"/>
              </a:rPr>
              <a:t>PI: Wassim Kassouf MD</a:t>
            </a:r>
          </a:p>
        </p:txBody>
      </p:sp>
      <p:sp>
        <p:nvSpPr>
          <p:cNvPr id="25" name="TextBox 24">
            <a:extLst>
              <a:ext uri="{FF2B5EF4-FFF2-40B4-BE49-F238E27FC236}">
                <a16:creationId xmlns:a16="http://schemas.microsoft.com/office/drawing/2014/main" id="{C894FF49-00D3-4641-AD23-2E4834CF849D}"/>
              </a:ext>
            </a:extLst>
          </p:cNvPr>
          <p:cNvSpPr txBox="1"/>
          <p:nvPr/>
        </p:nvSpPr>
        <p:spPr>
          <a:xfrm>
            <a:off x="6321343" y="4607530"/>
            <a:ext cx="2227199" cy="338554"/>
          </a:xfrm>
          <a:prstGeom prst="rect">
            <a:avLst/>
          </a:prstGeom>
          <a:noFill/>
        </p:spPr>
        <p:txBody>
          <a:bodyPr wrap="square"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5" normalizeH="0" baseline="0" noProof="0" dirty="0">
                <a:ln>
                  <a:noFill/>
                </a:ln>
                <a:solidFill>
                  <a:schemeClr val="bg1"/>
                </a:solidFill>
                <a:effectLst/>
                <a:uLnTx/>
                <a:uFillTx/>
                <a:latin typeface="+mn-lt"/>
                <a:ea typeface="+mn-ea"/>
                <a:cs typeface="Poppins" pitchFamily="2" charset="77"/>
              </a:rPr>
              <a:t>PI: Monika Joshi MD</a:t>
            </a:r>
          </a:p>
        </p:txBody>
      </p:sp>
    </p:spTree>
    <p:extLst>
      <p:ext uri="{BB962C8B-B14F-4D97-AF65-F5344CB8AC3E}">
        <p14:creationId xmlns:p14="http://schemas.microsoft.com/office/powerpoint/2010/main" val="1577548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br>
              <a:rPr lang="en-US" dirty="0"/>
            </a:br>
            <a:r>
              <a:rPr lang="en-US" dirty="0"/>
              <a:t>MIBC is a Molecularly Diverse Disease </a:t>
            </a:r>
            <a:br>
              <a:rPr lang="en-US" dirty="0"/>
            </a:br>
            <a:r>
              <a:rPr lang="en-US" dirty="0"/>
              <a:t>With Heterogeneous Outcomes</a:t>
            </a:r>
            <a:br>
              <a:rPr lang="en-US" b="0" dirty="0"/>
            </a:br>
            <a:endParaRPr lang="en-US" b="0" dirty="0"/>
          </a:p>
        </p:txBody>
      </p:sp>
      <p:sp>
        <p:nvSpPr>
          <p:cNvPr id="12" name="TextBox 11"/>
          <p:cNvSpPr txBox="1"/>
          <p:nvPr/>
        </p:nvSpPr>
        <p:spPr>
          <a:xfrm>
            <a:off x="9427030" y="6128657"/>
            <a:ext cx="457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7EB9387C-6D0E-A728-7638-E023D998CE5B}"/>
              </a:ext>
            </a:extLst>
          </p:cNvPr>
          <p:cNvSpPr txBox="1"/>
          <p:nvPr/>
        </p:nvSpPr>
        <p:spPr>
          <a:xfrm>
            <a:off x="419918" y="6381482"/>
            <a:ext cx="85951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u="none" strike="noStrike" kern="1200" cap="none" spc="0" normalizeH="0" baseline="0" noProof="0" dirty="0">
                <a:ln>
                  <a:noFill/>
                </a:ln>
                <a:solidFill>
                  <a:schemeClr val="bg2"/>
                </a:solidFill>
                <a:effectLst/>
                <a:uLnTx/>
                <a:uFillTx/>
                <a:latin typeface="+mn-lt"/>
                <a:ea typeface="+mn-ea"/>
                <a:cs typeface="+mn-cs"/>
              </a:rPr>
              <a:t>Kamoun. Eur Urol. 2020;77:420.</a:t>
            </a:r>
          </a:p>
        </p:txBody>
      </p:sp>
      <p:sp>
        <p:nvSpPr>
          <p:cNvPr id="5" name="Rectangle 4">
            <a:extLst>
              <a:ext uri="{FF2B5EF4-FFF2-40B4-BE49-F238E27FC236}">
                <a16:creationId xmlns:a16="http://schemas.microsoft.com/office/drawing/2014/main" id="{A7868AA1-D17C-3F65-279E-1BE1E9AEA7C3}"/>
              </a:ext>
            </a:extLst>
          </p:cNvPr>
          <p:cNvSpPr/>
          <p:nvPr/>
        </p:nvSpPr>
        <p:spPr bwMode="auto">
          <a:xfrm>
            <a:off x="604675" y="1513047"/>
            <a:ext cx="10872444" cy="4650686"/>
          </a:xfrm>
          <a:prstGeom prst="rect">
            <a:avLst/>
          </a:prstGeom>
          <a:noFill/>
          <a:ln w="0">
            <a:solidFill>
              <a:schemeClr val="bg1"/>
            </a:solidFill>
            <a:miter lim="800000"/>
            <a:headEnd/>
            <a:tailEnd/>
          </a:ln>
        </p:spPr>
        <p:txBody>
          <a:bodyPr rtlCol="0" anchor="b"/>
          <a:lstStyle/>
          <a:p>
            <a:pPr algn="ctr" eaLnBrk="1" hangingPunct="1">
              <a:spcBef>
                <a:spcPct val="35000"/>
              </a:spcBef>
              <a:spcAft>
                <a:spcPct val="25000"/>
              </a:spcAft>
              <a:buClr>
                <a:schemeClr val="folHlink"/>
              </a:buClr>
              <a:buNone/>
            </a:pPr>
            <a:endParaRPr lang="en-US" sz="1800" b="0" dirty="0">
              <a:solidFill>
                <a:schemeClr val="bg1"/>
              </a:solidFill>
              <a:latin typeface="Calibri" panose="020F0502020204030204" pitchFamily="34" charset="0"/>
            </a:endParaRPr>
          </a:p>
        </p:txBody>
      </p:sp>
      <p:sp>
        <p:nvSpPr>
          <p:cNvPr id="6" name="TextBox 5">
            <a:extLst>
              <a:ext uri="{FF2B5EF4-FFF2-40B4-BE49-F238E27FC236}">
                <a16:creationId xmlns:a16="http://schemas.microsoft.com/office/drawing/2014/main" id="{003EE82B-4259-DDD7-E68B-317FE0480466}"/>
              </a:ext>
            </a:extLst>
          </p:cNvPr>
          <p:cNvSpPr txBox="1"/>
          <p:nvPr/>
        </p:nvSpPr>
        <p:spPr bwMode="auto">
          <a:xfrm>
            <a:off x="5062448" y="3340251"/>
            <a:ext cx="21094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dirty="0">
                <a:solidFill>
                  <a:schemeClr val="bg1"/>
                </a:solidFill>
                <a:latin typeface="Calibri" panose="020F0502020204030204" pitchFamily="34" charset="0"/>
              </a:rPr>
              <a:t>Figure Not Available</a:t>
            </a:r>
          </a:p>
        </p:txBody>
      </p:sp>
    </p:spTree>
    <p:extLst>
      <p:ext uri="{BB962C8B-B14F-4D97-AF65-F5344CB8AC3E}">
        <p14:creationId xmlns:p14="http://schemas.microsoft.com/office/powerpoint/2010/main" val="3565124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3859739237"/>
              </p:ext>
            </p:extLst>
          </p:nvPr>
        </p:nvGraphicFramePr>
        <p:xfrm>
          <a:off x="689207" y="1600200"/>
          <a:ext cx="10851365" cy="4373280"/>
        </p:xfrm>
        <a:graphic>
          <a:graphicData uri="http://schemas.openxmlformats.org/drawingml/2006/table">
            <a:tbl>
              <a:tblPr firstRow="1" bandRow="1">
                <a:tableStyleId>{5C22544A-7EE6-4342-B048-85BDC9FD1C3A}</a:tableStyleId>
              </a:tblPr>
              <a:tblGrid>
                <a:gridCol w="1391919">
                  <a:extLst>
                    <a:ext uri="{9D8B030D-6E8A-4147-A177-3AD203B41FA5}">
                      <a16:colId xmlns:a16="http://schemas.microsoft.com/office/drawing/2014/main" val="1467712613"/>
                    </a:ext>
                  </a:extLst>
                </a:gridCol>
                <a:gridCol w="1808480">
                  <a:extLst>
                    <a:ext uri="{9D8B030D-6E8A-4147-A177-3AD203B41FA5}">
                      <a16:colId xmlns:a16="http://schemas.microsoft.com/office/drawing/2014/main" val="520481578"/>
                    </a:ext>
                  </a:extLst>
                </a:gridCol>
                <a:gridCol w="1275161">
                  <a:extLst>
                    <a:ext uri="{9D8B030D-6E8A-4147-A177-3AD203B41FA5}">
                      <a16:colId xmlns:a16="http://schemas.microsoft.com/office/drawing/2014/main" val="3996938587"/>
                    </a:ext>
                  </a:extLst>
                </a:gridCol>
                <a:gridCol w="1169710">
                  <a:extLst>
                    <a:ext uri="{9D8B030D-6E8A-4147-A177-3AD203B41FA5}">
                      <a16:colId xmlns:a16="http://schemas.microsoft.com/office/drawing/2014/main" val="151515864"/>
                    </a:ext>
                  </a:extLst>
                </a:gridCol>
                <a:gridCol w="1433946">
                  <a:extLst>
                    <a:ext uri="{9D8B030D-6E8A-4147-A177-3AD203B41FA5}">
                      <a16:colId xmlns:a16="http://schemas.microsoft.com/office/drawing/2014/main" val="3861704007"/>
                    </a:ext>
                  </a:extLst>
                </a:gridCol>
                <a:gridCol w="1221827">
                  <a:extLst>
                    <a:ext uri="{9D8B030D-6E8A-4147-A177-3AD203B41FA5}">
                      <a16:colId xmlns:a16="http://schemas.microsoft.com/office/drawing/2014/main" val="2492053777"/>
                    </a:ext>
                  </a:extLst>
                </a:gridCol>
                <a:gridCol w="1275161">
                  <a:extLst>
                    <a:ext uri="{9D8B030D-6E8A-4147-A177-3AD203B41FA5}">
                      <a16:colId xmlns:a16="http://schemas.microsoft.com/office/drawing/2014/main" val="974784211"/>
                    </a:ext>
                  </a:extLst>
                </a:gridCol>
                <a:gridCol w="1275161">
                  <a:extLst>
                    <a:ext uri="{9D8B030D-6E8A-4147-A177-3AD203B41FA5}">
                      <a16:colId xmlns:a16="http://schemas.microsoft.com/office/drawing/2014/main" val="3918763198"/>
                    </a:ext>
                  </a:extLst>
                </a:gridCol>
              </a:tblGrid>
              <a:tr h="680886">
                <a:tc>
                  <a:txBody>
                    <a:bodyPr/>
                    <a:lstStyle/>
                    <a:p>
                      <a:r>
                        <a:rPr lang="en-US" sz="2000" dirty="0"/>
                        <a:t>Trial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000" dirty="0"/>
                        <a:t>Agent(s)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PD-L1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TMB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solidFill>
                            <a:schemeClr val="tx1"/>
                          </a:solidFill>
                        </a:rPr>
                        <a:t>TGF-ß (resistance)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TLS</a:t>
                      </a:r>
                      <a:endParaRPr lang="en-US" sz="200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CD8+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Decipher</a:t>
                      </a:r>
                      <a:r>
                        <a:rPr lang="en-US" sz="2000" baseline="0" dirty="0"/>
                        <a:t> </a:t>
                      </a:r>
                      <a:br>
                        <a:rPr lang="en-US" sz="2000" baseline="0" dirty="0"/>
                      </a:br>
                      <a:r>
                        <a:rPr lang="en-US" sz="2000" baseline="0" dirty="0"/>
                        <a:t>Subtyping</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890877797"/>
                  </a:ext>
                </a:extLst>
              </a:tr>
              <a:tr h="734448">
                <a:tc>
                  <a:txBody>
                    <a:bodyPr/>
                    <a:lstStyle/>
                    <a:p>
                      <a:r>
                        <a:rPr lang="en-US" dirty="0">
                          <a:solidFill>
                            <a:schemeClr val="bg1"/>
                          </a:solidFill>
                        </a:rPr>
                        <a:t>PURE-01</a:t>
                      </a:r>
                      <a:r>
                        <a:rPr lang="en-US" baseline="30000" dirty="0">
                          <a:solidFill>
                            <a:schemeClr val="bg1"/>
                          </a:solidFill>
                        </a:rPr>
                        <a:t>1</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solidFill>
                            <a:schemeClr val="bg1"/>
                          </a:solidFill>
                        </a:rPr>
                        <a:t>Pembrolizumab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6394900"/>
                  </a:ext>
                </a:extLst>
              </a:tr>
              <a:tr h="734448">
                <a:tc>
                  <a:txBody>
                    <a:bodyPr/>
                    <a:lstStyle/>
                    <a:p>
                      <a:r>
                        <a:rPr lang="en-US" dirty="0">
                          <a:solidFill>
                            <a:schemeClr val="bg1"/>
                          </a:solidFill>
                        </a:rPr>
                        <a:t>ABACUS</a:t>
                      </a:r>
                      <a:r>
                        <a:rPr lang="en-US" baseline="30000" dirty="0">
                          <a:solidFill>
                            <a:schemeClr val="bg1"/>
                          </a:solidFill>
                        </a:rPr>
                        <a:t>2</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dirty="0">
                          <a:solidFill>
                            <a:schemeClr val="bg1"/>
                          </a:solidFill>
                        </a:rPr>
                        <a:t>Atezolizumab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842656628"/>
                  </a:ext>
                </a:extLst>
              </a:tr>
              <a:tr h="734448">
                <a:tc>
                  <a:txBody>
                    <a:bodyPr/>
                    <a:lstStyle/>
                    <a:p>
                      <a:r>
                        <a:rPr lang="en-US" dirty="0">
                          <a:solidFill>
                            <a:schemeClr val="bg1"/>
                          </a:solidFill>
                        </a:rPr>
                        <a:t>NABUCCO</a:t>
                      </a:r>
                      <a:r>
                        <a:rPr lang="en-US" baseline="30000" dirty="0">
                          <a:solidFill>
                            <a:schemeClr val="bg1"/>
                          </a:solidFill>
                        </a:rPr>
                        <a:t>3</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solidFill>
                            <a:schemeClr val="bg1"/>
                          </a:solidFill>
                        </a:rPr>
                        <a:t>Ipi/Nivo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89618282"/>
                  </a:ext>
                </a:extLst>
              </a:tr>
              <a:tr h="734448">
                <a:tc>
                  <a:txBody>
                    <a:bodyPr/>
                    <a:lstStyle/>
                    <a:p>
                      <a:r>
                        <a:rPr lang="en-US" dirty="0">
                          <a:solidFill>
                            <a:schemeClr val="bg1"/>
                          </a:solidFill>
                        </a:rPr>
                        <a:t>BLASST-1</a:t>
                      </a:r>
                      <a:r>
                        <a:rPr lang="en-US" baseline="30000" dirty="0">
                          <a:solidFill>
                            <a:schemeClr val="bg1"/>
                          </a:solidFill>
                        </a:rPr>
                        <a:t>4</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dirty="0">
                          <a:solidFill>
                            <a:schemeClr val="bg1"/>
                          </a:solidFill>
                        </a:rPr>
                        <a:t>Gem/Cis + Nivo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60918903"/>
                  </a:ext>
                </a:extLst>
              </a:tr>
              <a:tr h="734448">
                <a:tc>
                  <a:txBody>
                    <a:bodyPr/>
                    <a:lstStyle/>
                    <a:p>
                      <a:r>
                        <a:rPr lang="en-US" dirty="0">
                          <a:solidFill>
                            <a:schemeClr val="bg1"/>
                          </a:solidFill>
                        </a:rPr>
                        <a:t>MDACC</a:t>
                      </a:r>
                      <a:r>
                        <a:rPr lang="en-US" baseline="30000" dirty="0">
                          <a:solidFill>
                            <a:schemeClr val="bg1"/>
                          </a:solidFill>
                        </a:rPr>
                        <a:t>5</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solidFill>
                            <a:schemeClr val="bg1"/>
                          </a:solidFill>
                        </a:rPr>
                        <a:t>Durva/Tremi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01402707"/>
                  </a:ext>
                </a:extLst>
              </a:tr>
            </a:tbl>
          </a:graphicData>
        </a:graphic>
      </p:graphicFrame>
      <p:sp>
        <p:nvSpPr>
          <p:cNvPr id="2" name="Title 1"/>
          <p:cNvSpPr>
            <a:spLocks noGrp="1"/>
          </p:cNvSpPr>
          <p:nvPr>
            <p:ph type="title"/>
          </p:nvPr>
        </p:nvSpPr>
        <p:spPr/>
        <p:txBody>
          <a:bodyPr>
            <a:noAutofit/>
          </a:bodyPr>
          <a:lstStyle/>
          <a:p>
            <a:r>
              <a:rPr lang="en-US" dirty="0"/>
              <a:t>Biomarkers Associated With </a:t>
            </a:r>
            <a:br>
              <a:rPr lang="en-US" dirty="0"/>
            </a:br>
            <a:r>
              <a:rPr lang="en-US" dirty="0"/>
              <a:t>IO Neoadjuvant Approaches </a:t>
            </a:r>
          </a:p>
        </p:txBody>
      </p:sp>
      <p:sp>
        <p:nvSpPr>
          <p:cNvPr id="4" name="Slide Number Placeholder 3"/>
          <p:cNvSpPr>
            <a:spLocks noGrp="1"/>
          </p:cNvSpPr>
          <p:nvPr>
            <p:ph type="sldNum" sz="quarter" idx="4294967295"/>
          </p:nvPr>
        </p:nvSpPr>
        <p:spPr>
          <a:xfrm>
            <a:off x="11317288" y="217488"/>
            <a:ext cx="87471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91227-F9EB-4B2B-9432-842143BA1678}"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27" name="Picture 26"/>
          <p:cNvPicPr>
            <a:picLocks noChangeAspect="1"/>
          </p:cNvPicPr>
          <p:nvPr/>
        </p:nvPicPr>
        <p:blipFill>
          <a:blip r:embed="rId3">
            <a:clrChange>
              <a:clrFrom>
                <a:srgbClr val="FDFDFD"/>
              </a:clrFrom>
              <a:clrTo>
                <a:srgbClr val="FDFDFD">
                  <a:alpha val="0"/>
                </a:srgbClr>
              </a:clrTo>
            </a:clrChange>
          </a:blip>
          <a:stretch>
            <a:fillRect/>
          </a:stretch>
        </p:blipFill>
        <p:spPr>
          <a:xfrm>
            <a:off x="4370699" y="2488961"/>
            <a:ext cx="292235" cy="269989"/>
          </a:xfrm>
          <a:prstGeom prst="rect">
            <a:avLst/>
          </a:prstGeom>
        </p:spPr>
      </p:pic>
      <p:pic>
        <p:nvPicPr>
          <p:cNvPr id="28" name="Picture 27"/>
          <p:cNvPicPr>
            <a:picLocks noChangeAspect="1"/>
          </p:cNvPicPr>
          <p:nvPr/>
        </p:nvPicPr>
        <p:blipFill>
          <a:blip r:embed="rId4">
            <a:clrChange>
              <a:clrFrom>
                <a:srgbClr val="FFFFFF"/>
              </a:clrFrom>
              <a:clrTo>
                <a:srgbClr val="FFFFFF">
                  <a:alpha val="0"/>
                </a:srgbClr>
              </a:clrTo>
            </a:clrChange>
          </a:blip>
          <a:stretch>
            <a:fillRect/>
          </a:stretch>
        </p:blipFill>
        <p:spPr>
          <a:xfrm>
            <a:off x="4337204" y="3241732"/>
            <a:ext cx="359224" cy="352040"/>
          </a:xfrm>
          <a:prstGeom prst="rect">
            <a:avLst/>
          </a:prstGeom>
        </p:spPr>
      </p:pic>
      <p:pic>
        <p:nvPicPr>
          <p:cNvPr id="29" name="Picture 28"/>
          <p:cNvPicPr>
            <a:picLocks noChangeAspect="1"/>
          </p:cNvPicPr>
          <p:nvPr/>
        </p:nvPicPr>
        <p:blipFill>
          <a:blip r:embed="rId4">
            <a:clrChange>
              <a:clrFrom>
                <a:srgbClr val="FFFFFF"/>
              </a:clrFrom>
              <a:clrTo>
                <a:srgbClr val="FFFFFF">
                  <a:alpha val="0"/>
                </a:srgbClr>
              </a:clrTo>
            </a:clrChange>
          </a:blip>
          <a:stretch>
            <a:fillRect/>
          </a:stretch>
        </p:blipFill>
        <p:spPr>
          <a:xfrm>
            <a:off x="5577857" y="2447935"/>
            <a:ext cx="359224" cy="352040"/>
          </a:xfrm>
          <a:prstGeom prst="rect">
            <a:avLst/>
          </a:prstGeom>
        </p:spPr>
      </p:pic>
      <p:pic>
        <p:nvPicPr>
          <p:cNvPr id="38" name="Picture 37"/>
          <p:cNvPicPr>
            <a:picLocks noChangeAspect="1"/>
          </p:cNvPicPr>
          <p:nvPr/>
        </p:nvPicPr>
        <p:blipFill>
          <a:blip r:embed="rId3">
            <a:clrChange>
              <a:clrFrom>
                <a:srgbClr val="FDFDFD"/>
              </a:clrFrom>
              <a:clrTo>
                <a:srgbClr val="FDFDFD">
                  <a:alpha val="0"/>
                </a:srgbClr>
              </a:clrTo>
            </a:clrChange>
          </a:blip>
          <a:stretch>
            <a:fillRect/>
          </a:stretch>
        </p:blipFill>
        <p:spPr>
          <a:xfrm>
            <a:off x="6930416" y="3282758"/>
            <a:ext cx="292235" cy="269989"/>
          </a:xfrm>
          <a:prstGeom prst="rect">
            <a:avLst/>
          </a:prstGeom>
        </p:spPr>
      </p:pic>
      <p:pic>
        <p:nvPicPr>
          <p:cNvPr id="6" name="Picture 5">
            <a:extLst>
              <a:ext uri="{FF2B5EF4-FFF2-40B4-BE49-F238E27FC236}">
                <a16:creationId xmlns:a16="http://schemas.microsoft.com/office/drawing/2014/main" id="{D36EEBAE-7AF0-4FE2-4E04-5F8218FB995C}"/>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9464904" y="3282758"/>
            <a:ext cx="292235" cy="269989"/>
          </a:xfrm>
          <a:prstGeom prst="rect">
            <a:avLst/>
          </a:prstGeom>
        </p:spPr>
      </p:pic>
      <p:pic>
        <p:nvPicPr>
          <p:cNvPr id="7" name="Picture 6">
            <a:extLst>
              <a:ext uri="{FF2B5EF4-FFF2-40B4-BE49-F238E27FC236}">
                <a16:creationId xmlns:a16="http://schemas.microsoft.com/office/drawing/2014/main" id="{290F3C60-9579-E991-1923-C08B576151F9}"/>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10742840" y="2488961"/>
            <a:ext cx="292235" cy="269989"/>
          </a:xfrm>
          <a:prstGeom prst="rect">
            <a:avLst/>
          </a:prstGeom>
        </p:spPr>
      </p:pic>
      <p:pic>
        <p:nvPicPr>
          <p:cNvPr id="8" name="Picture 7">
            <a:extLst>
              <a:ext uri="{FF2B5EF4-FFF2-40B4-BE49-F238E27FC236}">
                <a16:creationId xmlns:a16="http://schemas.microsoft.com/office/drawing/2014/main" id="{83F05A45-9345-C9A4-2682-E6D729014D50}"/>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8203440" y="5496859"/>
            <a:ext cx="292235" cy="269989"/>
          </a:xfrm>
          <a:prstGeom prst="rect">
            <a:avLst/>
          </a:prstGeom>
        </p:spPr>
      </p:pic>
      <p:pic>
        <p:nvPicPr>
          <p:cNvPr id="9" name="Picture 8">
            <a:extLst>
              <a:ext uri="{FF2B5EF4-FFF2-40B4-BE49-F238E27FC236}">
                <a16:creationId xmlns:a16="http://schemas.microsoft.com/office/drawing/2014/main" id="{49501CA4-A9D4-14F7-D17B-E54E8E55E4E9}"/>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9464904" y="5496859"/>
            <a:ext cx="292235" cy="269989"/>
          </a:xfrm>
          <a:prstGeom prst="rect">
            <a:avLst/>
          </a:prstGeom>
        </p:spPr>
      </p:pic>
      <p:pic>
        <p:nvPicPr>
          <p:cNvPr id="10" name="Picture 9">
            <a:extLst>
              <a:ext uri="{FF2B5EF4-FFF2-40B4-BE49-F238E27FC236}">
                <a16:creationId xmlns:a16="http://schemas.microsoft.com/office/drawing/2014/main" id="{A28185D3-1B9D-A36B-2E8B-9FD85D1F88C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3241732"/>
            <a:ext cx="359224" cy="352040"/>
          </a:xfrm>
          <a:prstGeom prst="rect">
            <a:avLst/>
          </a:prstGeom>
        </p:spPr>
      </p:pic>
      <p:pic>
        <p:nvPicPr>
          <p:cNvPr id="11" name="Picture 10">
            <a:extLst>
              <a:ext uri="{FF2B5EF4-FFF2-40B4-BE49-F238E27FC236}">
                <a16:creationId xmlns:a16="http://schemas.microsoft.com/office/drawing/2014/main" id="{149069C1-E6A2-5E01-B177-36E36964C56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3974512"/>
            <a:ext cx="359224" cy="352040"/>
          </a:xfrm>
          <a:prstGeom prst="rect">
            <a:avLst/>
          </a:prstGeom>
        </p:spPr>
      </p:pic>
      <p:pic>
        <p:nvPicPr>
          <p:cNvPr id="12" name="Picture 11">
            <a:extLst>
              <a:ext uri="{FF2B5EF4-FFF2-40B4-BE49-F238E27FC236}">
                <a16:creationId xmlns:a16="http://schemas.microsoft.com/office/drawing/2014/main" id="{496A97F5-9FB0-C6FC-5551-D07057DCACE1}"/>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4691008"/>
            <a:ext cx="359224" cy="352040"/>
          </a:xfrm>
          <a:prstGeom prst="rect">
            <a:avLst/>
          </a:prstGeom>
        </p:spPr>
      </p:pic>
      <p:pic>
        <p:nvPicPr>
          <p:cNvPr id="13" name="Picture 12">
            <a:extLst>
              <a:ext uri="{FF2B5EF4-FFF2-40B4-BE49-F238E27FC236}">
                <a16:creationId xmlns:a16="http://schemas.microsoft.com/office/drawing/2014/main" id="{FA32DFF6-B5E9-A4B8-8A33-2A2746EE3E6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5455833"/>
            <a:ext cx="359224" cy="352040"/>
          </a:xfrm>
          <a:prstGeom prst="rect">
            <a:avLst/>
          </a:prstGeom>
        </p:spPr>
      </p:pic>
      <p:pic>
        <p:nvPicPr>
          <p:cNvPr id="14" name="Picture 13">
            <a:extLst>
              <a:ext uri="{FF2B5EF4-FFF2-40B4-BE49-F238E27FC236}">
                <a16:creationId xmlns:a16="http://schemas.microsoft.com/office/drawing/2014/main" id="{D3BE49B9-4278-F0BF-215E-D12B6F423D3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3974512"/>
            <a:ext cx="359224" cy="352040"/>
          </a:xfrm>
          <a:prstGeom prst="rect">
            <a:avLst/>
          </a:prstGeom>
        </p:spPr>
      </p:pic>
      <p:pic>
        <p:nvPicPr>
          <p:cNvPr id="15" name="Picture 14">
            <a:extLst>
              <a:ext uri="{FF2B5EF4-FFF2-40B4-BE49-F238E27FC236}">
                <a16:creationId xmlns:a16="http://schemas.microsoft.com/office/drawing/2014/main" id="{3EE2B362-4B75-3E30-549B-0B60C816935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4691008"/>
            <a:ext cx="359224" cy="352040"/>
          </a:xfrm>
          <a:prstGeom prst="rect">
            <a:avLst/>
          </a:prstGeom>
        </p:spPr>
      </p:pic>
      <p:pic>
        <p:nvPicPr>
          <p:cNvPr id="16" name="Picture 15">
            <a:extLst>
              <a:ext uri="{FF2B5EF4-FFF2-40B4-BE49-F238E27FC236}">
                <a16:creationId xmlns:a16="http://schemas.microsoft.com/office/drawing/2014/main" id="{0CE879C2-FA84-15CC-FF99-BCB0CCBA680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5455833"/>
            <a:ext cx="359224" cy="352040"/>
          </a:xfrm>
          <a:prstGeom prst="rect">
            <a:avLst/>
          </a:prstGeom>
        </p:spPr>
      </p:pic>
      <p:pic>
        <p:nvPicPr>
          <p:cNvPr id="17" name="Picture 16">
            <a:extLst>
              <a:ext uri="{FF2B5EF4-FFF2-40B4-BE49-F238E27FC236}">
                <a16:creationId xmlns:a16="http://schemas.microsoft.com/office/drawing/2014/main" id="{E0B92A0B-8972-A5C9-2C62-6712EBDE2745}"/>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6930416" y="4015538"/>
            <a:ext cx="292235" cy="269989"/>
          </a:xfrm>
          <a:prstGeom prst="rect">
            <a:avLst/>
          </a:prstGeom>
        </p:spPr>
      </p:pic>
      <p:pic>
        <p:nvPicPr>
          <p:cNvPr id="18" name="Picture 17">
            <a:extLst>
              <a:ext uri="{FF2B5EF4-FFF2-40B4-BE49-F238E27FC236}">
                <a16:creationId xmlns:a16="http://schemas.microsoft.com/office/drawing/2014/main" id="{0E1AEA7C-C653-AC1E-134E-DAEF545CB8A8}"/>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10742840" y="4732034"/>
            <a:ext cx="292235" cy="269989"/>
          </a:xfrm>
          <a:prstGeom prst="rect">
            <a:avLst/>
          </a:prstGeom>
        </p:spPr>
      </p:pic>
      <p:pic>
        <p:nvPicPr>
          <p:cNvPr id="19" name="Picture 18">
            <a:extLst>
              <a:ext uri="{FF2B5EF4-FFF2-40B4-BE49-F238E27FC236}">
                <a16:creationId xmlns:a16="http://schemas.microsoft.com/office/drawing/2014/main" id="{8D664C6E-E0AE-6384-C879-0F58726578C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169945" y="3974512"/>
            <a:ext cx="359224" cy="352040"/>
          </a:xfrm>
          <a:prstGeom prst="rect">
            <a:avLst/>
          </a:prstGeom>
        </p:spPr>
      </p:pic>
      <p:pic>
        <p:nvPicPr>
          <p:cNvPr id="20" name="Picture 19">
            <a:extLst>
              <a:ext uri="{FF2B5EF4-FFF2-40B4-BE49-F238E27FC236}">
                <a16:creationId xmlns:a16="http://schemas.microsoft.com/office/drawing/2014/main" id="{49D4963A-2051-7D8E-AE77-6ABD4F6F64C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31409" y="3974512"/>
            <a:ext cx="359224" cy="352040"/>
          </a:xfrm>
          <a:prstGeom prst="rect">
            <a:avLst/>
          </a:prstGeom>
        </p:spPr>
      </p:pic>
      <p:sp>
        <p:nvSpPr>
          <p:cNvPr id="3" name="Text Box 15">
            <a:extLst>
              <a:ext uri="{FF2B5EF4-FFF2-40B4-BE49-F238E27FC236}">
                <a16:creationId xmlns:a16="http://schemas.microsoft.com/office/drawing/2014/main" id="{246619DF-13D4-F7A4-F9C8-DED91EE42832}"/>
              </a:ext>
            </a:extLst>
          </p:cNvPr>
          <p:cNvSpPr txBox="1">
            <a:spLocks noChangeArrowheads="1"/>
          </p:cNvSpPr>
          <p:nvPr/>
        </p:nvSpPr>
        <p:spPr bwMode="auto">
          <a:xfrm>
            <a:off x="412751" y="6204249"/>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Necchi. Eur Urol. 2020;77:439. 2. Powles. Nat Med. 2019;25:1706. 3. Van Dijk. Nat Med. 2020;26:1839. </a:t>
            </a:r>
            <a:br>
              <a:rPr lang="en-US" altLang="en-US" sz="1200" b="0" spc="-10" dirty="0">
                <a:solidFill>
                  <a:schemeClr val="bg2"/>
                </a:solidFill>
                <a:latin typeface="Calibri" panose="020F0502020204030204" pitchFamily="34" charset="0"/>
                <a:cs typeface="+mn-cs"/>
              </a:rPr>
            </a:br>
            <a:r>
              <a:rPr lang="en-US" altLang="en-US" sz="1200" b="0" spc="-10" dirty="0">
                <a:solidFill>
                  <a:schemeClr val="bg2"/>
                </a:solidFill>
                <a:latin typeface="Calibri" panose="020F0502020204030204" pitchFamily="34" charset="0"/>
                <a:cs typeface="+mn-cs"/>
              </a:rPr>
              <a:t>4. Gupta. ASCO GU 2022. Abstr 528. 5. Gao. Nat Med. 2020;26:1845.</a:t>
            </a:r>
          </a:p>
        </p:txBody>
      </p:sp>
    </p:spTree>
    <p:extLst>
      <p:ext uri="{BB962C8B-B14F-4D97-AF65-F5344CB8AC3E}">
        <p14:creationId xmlns:p14="http://schemas.microsoft.com/office/powerpoint/2010/main" val="39652662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9C54E55A-2ED5-0D87-6D92-5F6D9B7258E0}"/>
              </a:ext>
            </a:extLst>
          </p:cNvPr>
          <p:cNvGraphicFramePr>
            <a:graphicFrameLocks noGrp="1"/>
          </p:cNvGraphicFramePr>
          <p:nvPr>
            <p:extLst>
              <p:ext uri="{D42A27DB-BD31-4B8C-83A1-F6EECF244321}">
                <p14:modId xmlns:p14="http://schemas.microsoft.com/office/powerpoint/2010/main" val="1113623751"/>
              </p:ext>
            </p:extLst>
          </p:nvPr>
        </p:nvGraphicFramePr>
        <p:xfrm>
          <a:off x="689207" y="1600200"/>
          <a:ext cx="10851365" cy="4373280"/>
        </p:xfrm>
        <a:graphic>
          <a:graphicData uri="http://schemas.openxmlformats.org/drawingml/2006/table">
            <a:tbl>
              <a:tblPr firstRow="1" bandRow="1">
                <a:tableStyleId>{5C22544A-7EE6-4342-B048-85BDC9FD1C3A}</a:tableStyleId>
              </a:tblPr>
              <a:tblGrid>
                <a:gridCol w="1391919">
                  <a:extLst>
                    <a:ext uri="{9D8B030D-6E8A-4147-A177-3AD203B41FA5}">
                      <a16:colId xmlns:a16="http://schemas.microsoft.com/office/drawing/2014/main" val="1467712613"/>
                    </a:ext>
                  </a:extLst>
                </a:gridCol>
                <a:gridCol w="1808480">
                  <a:extLst>
                    <a:ext uri="{9D8B030D-6E8A-4147-A177-3AD203B41FA5}">
                      <a16:colId xmlns:a16="http://schemas.microsoft.com/office/drawing/2014/main" val="520481578"/>
                    </a:ext>
                  </a:extLst>
                </a:gridCol>
                <a:gridCol w="1275161">
                  <a:extLst>
                    <a:ext uri="{9D8B030D-6E8A-4147-A177-3AD203B41FA5}">
                      <a16:colId xmlns:a16="http://schemas.microsoft.com/office/drawing/2014/main" val="3996938587"/>
                    </a:ext>
                  </a:extLst>
                </a:gridCol>
                <a:gridCol w="1169710">
                  <a:extLst>
                    <a:ext uri="{9D8B030D-6E8A-4147-A177-3AD203B41FA5}">
                      <a16:colId xmlns:a16="http://schemas.microsoft.com/office/drawing/2014/main" val="151515864"/>
                    </a:ext>
                  </a:extLst>
                </a:gridCol>
                <a:gridCol w="1433946">
                  <a:extLst>
                    <a:ext uri="{9D8B030D-6E8A-4147-A177-3AD203B41FA5}">
                      <a16:colId xmlns:a16="http://schemas.microsoft.com/office/drawing/2014/main" val="3861704007"/>
                    </a:ext>
                  </a:extLst>
                </a:gridCol>
                <a:gridCol w="1221827">
                  <a:extLst>
                    <a:ext uri="{9D8B030D-6E8A-4147-A177-3AD203B41FA5}">
                      <a16:colId xmlns:a16="http://schemas.microsoft.com/office/drawing/2014/main" val="2492053777"/>
                    </a:ext>
                  </a:extLst>
                </a:gridCol>
                <a:gridCol w="1275161">
                  <a:extLst>
                    <a:ext uri="{9D8B030D-6E8A-4147-A177-3AD203B41FA5}">
                      <a16:colId xmlns:a16="http://schemas.microsoft.com/office/drawing/2014/main" val="974784211"/>
                    </a:ext>
                  </a:extLst>
                </a:gridCol>
                <a:gridCol w="1275161">
                  <a:extLst>
                    <a:ext uri="{9D8B030D-6E8A-4147-A177-3AD203B41FA5}">
                      <a16:colId xmlns:a16="http://schemas.microsoft.com/office/drawing/2014/main" val="3918763198"/>
                    </a:ext>
                  </a:extLst>
                </a:gridCol>
              </a:tblGrid>
              <a:tr h="680886">
                <a:tc>
                  <a:txBody>
                    <a:bodyPr/>
                    <a:lstStyle/>
                    <a:p>
                      <a:r>
                        <a:rPr lang="en-US" sz="2000" dirty="0"/>
                        <a:t>Trial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r>
                        <a:rPr lang="en-US" sz="2000" dirty="0"/>
                        <a:t>Agent(s)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PD-L1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TMB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solidFill>
                            <a:schemeClr val="tx1"/>
                          </a:solidFill>
                        </a:rPr>
                        <a:t>TGF-ß (resistance)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TLS</a:t>
                      </a:r>
                      <a:endParaRPr lang="en-US" sz="2000" baseline="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CD8+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2000" dirty="0"/>
                        <a:t>Decipher</a:t>
                      </a:r>
                      <a:r>
                        <a:rPr lang="en-US" sz="2000" baseline="0" dirty="0"/>
                        <a:t> </a:t>
                      </a:r>
                      <a:br>
                        <a:rPr lang="en-US" sz="2000" baseline="0" dirty="0"/>
                      </a:br>
                      <a:r>
                        <a:rPr lang="en-US" sz="2000" baseline="0" dirty="0"/>
                        <a:t>Subtyping</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890877797"/>
                  </a:ext>
                </a:extLst>
              </a:tr>
              <a:tr h="734448">
                <a:tc>
                  <a:txBody>
                    <a:bodyPr/>
                    <a:lstStyle/>
                    <a:p>
                      <a:r>
                        <a:rPr lang="en-US" dirty="0">
                          <a:solidFill>
                            <a:schemeClr val="bg1"/>
                          </a:solidFill>
                        </a:rPr>
                        <a:t>PURE-01</a:t>
                      </a:r>
                      <a:r>
                        <a:rPr lang="en-US" baseline="30000" dirty="0">
                          <a:solidFill>
                            <a:schemeClr val="bg1"/>
                          </a:solidFill>
                        </a:rPr>
                        <a:t>1</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solidFill>
                            <a:schemeClr val="bg1"/>
                          </a:solidFill>
                        </a:rPr>
                        <a:t>Pembrolizumab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6394900"/>
                  </a:ext>
                </a:extLst>
              </a:tr>
              <a:tr h="734448">
                <a:tc>
                  <a:txBody>
                    <a:bodyPr/>
                    <a:lstStyle/>
                    <a:p>
                      <a:r>
                        <a:rPr lang="en-US" dirty="0">
                          <a:solidFill>
                            <a:schemeClr val="bg1"/>
                          </a:solidFill>
                        </a:rPr>
                        <a:t>ABACUS</a:t>
                      </a:r>
                      <a:r>
                        <a:rPr lang="en-US" baseline="30000" dirty="0">
                          <a:solidFill>
                            <a:schemeClr val="bg1"/>
                          </a:solidFill>
                        </a:rPr>
                        <a:t>2</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dirty="0">
                          <a:solidFill>
                            <a:schemeClr val="bg1"/>
                          </a:solidFill>
                        </a:rPr>
                        <a:t>Atezolizumab</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842656628"/>
                  </a:ext>
                </a:extLst>
              </a:tr>
              <a:tr h="734448">
                <a:tc>
                  <a:txBody>
                    <a:bodyPr/>
                    <a:lstStyle/>
                    <a:p>
                      <a:r>
                        <a:rPr lang="en-US" dirty="0">
                          <a:solidFill>
                            <a:schemeClr val="bg1"/>
                          </a:solidFill>
                        </a:rPr>
                        <a:t>NABUCCO</a:t>
                      </a:r>
                      <a:r>
                        <a:rPr lang="en-US" baseline="30000" dirty="0">
                          <a:solidFill>
                            <a:schemeClr val="bg1"/>
                          </a:solidFill>
                        </a:rPr>
                        <a:t>3</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solidFill>
                            <a:schemeClr val="bg1"/>
                          </a:solidFill>
                        </a:rPr>
                        <a:t>Ipi/Nivo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89618282"/>
                  </a:ext>
                </a:extLst>
              </a:tr>
              <a:tr h="734448">
                <a:tc>
                  <a:txBody>
                    <a:bodyPr/>
                    <a:lstStyle/>
                    <a:p>
                      <a:r>
                        <a:rPr lang="en-US" dirty="0">
                          <a:solidFill>
                            <a:schemeClr val="bg1"/>
                          </a:solidFill>
                        </a:rPr>
                        <a:t>BLASST-1</a:t>
                      </a:r>
                      <a:r>
                        <a:rPr lang="en-US" baseline="30000" dirty="0">
                          <a:solidFill>
                            <a:schemeClr val="bg1"/>
                          </a:solidFill>
                        </a:rPr>
                        <a:t>4</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r>
                        <a:rPr lang="en-US" dirty="0">
                          <a:solidFill>
                            <a:schemeClr val="bg1"/>
                          </a:solidFill>
                        </a:rPr>
                        <a:t>Gem/Cis + Nivo</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r>
                        <a:rPr lang="en-US" dirty="0"/>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2460918903"/>
                  </a:ext>
                </a:extLst>
              </a:tr>
              <a:tr h="734448">
                <a:tc>
                  <a:txBody>
                    <a:bodyPr/>
                    <a:lstStyle/>
                    <a:p>
                      <a:r>
                        <a:rPr lang="en-US" dirty="0">
                          <a:solidFill>
                            <a:schemeClr val="bg1"/>
                          </a:solidFill>
                        </a:rPr>
                        <a:t>MDACC</a:t>
                      </a:r>
                      <a:r>
                        <a:rPr lang="en-US" baseline="30000" dirty="0">
                          <a:solidFill>
                            <a:schemeClr val="bg1"/>
                          </a:solidFill>
                        </a:rPr>
                        <a:t>5</a:t>
                      </a:r>
                      <a:endParaRPr lang="en-US"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US" dirty="0">
                          <a:solidFill>
                            <a:schemeClr val="bg1"/>
                          </a:solidFill>
                        </a:rPr>
                        <a:t>Durva/Tremi</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01402707"/>
                  </a:ext>
                </a:extLst>
              </a:tr>
            </a:tbl>
          </a:graphicData>
        </a:graphic>
      </p:graphicFrame>
      <p:pic>
        <p:nvPicPr>
          <p:cNvPr id="26" name="Picture 25">
            <a:extLst>
              <a:ext uri="{FF2B5EF4-FFF2-40B4-BE49-F238E27FC236}">
                <a16:creationId xmlns:a16="http://schemas.microsoft.com/office/drawing/2014/main" id="{0317CD87-2F2A-4496-895B-CB680914D411}"/>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4370699" y="2488961"/>
            <a:ext cx="292235" cy="269989"/>
          </a:xfrm>
          <a:prstGeom prst="rect">
            <a:avLst/>
          </a:prstGeom>
        </p:spPr>
      </p:pic>
      <p:pic>
        <p:nvPicPr>
          <p:cNvPr id="30" name="Picture 29">
            <a:extLst>
              <a:ext uri="{FF2B5EF4-FFF2-40B4-BE49-F238E27FC236}">
                <a16:creationId xmlns:a16="http://schemas.microsoft.com/office/drawing/2014/main" id="{751A55D1-0630-9964-DB93-B5811E03440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3241732"/>
            <a:ext cx="359224" cy="352040"/>
          </a:xfrm>
          <a:prstGeom prst="rect">
            <a:avLst/>
          </a:prstGeom>
        </p:spPr>
      </p:pic>
      <p:pic>
        <p:nvPicPr>
          <p:cNvPr id="31" name="Picture 30">
            <a:extLst>
              <a:ext uri="{FF2B5EF4-FFF2-40B4-BE49-F238E27FC236}">
                <a16:creationId xmlns:a16="http://schemas.microsoft.com/office/drawing/2014/main" id="{FF2A522D-778D-741D-5F3B-DCBADF8726E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2447935"/>
            <a:ext cx="359224" cy="352040"/>
          </a:xfrm>
          <a:prstGeom prst="rect">
            <a:avLst/>
          </a:prstGeom>
        </p:spPr>
      </p:pic>
      <p:pic>
        <p:nvPicPr>
          <p:cNvPr id="32" name="Picture 31">
            <a:extLst>
              <a:ext uri="{FF2B5EF4-FFF2-40B4-BE49-F238E27FC236}">
                <a16:creationId xmlns:a16="http://schemas.microsoft.com/office/drawing/2014/main" id="{E23E50F1-FAD8-B945-F7B9-37812FD5AEEF}"/>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6930416" y="3282758"/>
            <a:ext cx="292235" cy="269989"/>
          </a:xfrm>
          <a:prstGeom prst="rect">
            <a:avLst/>
          </a:prstGeom>
        </p:spPr>
      </p:pic>
      <p:pic>
        <p:nvPicPr>
          <p:cNvPr id="33" name="Picture 32">
            <a:extLst>
              <a:ext uri="{FF2B5EF4-FFF2-40B4-BE49-F238E27FC236}">
                <a16:creationId xmlns:a16="http://schemas.microsoft.com/office/drawing/2014/main" id="{0217461F-4283-1892-FE66-35433C0634A5}"/>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9464904" y="3282758"/>
            <a:ext cx="292235" cy="269989"/>
          </a:xfrm>
          <a:prstGeom prst="rect">
            <a:avLst/>
          </a:prstGeom>
        </p:spPr>
      </p:pic>
      <p:pic>
        <p:nvPicPr>
          <p:cNvPr id="34" name="Picture 33">
            <a:extLst>
              <a:ext uri="{FF2B5EF4-FFF2-40B4-BE49-F238E27FC236}">
                <a16:creationId xmlns:a16="http://schemas.microsoft.com/office/drawing/2014/main" id="{326C2353-670B-0F2E-F819-B071E81B9DC3}"/>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10742840" y="2488961"/>
            <a:ext cx="292235" cy="269989"/>
          </a:xfrm>
          <a:prstGeom prst="rect">
            <a:avLst/>
          </a:prstGeom>
        </p:spPr>
      </p:pic>
      <p:pic>
        <p:nvPicPr>
          <p:cNvPr id="35" name="Picture 34">
            <a:extLst>
              <a:ext uri="{FF2B5EF4-FFF2-40B4-BE49-F238E27FC236}">
                <a16:creationId xmlns:a16="http://schemas.microsoft.com/office/drawing/2014/main" id="{7EA56754-76B7-884A-4B32-89A1D21087E4}"/>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8203440" y="5496859"/>
            <a:ext cx="292235" cy="269989"/>
          </a:xfrm>
          <a:prstGeom prst="rect">
            <a:avLst/>
          </a:prstGeom>
        </p:spPr>
      </p:pic>
      <p:pic>
        <p:nvPicPr>
          <p:cNvPr id="36" name="Picture 35">
            <a:extLst>
              <a:ext uri="{FF2B5EF4-FFF2-40B4-BE49-F238E27FC236}">
                <a16:creationId xmlns:a16="http://schemas.microsoft.com/office/drawing/2014/main" id="{1B67B1C3-3D32-F826-BA5B-093756A7AAEE}"/>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9464904" y="5496859"/>
            <a:ext cx="292235" cy="269989"/>
          </a:xfrm>
          <a:prstGeom prst="rect">
            <a:avLst/>
          </a:prstGeom>
        </p:spPr>
      </p:pic>
      <p:pic>
        <p:nvPicPr>
          <p:cNvPr id="37" name="Picture 36">
            <a:extLst>
              <a:ext uri="{FF2B5EF4-FFF2-40B4-BE49-F238E27FC236}">
                <a16:creationId xmlns:a16="http://schemas.microsoft.com/office/drawing/2014/main" id="{C2BCBBEB-3F81-6941-713E-F9C85D8187B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3241732"/>
            <a:ext cx="359224" cy="352040"/>
          </a:xfrm>
          <a:prstGeom prst="rect">
            <a:avLst/>
          </a:prstGeom>
        </p:spPr>
      </p:pic>
      <p:pic>
        <p:nvPicPr>
          <p:cNvPr id="39" name="Picture 38">
            <a:extLst>
              <a:ext uri="{FF2B5EF4-FFF2-40B4-BE49-F238E27FC236}">
                <a16:creationId xmlns:a16="http://schemas.microsoft.com/office/drawing/2014/main" id="{3122B7D7-7722-9720-DA5B-50CD1B04B52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3974512"/>
            <a:ext cx="359224" cy="352040"/>
          </a:xfrm>
          <a:prstGeom prst="rect">
            <a:avLst/>
          </a:prstGeom>
        </p:spPr>
      </p:pic>
      <p:pic>
        <p:nvPicPr>
          <p:cNvPr id="40" name="Picture 39">
            <a:extLst>
              <a:ext uri="{FF2B5EF4-FFF2-40B4-BE49-F238E27FC236}">
                <a16:creationId xmlns:a16="http://schemas.microsoft.com/office/drawing/2014/main" id="{D812567D-546D-7AAB-79AD-BD55E8923C0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4691008"/>
            <a:ext cx="359224" cy="352040"/>
          </a:xfrm>
          <a:prstGeom prst="rect">
            <a:avLst/>
          </a:prstGeom>
        </p:spPr>
      </p:pic>
      <p:pic>
        <p:nvPicPr>
          <p:cNvPr id="41" name="Picture 40">
            <a:extLst>
              <a:ext uri="{FF2B5EF4-FFF2-40B4-BE49-F238E27FC236}">
                <a16:creationId xmlns:a16="http://schemas.microsoft.com/office/drawing/2014/main" id="{BDB53CEC-509F-A071-12C7-C71C89F9D0C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577857" y="5455833"/>
            <a:ext cx="359224" cy="352040"/>
          </a:xfrm>
          <a:prstGeom prst="rect">
            <a:avLst/>
          </a:prstGeom>
        </p:spPr>
      </p:pic>
      <p:pic>
        <p:nvPicPr>
          <p:cNvPr id="42" name="Picture 41">
            <a:extLst>
              <a:ext uri="{FF2B5EF4-FFF2-40B4-BE49-F238E27FC236}">
                <a16:creationId xmlns:a16="http://schemas.microsoft.com/office/drawing/2014/main" id="{30DEF506-C744-2F1E-4154-ABF0C1C95A2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3974512"/>
            <a:ext cx="359224" cy="352040"/>
          </a:xfrm>
          <a:prstGeom prst="rect">
            <a:avLst/>
          </a:prstGeom>
        </p:spPr>
      </p:pic>
      <p:pic>
        <p:nvPicPr>
          <p:cNvPr id="43" name="Picture 42">
            <a:extLst>
              <a:ext uri="{FF2B5EF4-FFF2-40B4-BE49-F238E27FC236}">
                <a16:creationId xmlns:a16="http://schemas.microsoft.com/office/drawing/2014/main" id="{50C7489C-DBF0-CFED-207F-1CFDE7A995B9}"/>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4691008"/>
            <a:ext cx="359224" cy="352040"/>
          </a:xfrm>
          <a:prstGeom prst="rect">
            <a:avLst/>
          </a:prstGeom>
        </p:spPr>
      </p:pic>
      <p:pic>
        <p:nvPicPr>
          <p:cNvPr id="44" name="Picture 43">
            <a:extLst>
              <a:ext uri="{FF2B5EF4-FFF2-40B4-BE49-F238E27FC236}">
                <a16:creationId xmlns:a16="http://schemas.microsoft.com/office/drawing/2014/main" id="{A72446CA-0531-EB9A-E428-C64B6AF4B7DD}"/>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337204" y="5455833"/>
            <a:ext cx="359224" cy="352040"/>
          </a:xfrm>
          <a:prstGeom prst="rect">
            <a:avLst/>
          </a:prstGeom>
        </p:spPr>
      </p:pic>
      <p:pic>
        <p:nvPicPr>
          <p:cNvPr id="45" name="Picture 44">
            <a:extLst>
              <a:ext uri="{FF2B5EF4-FFF2-40B4-BE49-F238E27FC236}">
                <a16:creationId xmlns:a16="http://schemas.microsoft.com/office/drawing/2014/main" id="{20AF3F49-2727-7157-1241-EC56BA8E7CF8}"/>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6930416" y="4015538"/>
            <a:ext cx="292235" cy="269989"/>
          </a:xfrm>
          <a:prstGeom prst="rect">
            <a:avLst/>
          </a:prstGeom>
        </p:spPr>
      </p:pic>
      <p:pic>
        <p:nvPicPr>
          <p:cNvPr id="46" name="Picture 45">
            <a:extLst>
              <a:ext uri="{FF2B5EF4-FFF2-40B4-BE49-F238E27FC236}">
                <a16:creationId xmlns:a16="http://schemas.microsoft.com/office/drawing/2014/main" id="{D5120553-F9C1-6C62-F948-739D1E6022B2}"/>
              </a:ext>
            </a:extLst>
          </p:cNvPr>
          <p:cNvPicPr>
            <a:picLocks noChangeAspect="1"/>
          </p:cNvPicPr>
          <p:nvPr/>
        </p:nvPicPr>
        <p:blipFill>
          <a:blip r:embed="rId3">
            <a:clrChange>
              <a:clrFrom>
                <a:srgbClr val="FDFDFD"/>
              </a:clrFrom>
              <a:clrTo>
                <a:srgbClr val="FDFDFD">
                  <a:alpha val="0"/>
                </a:srgbClr>
              </a:clrTo>
            </a:clrChange>
          </a:blip>
          <a:stretch>
            <a:fillRect/>
          </a:stretch>
        </p:blipFill>
        <p:spPr>
          <a:xfrm>
            <a:off x="10742840" y="4732034"/>
            <a:ext cx="292235" cy="269989"/>
          </a:xfrm>
          <a:prstGeom prst="rect">
            <a:avLst/>
          </a:prstGeom>
        </p:spPr>
      </p:pic>
      <p:pic>
        <p:nvPicPr>
          <p:cNvPr id="47" name="Picture 46">
            <a:extLst>
              <a:ext uri="{FF2B5EF4-FFF2-40B4-BE49-F238E27FC236}">
                <a16:creationId xmlns:a16="http://schemas.microsoft.com/office/drawing/2014/main" id="{C508EBA0-7B2D-5E87-1AEC-4D93A92DEC0E}"/>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169945" y="3974512"/>
            <a:ext cx="359224" cy="352040"/>
          </a:xfrm>
          <a:prstGeom prst="rect">
            <a:avLst/>
          </a:prstGeom>
        </p:spPr>
      </p:pic>
      <p:pic>
        <p:nvPicPr>
          <p:cNvPr id="48" name="Picture 47">
            <a:extLst>
              <a:ext uri="{FF2B5EF4-FFF2-40B4-BE49-F238E27FC236}">
                <a16:creationId xmlns:a16="http://schemas.microsoft.com/office/drawing/2014/main" id="{D3A0A552-0781-0766-2F49-5ED1DB6B352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9431409" y="3974512"/>
            <a:ext cx="359224" cy="352040"/>
          </a:xfrm>
          <a:prstGeom prst="rect">
            <a:avLst/>
          </a:prstGeom>
        </p:spPr>
      </p:pic>
      <p:sp>
        <p:nvSpPr>
          <p:cNvPr id="2" name="Title 1"/>
          <p:cNvSpPr>
            <a:spLocks noGrp="1"/>
          </p:cNvSpPr>
          <p:nvPr>
            <p:ph type="title"/>
          </p:nvPr>
        </p:nvSpPr>
        <p:spPr/>
        <p:txBody>
          <a:bodyPr>
            <a:noAutofit/>
          </a:bodyPr>
          <a:lstStyle/>
          <a:p>
            <a:r>
              <a:rPr lang="en-US" dirty="0"/>
              <a:t>Biomarkers Associated With </a:t>
            </a:r>
            <a:br>
              <a:rPr lang="en-US" dirty="0"/>
            </a:br>
            <a:r>
              <a:rPr lang="en-US" dirty="0"/>
              <a:t>IO Neoadjuvant Approaches </a:t>
            </a:r>
          </a:p>
        </p:txBody>
      </p:sp>
      <p:sp>
        <p:nvSpPr>
          <p:cNvPr id="4" name="Slide Number Placeholder 3"/>
          <p:cNvSpPr>
            <a:spLocks noGrp="1"/>
          </p:cNvSpPr>
          <p:nvPr>
            <p:ph type="sldNum" sz="quarter" idx="4294967295"/>
          </p:nvPr>
        </p:nvSpPr>
        <p:spPr>
          <a:xfrm>
            <a:off x="11317288" y="217488"/>
            <a:ext cx="874712"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591227-F9EB-4B2B-9432-842143BA1678}" type="slidenum">
              <a:rPr kumimoji="0" lang="en-US" sz="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1" name="Group 20">
            <a:extLst>
              <a:ext uri="{FF2B5EF4-FFF2-40B4-BE49-F238E27FC236}">
                <a16:creationId xmlns:a16="http://schemas.microsoft.com/office/drawing/2014/main" id="{6533D3AE-F35B-5ED7-D51F-13993B2A4074}"/>
              </a:ext>
            </a:extLst>
          </p:cNvPr>
          <p:cNvGrpSpPr/>
          <p:nvPr/>
        </p:nvGrpSpPr>
        <p:grpSpPr>
          <a:xfrm>
            <a:off x="693542" y="2988981"/>
            <a:ext cx="7825899" cy="1500442"/>
            <a:chOff x="630839" y="2973674"/>
            <a:chExt cx="7825899" cy="1500442"/>
          </a:xfrm>
        </p:grpSpPr>
        <p:sp>
          <p:nvSpPr>
            <p:cNvPr id="22" name="Rounded Rectangle 50">
              <a:extLst>
                <a:ext uri="{FF2B5EF4-FFF2-40B4-BE49-F238E27FC236}">
                  <a16:creationId xmlns:a16="http://schemas.microsoft.com/office/drawing/2014/main" id="{242C96ED-3C55-812C-5E51-E5C0D50BF3C4}"/>
                </a:ext>
              </a:extLst>
            </p:cNvPr>
            <p:cNvSpPr/>
            <p:nvPr/>
          </p:nvSpPr>
          <p:spPr>
            <a:xfrm>
              <a:off x="630839" y="2973674"/>
              <a:ext cx="7825899" cy="150044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Discordant results across agents, trials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ea typeface="+mn-ea"/>
                  <a:cs typeface="+mn-cs"/>
                </a:rPr>
                <a:t>Currently, no validated biomarker exists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ea typeface="+mn-ea"/>
                <a:cs typeface="+mn-cs"/>
              </a:endParaRPr>
            </a:p>
          </p:txBody>
        </p:sp>
        <p:pic>
          <p:nvPicPr>
            <p:cNvPr id="23" name="Picture 22">
              <a:extLst>
                <a:ext uri="{FF2B5EF4-FFF2-40B4-BE49-F238E27FC236}">
                  <a16:creationId xmlns:a16="http://schemas.microsoft.com/office/drawing/2014/main" id="{CA77EA1F-FD66-86CC-2DDE-BF96FDA0AD4A}"/>
                </a:ext>
              </a:extLst>
            </p:cNvPr>
            <p:cNvPicPr>
              <a:picLocks noChangeAspect="1"/>
            </p:cNvPicPr>
            <p:nvPr/>
          </p:nvPicPr>
          <p:blipFill>
            <a:blip r:embed="rId5"/>
            <a:stretch>
              <a:fillRect/>
            </a:stretch>
          </p:blipFill>
          <p:spPr>
            <a:xfrm>
              <a:off x="5994818" y="3065052"/>
              <a:ext cx="1835620" cy="1299215"/>
            </a:xfrm>
            <a:prstGeom prst="rect">
              <a:avLst/>
            </a:prstGeom>
          </p:spPr>
        </p:pic>
      </p:grpSp>
      <p:sp>
        <p:nvSpPr>
          <p:cNvPr id="5" name="Text Box 15">
            <a:extLst>
              <a:ext uri="{FF2B5EF4-FFF2-40B4-BE49-F238E27FC236}">
                <a16:creationId xmlns:a16="http://schemas.microsoft.com/office/drawing/2014/main" id="{1E699F35-4BE0-9493-2C64-D79A7CCCECD0}"/>
              </a:ext>
            </a:extLst>
          </p:cNvPr>
          <p:cNvSpPr txBox="1">
            <a:spLocks noChangeArrowheads="1"/>
          </p:cNvSpPr>
          <p:nvPr/>
        </p:nvSpPr>
        <p:spPr bwMode="auto">
          <a:xfrm>
            <a:off x="412751" y="6204249"/>
            <a:ext cx="7853362" cy="461665"/>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1. Necchi. Eur Urol. 2020;77:439. 2. Powles. Nat Med. 2019;25:1706. 3. Van Dijk. Nat Med. 2020;26:1839. </a:t>
            </a:r>
            <a:br>
              <a:rPr lang="en-US" altLang="en-US" sz="1200" b="0" spc="-10" dirty="0">
                <a:solidFill>
                  <a:schemeClr val="bg2"/>
                </a:solidFill>
                <a:latin typeface="Calibri" panose="020F0502020204030204" pitchFamily="34" charset="0"/>
                <a:cs typeface="+mn-cs"/>
              </a:rPr>
            </a:br>
            <a:r>
              <a:rPr lang="en-US" altLang="en-US" sz="1200" b="0" spc="-10" dirty="0">
                <a:solidFill>
                  <a:schemeClr val="bg2"/>
                </a:solidFill>
                <a:latin typeface="Calibri" panose="020F0502020204030204" pitchFamily="34" charset="0"/>
                <a:cs typeface="+mn-cs"/>
              </a:rPr>
              <a:t>4. Gupta. ASCO GU 2022. Abstr 528. 5. Gao. Nat Med. 2020;26:1845.</a:t>
            </a:r>
          </a:p>
        </p:txBody>
      </p:sp>
    </p:spTree>
    <p:extLst>
      <p:ext uri="{BB962C8B-B14F-4D97-AF65-F5344CB8AC3E}">
        <p14:creationId xmlns:p14="http://schemas.microsoft.com/office/powerpoint/2010/main" val="36087084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Conclusions and Future Directions</a:t>
            </a:r>
          </a:p>
        </p:txBody>
      </p:sp>
      <p:grpSp>
        <p:nvGrpSpPr>
          <p:cNvPr id="3" name="Group 2"/>
          <p:cNvGrpSpPr/>
          <p:nvPr/>
        </p:nvGrpSpPr>
        <p:grpSpPr>
          <a:xfrm>
            <a:off x="4400675" y="2977932"/>
            <a:ext cx="3351284" cy="3351284"/>
            <a:chOff x="2400300" y="1122434"/>
            <a:chExt cx="4343400" cy="4343400"/>
          </a:xfrm>
        </p:grpSpPr>
        <p:pic>
          <p:nvPicPr>
            <p:cNvPr id="1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1122434"/>
              <a:ext cx="4343400" cy="4343400"/>
            </a:xfrm>
            <a:prstGeom prst="rect">
              <a:avLst/>
            </a:prstGeom>
            <a:effectLst>
              <a:outerShdw blurRad="635000" dist="38100" dir="5400000" algn="t" rotWithShape="0">
                <a:prstClr val="black">
                  <a:alpha val="40000"/>
                </a:prstClr>
              </a:outerShdw>
            </a:effectLst>
          </p:spPr>
        </p:pic>
        <p:sp>
          <p:nvSpPr>
            <p:cNvPr id="18" name="TextBox 17"/>
            <p:cNvSpPr txBox="1"/>
            <p:nvPr/>
          </p:nvSpPr>
          <p:spPr>
            <a:xfrm>
              <a:off x="3237479" y="2818451"/>
              <a:ext cx="703591" cy="461665"/>
            </a:xfrm>
            <a:prstGeom prst="rect">
              <a:avLst/>
            </a:prstGeom>
            <a:noFill/>
          </p:spPr>
          <p:txBody>
            <a:bodyPr wrap="none" rtlCol="0">
              <a:noAutofit/>
            </a:bodyPr>
            <a:lstStyle/>
            <a:p>
              <a:pPr defTabSz="1219140"/>
              <a:r>
                <a:rPr lang="en-US" sz="2400" b="1" dirty="0">
                  <a:solidFill>
                    <a:srgbClr val="FF0000"/>
                  </a:solidFill>
                  <a:latin typeface="Calibri"/>
                </a:rPr>
                <a:t>Past</a:t>
              </a:r>
            </a:p>
          </p:txBody>
        </p:sp>
        <p:sp>
          <p:nvSpPr>
            <p:cNvPr id="19" name="TextBox 18"/>
            <p:cNvSpPr txBox="1"/>
            <p:nvPr/>
          </p:nvSpPr>
          <p:spPr>
            <a:xfrm>
              <a:off x="4670248" y="2818451"/>
              <a:ext cx="1009378" cy="461665"/>
            </a:xfrm>
            <a:prstGeom prst="rect">
              <a:avLst/>
            </a:prstGeom>
            <a:noFill/>
          </p:spPr>
          <p:txBody>
            <a:bodyPr wrap="none" rtlCol="0">
              <a:noAutofit/>
            </a:bodyPr>
            <a:lstStyle/>
            <a:p>
              <a:pPr defTabSz="1219140"/>
              <a:r>
                <a:rPr lang="en-US" sz="2400" b="1" dirty="0">
                  <a:solidFill>
                    <a:srgbClr val="FF0000"/>
                  </a:solidFill>
                  <a:latin typeface="Calibri"/>
                </a:rPr>
                <a:t>Future</a:t>
              </a:r>
            </a:p>
          </p:txBody>
        </p:sp>
        <p:sp>
          <p:nvSpPr>
            <p:cNvPr id="20" name="TextBox 19"/>
            <p:cNvSpPr txBox="1"/>
            <p:nvPr/>
          </p:nvSpPr>
          <p:spPr>
            <a:xfrm>
              <a:off x="3894965" y="2137823"/>
              <a:ext cx="1136337" cy="461665"/>
            </a:xfrm>
            <a:prstGeom prst="rect">
              <a:avLst/>
            </a:prstGeom>
            <a:noFill/>
          </p:spPr>
          <p:txBody>
            <a:bodyPr wrap="none" rtlCol="0">
              <a:noAutofit/>
            </a:bodyPr>
            <a:lstStyle/>
            <a:p>
              <a:pPr defTabSz="1219140"/>
              <a:r>
                <a:rPr lang="en-US" sz="2400" b="1" dirty="0">
                  <a:solidFill>
                    <a:srgbClr val="FF0000"/>
                  </a:solidFill>
                  <a:latin typeface="Calibri"/>
                </a:rPr>
                <a:t>Present</a:t>
              </a:r>
            </a:p>
          </p:txBody>
        </p:sp>
      </p:grpSp>
      <p:pic>
        <p:nvPicPr>
          <p:cNvPr id="17" name="Picture 16"/>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rot="3674356">
            <a:off x="5030763" y="3882391"/>
            <a:ext cx="2229135" cy="2229135"/>
          </a:xfrm>
          <a:prstGeom prst="rect">
            <a:avLst/>
          </a:prstGeom>
          <a:noFill/>
        </p:spPr>
      </p:pic>
      <p:sp>
        <p:nvSpPr>
          <p:cNvPr id="39" name="Rounded Rectangle 38"/>
          <p:cNvSpPr/>
          <p:nvPr/>
        </p:nvSpPr>
        <p:spPr>
          <a:xfrm flipH="1">
            <a:off x="186417" y="3055592"/>
            <a:ext cx="3658941" cy="2775208"/>
          </a:xfrm>
          <a:prstGeom prst="roundRect">
            <a:avLst/>
          </a:prstGeom>
          <a:solidFill>
            <a:srgbClr val="FFFF00"/>
          </a:solidFill>
          <a:ln w="25400">
            <a:solidFill>
              <a:schemeClr val="accent3">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1219140"/>
            <a:r>
              <a:rPr lang="en-US" sz="2000" b="1" dirty="0">
                <a:solidFill>
                  <a:schemeClr val="bg1"/>
                </a:solidFill>
                <a:cs typeface="Arial" panose="020B0604020202020204" pitchFamily="34" charset="0"/>
              </a:rPr>
              <a:t>Pre-IO Era </a:t>
            </a:r>
          </a:p>
          <a:p>
            <a:pPr marL="342900" indent="-342900" defTabSz="1219140">
              <a:buFont typeface="Wingdings" panose="05000000000000000000" pitchFamily="2" charset="2"/>
              <a:buChar char="§"/>
            </a:pPr>
            <a:endParaRPr lang="en-US" sz="2000" b="1" dirty="0">
              <a:solidFill>
                <a:schemeClr val="bg1"/>
              </a:solidFill>
              <a:cs typeface="Arial" panose="020B0604020202020204" pitchFamily="34" charset="0"/>
            </a:endParaRPr>
          </a:p>
          <a:p>
            <a:pPr marL="285750" indent="-285750" defTabSz="1219140">
              <a:buFont typeface="Wingdings" panose="05000000000000000000" pitchFamily="2" charset="2"/>
              <a:buChar char="§"/>
            </a:pPr>
            <a:r>
              <a:rPr lang="en-US" dirty="0">
                <a:solidFill>
                  <a:schemeClr val="bg1"/>
                </a:solidFill>
                <a:cs typeface="Arial" panose="020B0604020202020204" pitchFamily="34" charset="0"/>
              </a:rPr>
              <a:t>Lack of effective systemic therapies</a:t>
            </a:r>
          </a:p>
          <a:p>
            <a:pPr marL="285750" indent="-285750" defTabSz="1219140">
              <a:buFont typeface="Wingdings" panose="05000000000000000000" pitchFamily="2" charset="2"/>
              <a:buChar char="§"/>
            </a:pPr>
            <a:r>
              <a:rPr lang="en-US" dirty="0">
                <a:solidFill>
                  <a:schemeClr val="bg1"/>
                </a:solidFill>
                <a:cs typeface="Arial" panose="020B0604020202020204" pitchFamily="34" charset="0"/>
              </a:rPr>
              <a:t>Upfront and consolidative surgical approaches</a:t>
            </a:r>
            <a:endParaRPr lang="en-US"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p:txBody>
      </p:sp>
      <p:sp>
        <p:nvSpPr>
          <p:cNvPr id="6" name="Left Arrow 5"/>
          <p:cNvSpPr/>
          <p:nvPr/>
        </p:nvSpPr>
        <p:spPr>
          <a:xfrm>
            <a:off x="3845358" y="4078477"/>
            <a:ext cx="667304" cy="4731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2804589" y="1234006"/>
            <a:ext cx="6543455" cy="1994638"/>
            <a:chOff x="2925394" y="893786"/>
            <a:chExt cx="6543454" cy="1994638"/>
          </a:xfrm>
        </p:grpSpPr>
        <p:sp>
          <p:nvSpPr>
            <p:cNvPr id="196" name="Left Arrow 195"/>
            <p:cNvSpPr/>
            <p:nvPr/>
          </p:nvSpPr>
          <p:spPr>
            <a:xfrm rot="5400000">
              <a:off x="5919111" y="2351197"/>
              <a:ext cx="601261" cy="47319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en-US" dirty="0">
                <a:solidFill>
                  <a:schemeClr val="bg1"/>
                </a:solidFill>
              </a:endParaRPr>
            </a:p>
          </p:txBody>
        </p:sp>
        <p:sp>
          <p:nvSpPr>
            <p:cNvPr id="198" name="Rounded Rectangle 197"/>
            <p:cNvSpPr/>
            <p:nvPr/>
          </p:nvSpPr>
          <p:spPr>
            <a:xfrm flipH="1">
              <a:off x="2925394" y="893786"/>
              <a:ext cx="6543454" cy="1345869"/>
            </a:xfrm>
            <a:prstGeom prst="roundRect">
              <a:avLst/>
            </a:prstGeom>
            <a:solidFill>
              <a:srgbClr val="FFFF00"/>
            </a:solidFill>
            <a:ln w="25400">
              <a:solidFill>
                <a:schemeClr val="accent3">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lnSpcReduction="10000"/>
            </a:bodyPr>
            <a:lstStyle/>
            <a:p>
              <a:pPr algn="ctr" defTabSz="1219140"/>
              <a:r>
                <a:rPr lang="en-US" sz="2000" b="1" dirty="0">
                  <a:solidFill>
                    <a:schemeClr val="bg1"/>
                  </a:solidFill>
                  <a:cs typeface="Arial" panose="020B0604020202020204" pitchFamily="34" charset="0"/>
                </a:rPr>
                <a:t>IO, Novel Therapy Era</a:t>
              </a:r>
            </a:p>
            <a:p>
              <a:pPr marL="342900" indent="-342900" defTabSz="1219140">
                <a:buFont typeface="Wingdings" panose="05000000000000000000" pitchFamily="2" charset="2"/>
                <a:buChar char="§"/>
              </a:pPr>
              <a:r>
                <a:rPr lang="en-US" sz="1900" dirty="0">
                  <a:solidFill>
                    <a:schemeClr val="bg1"/>
                  </a:solidFill>
                  <a:cs typeface="Arial" panose="020B0604020202020204" pitchFamily="34" charset="0"/>
                </a:rPr>
                <a:t>Tremendous progress in LA/mUC </a:t>
              </a:r>
            </a:p>
            <a:p>
              <a:pPr marL="342900" indent="-342900" defTabSz="1219140">
                <a:buFont typeface="Wingdings" panose="05000000000000000000" pitchFamily="2" charset="2"/>
                <a:buChar char="§"/>
              </a:pPr>
              <a:r>
                <a:rPr lang="en-US" sz="1900" dirty="0">
                  <a:solidFill>
                    <a:schemeClr val="bg1"/>
                  </a:solidFill>
                  <a:cs typeface="Arial" panose="020B0604020202020204" pitchFamily="34" charset="0"/>
                </a:rPr>
                <a:t>IO shows promise in perioperative setting</a:t>
              </a:r>
            </a:p>
            <a:p>
              <a:pPr marL="342900" indent="-342900" defTabSz="1219140">
                <a:buFont typeface="Wingdings" panose="05000000000000000000" pitchFamily="2" charset="2"/>
                <a:buChar char="§"/>
              </a:pPr>
              <a:r>
                <a:rPr lang="en-US" sz="1900" dirty="0">
                  <a:solidFill>
                    <a:schemeClr val="bg1"/>
                  </a:solidFill>
                  <a:cs typeface="Arial" panose="020B0604020202020204" pitchFamily="34" charset="0"/>
                </a:rPr>
                <a:t>Still no validated biomarkers for personalized treatment</a:t>
              </a:r>
              <a:endParaRPr lang="en-US" sz="1900"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p:txBody>
        </p:sp>
      </p:grpSp>
      <p:grpSp>
        <p:nvGrpSpPr>
          <p:cNvPr id="5" name="Group 4"/>
          <p:cNvGrpSpPr/>
          <p:nvPr/>
        </p:nvGrpSpPr>
        <p:grpSpPr>
          <a:xfrm>
            <a:off x="7658679" y="3055592"/>
            <a:ext cx="4443009" cy="2721723"/>
            <a:chOff x="7918603" y="3169015"/>
            <a:chExt cx="4336910" cy="2135536"/>
          </a:xfrm>
        </p:grpSpPr>
        <p:sp>
          <p:nvSpPr>
            <p:cNvPr id="197" name="Left Arrow 196"/>
            <p:cNvSpPr/>
            <p:nvPr/>
          </p:nvSpPr>
          <p:spPr>
            <a:xfrm rot="10800000">
              <a:off x="7918603" y="3982416"/>
              <a:ext cx="633109" cy="38610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en-US" dirty="0">
                <a:solidFill>
                  <a:schemeClr val="bg1"/>
                </a:solidFill>
              </a:endParaRPr>
            </a:p>
          </p:txBody>
        </p:sp>
        <p:sp>
          <p:nvSpPr>
            <p:cNvPr id="199" name="Rounded Rectangle 198"/>
            <p:cNvSpPr/>
            <p:nvPr/>
          </p:nvSpPr>
          <p:spPr>
            <a:xfrm flipH="1">
              <a:off x="8602516" y="3169015"/>
              <a:ext cx="3652997" cy="2135536"/>
            </a:xfrm>
            <a:prstGeom prst="roundRect">
              <a:avLst/>
            </a:prstGeom>
            <a:solidFill>
              <a:srgbClr val="FFFF00"/>
            </a:solidFill>
            <a:ln w="25400">
              <a:solidFill>
                <a:schemeClr val="accent3">
                  <a:lumMod val="75000"/>
                </a:schemeClr>
              </a:solidFill>
            </a:ln>
            <a:scene3d>
              <a:camera prst="orthographicFront"/>
              <a:lightRig rig="threePt" dir="t"/>
            </a:scene3d>
            <a:sp3d prstMaterial="matte">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defTabSz="1219140"/>
              <a:r>
                <a:rPr lang="en-US" sz="2000" b="1" dirty="0">
                  <a:solidFill>
                    <a:schemeClr val="bg1"/>
                  </a:solidFill>
                  <a:cs typeface="Arial" panose="020B0604020202020204" pitchFamily="34" charset="0"/>
                </a:rPr>
                <a:t>Precision and Global Oncology</a:t>
              </a:r>
            </a:p>
            <a:p>
              <a:pPr marL="285750" indent="-285750" defTabSz="1219140">
                <a:buFont typeface="Wingdings" panose="05000000000000000000" pitchFamily="2" charset="2"/>
                <a:buChar char="§"/>
              </a:pPr>
              <a:r>
                <a:rPr lang="en-US" dirty="0">
                  <a:solidFill>
                    <a:schemeClr val="bg1"/>
                  </a:solidFill>
                  <a:cs typeface="Arial" panose="020B0604020202020204" pitchFamily="34" charset="0"/>
                </a:rPr>
                <a:t>Biomarker-based adaptive trials, AI</a:t>
              </a:r>
            </a:p>
            <a:p>
              <a:pPr marL="285750" indent="-285750" defTabSz="1219140">
                <a:buFont typeface="Wingdings" panose="05000000000000000000" pitchFamily="2" charset="2"/>
                <a:buChar char="§"/>
              </a:pPr>
              <a:r>
                <a:rPr lang="en-US" dirty="0">
                  <a:solidFill>
                    <a:schemeClr val="bg1"/>
                  </a:solidFill>
                  <a:cs typeface="Arial" panose="020B0604020202020204" pitchFamily="34" charset="0"/>
                </a:rPr>
                <a:t>Avoid radical local therapy</a:t>
              </a:r>
            </a:p>
            <a:p>
              <a:pPr marL="285750" indent="-285750" defTabSz="1219140">
                <a:buFont typeface="Wingdings" panose="05000000000000000000" pitchFamily="2" charset="2"/>
                <a:buChar char="§"/>
              </a:pPr>
              <a:r>
                <a:rPr lang="en-US" dirty="0">
                  <a:solidFill>
                    <a:schemeClr val="bg1"/>
                  </a:solidFill>
                  <a:cs typeface="Arial" panose="020B0604020202020204" pitchFamily="34" charset="0"/>
                </a:rPr>
                <a:t>Patient advocacy, PROs</a:t>
              </a:r>
            </a:p>
            <a:p>
              <a:pPr marL="285750" indent="-285750" defTabSz="1219140">
                <a:buFont typeface="Wingdings" panose="05000000000000000000" pitchFamily="2" charset="2"/>
                <a:buChar char="§"/>
              </a:pPr>
              <a:r>
                <a:rPr lang="en-US" dirty="0">
                  <a:solidFill>
                    <a:schemeClr val="bg1"/>
                  </a:solidFill>
                  <a:cs typeface="Arial" panose="020B0604020202020204" pitchFamily="34" charset="0"/>
                </a:rPr>
                <a:t>Close the gap in access to novel treatments globally</a:t>
              </a:r>
            </a:p>
            <a:p>
              <a:pPr marL="285750" indent="-285750" defTabSz="1219140">
                <a:buFont typeface="Wingdings" panose="05000000000000000000" pitchFamily="2" charset="2"/>
                <a:buChar char="§"/>
              </a:pPr>
              <a:endParaRPr lang="en-US" dirty="0">
                <a:solidFill>
                  <a:schemeClr val="bg1"/>
                </a:solidFill>
                <a:cs typeface="Arial" panose="020B0604020202020204" pitchFamily="34" charset="0"/>
              </a:endParaRPr>
            </a:p>
            <a:p>
              <a:pPr marL="285750" indent="-285750" defTabSz="1219140">
                <a:buFont typeface="Wingdings" panose="05000000000000000000" pitchFamily="2" charset="2"/>
                <a:buChar char="§"/>
              </a:pPr>
              <a:endParaRPr lang="en-US" dirty="0">
                <a:solidFill>
                  <a:schemeClr val="bg1"/>
                </a:solidFill>
                <a:cs typeface="Arial" panose="020B0604020202020204" pitchFamily="34" charset="0"/>
              </a:endParaRPr>
            </a:p>
            <a:p>
              <a:pPr marL="285750" indent="-285750" defTabSz="1219140">
                <a:buFont typeface="Wingdings" panose="05000000000000000000" pitchFamily="2" charset="2"/>
                <a:buChar char="§"/>
              </a:pPr>
              <a:endParaRPr lang="en-US"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a:p>
              <a:pPr marL="285750" indent="-285750" defTabSz="1219140">
                <a:buFont typeface="Wingdings" panose="05000000000000000000" pitchFamily="2" charset="2"/>
                <a:buChar char="§"/>
              </a:pPr>
              <a:endParaRPr lang="en-US" dirty="0">
                <a:solidFill>
                  <a:schemeClr val="bg1"/>
                </a:solidFill>
              </a:endParaRPr>
            </a:p>
          </p:txBody>
        </p:sp>
      </p:grpSp>
    </p:spTree>
    <p:extLst>
      <p:ext uri="{BB962C8B-B14F-4D97-AF65-F5344CB8AC3E}">
        <p14:creationId xmlns:p14="http://schemas.microsoft.com/office/powerpoint/2010/main" val="3493524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DA93788-E77D-4CCE-84A4-6D74E9ED9D9E}"/>
              </a:ext>
            </a:extLst>
          </p:cNvPr>
          <p:cNvSpPr>
            <a:spLocks noGrp="1"/>
          </p:cNvSpPr>
          <p:nvPr>
            <p:ph sz="quarter" idx="4294967295"/>
          </p:nvPr>
        </p:nvSpPr>
        <p:spPr>
          <a:xfrm>
            <a:off x="514351" y="4856674"/>
            <a:ext cx="11283950" cy="1155939"/>
          </a:xfrm>
        </p:spPr>
        <p:txBody>
          <a:bodyPr/>
          <a:lstStyle/>
          <a:p>
            <a:pPr marL="0" indent="0">
              <a:buNone/>
            </a:pPr>
            <a:r>
              <a:rPr lang="en-US" sz="2400" b="1" dirty="0">
                <a:solidFill>
                  <a:srgbClr val="00823B"/>
                </a:solidFill>
                <a:hlinkClick r:id="rId3"/>
              </a:rPr>
              <a:t>clinicaloptions.com/oncology</a:t>
            </a:r>
            <a:endParaRPr lang="en-US" sz="2400" b="1" u="sng" dirty="0">
              <a:solidFill>
                <a:srgbClr val="E1471D"/>
              </a:solidFill>
            </a:endParaRPr>
          </a:p>
        </p:txBody>
      </p:sp>
      <p:sp>
        <p:nvSpPr>
          <p:cNvPr id="62467" name="Rectangle 10">
            <a:extLst>
              <a:ext uri="{FF2B5EF4-FFF2-40B4-BE49-F238E27FC236}">
                <a16:creationId xmlns:a16="http://schemas.microsoft.com/office/drawing/2014/main" id="{285A5094-ED29-4796-B20E-3FBFE4F25619}"/>
              </a:ext>
            </a:extLst>
          </p:cNvPr>
          <p:cNvSpPr>
            <a:spLocks noGrp="1" noChangeArrowheads="1"/>
          </p:cNvSpPr>
          <p:nvPr>
            <p:ph type="title"/>
          </p:nvPr>
        </p:nvSpPr>
        <p:spPr bwMode="gray"/>
        <p:txBody>
          <a:bodyPr/>
          <a:lstStyle/>
          <a:p>
            <a:pPr eaLnBrk="1" hangingPunct="1"/>
            <a:r>
              <a:rPr lang="en-US" altLang="en-US" sz="4000" dirty="0"/>
              <a:t>Go Online for More CCO </a:t>
            </a:r>
            <a:br>
              <a:rPr lang="en-US" altLang="en-US" sz="4000" dirty="0"/>
            </a:br>
            <a:r>
              <a:rPr lang="en-US" altLang="en-US" sz="4000" dirty="0"/>
              <a:t>Coverage of Bladder Cancer!</a:t>
            </a:r>
          </a:p>
        </p:txBody>
      </p:sp>
      <p:sp>
        <p:nvSpPr>
          <p:cNvPr id="39940" name="Rectangle 2">
            <a:extLst>
              <a:ext uri="{FF2B5EF4-FFF2-40B4-BE49-F238E27FC236}">
                <a16:creationId xmlns:a16="http://schemas.microsoft.com/office/drawing/2014/main" id="{8082EA74-AD3C-40A0-A143-D2201E93795E}"/>
              </a:ext>
            </a:extLst>
          </p:cNvPr>
          <p:cNvSpPr>
            <a:spLocks noGrp="1" noChangeArrowheads="1"/>
          </p:cNvSpPr>
          <p:nvPr>
            <p:ph sz="quarter" idx="10"/>
          </p:nvPr>
        </p:nvSpPr>
        <p:spPr/>
        <p:txBody>
          <a:bodyPr rtlCol="0">
            <a:normAutofit/>
          </a:bodyPr>
          <a:lstStyle/>
          <a:p>
            <a:pPr>
              <a:buClr>
                <a:schemeClr val="tx2">
                  <a:lumMod val="20000"/>
                  <a:lumOff val="80000"/>
                </a:schemeClr>
              </a:buClr>
              <a:defRPr/>
            </a:pPr>
            <a:r>
              <a:rPr lang="en-US" sz="2200" dirty="0">
                <a:solidFill>
                  <a:srgbClr val="E1471D"/>
                </a:solidFill>
              </a:rPr>
              <a:t>Downloadable slidesets </a:t>
            </a:r>
            <a:r>
              <a:rPr lang="en-US" sz="2200" b="0" dirty="0"/>
              <a:t>from this presentation</a:t>
            </a:r>
          </a:p>
        </p:txBody>
      </p:sp>
      <p:sp>
        <p:nvSpPr>
          <p:cNvPr id="62469" name="Rectangle 3">
            <a:extLst>
              <a:ext uri="{FF2B5EF4-FFF2-40B4-BE49-F238E27FC236}">
                <a16:creationId xmlns:a16="http://schemas.microsoft.com/office/drawing/2014/main" id="{F01699E0-D838-46BF-8D24-733C506774A8}"/>
              </a:ext>
            </a:extLst>
          </p:cNvPr>
          <p:cNvSpPr>
            <a:spLocks noChangeArrowheads="1"/>
          </p:cNvSpPr>
          <p:nvPr/>
        </p:nvSpPr>
        <p:spPr bwMode="auto">
          <a:xfrm>
            <a:off x="7091363" y="6346826"/>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2400" b="0" i="0" u="none" strike="noStrike" kern="1200" cap="none" spc="0" normalizeH="0" baseline="0" noProof="0" dirty="0">
              <a:ln>
                <a:noFill/>
              </a:ln>
              <a:solidFill>
                <a:srgbClr val="FFFFFF"/>
              </a:solidFill>
              <a:effectLst/>
              <a:uLnTx/>
              <a:uFillTx/>
              <a:latin typeface="Times" panose="02020603050405020304" pitchFamily="18" charset="0"/>
              <a:ea typeface="+mn-ea"/>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10C60CB-5B95-410A-9069-6B232B7BFF5A}"/>
              </a:ext>
            </a:extLst>
          </p:cNvPr>
          <p:cNvSpPr>
            <a:spLocks noGrp="1"/>
          </p:cNvSpPr>
          <p:nvPr>
            <p:ph type="title"/>
          </p:nvPr>
        </p:nvSpPr>
        <p:spPr/>
        <p:txBody>
          <a:bodyPr/>
          <a:lstStyle/>
          <a:p>
            <a:r>
              <a:rPr lang="en-US" dirty="0"/>
              <a:t>AUA Risk Stratification</a:t>
            </a:r>
          </a:p>
        </p:txBody>
      </p:sp>
      <p:graphicFrame>
        <p:nvGraphicFramePr>
          <p:cNvPr id="8" name="Content Placeholder 7">
            <a:extLst>
              <a:ext uri="{FF2B5EF4-FFF2-40B4-BE49-F238E27FC236}">
                <a16:creationId xmlns:a16="http://schemas.microsoft.com/office/drawing/2014/main" id="{58B1071D-84CD-4536-8501-29B489B01B77}"/>
              </a:ext>
            </a:extLst>
          </p:cNvPr>
          <p:cNvGraphicFramePr>
            <a:graphicFrameLocks noGrp="1"/>
          </p:cNvGraphicFramePr>
          <p:nvPr>
            <p:ph idx="1"/>
            <p:extLst>
              <p:ext uri="{D42A27DB-BD31-4B8C-83A1-F6EECF244321}">
                <p14:modId xmlns:p14="http://schemas.microsoft.com/office/powerpoint/2010/main" val="797457922"/>
              </p:ext>
            </p:extLst>
          </p:nvPr>
        </p:nvGraphicFramePr>
        <p:xfrm>
          <a:off x="719138" y="1600200"/>
          <a:ext cx="10787061" cy="4488976"/>
        </p:xfrm>
        <a:graphic>
          <a:graphicData uri="http://schemas.openxmlformats.org/drawingml/2006/table">
            <a:tbl>
              <a:tblPr/>
              <a:tblGrid>
                <a:gridCol w="3595687">
                  <a:extLst>
                    <a:ext uri="{9D8B030D-6E8A-4147-A177-3AD203B41FA5}">
                      <a16:colId xmlns:a16="http://schemas.microsoft.com/office/drawing/2014/main" val="20000"/>
                    </a:ext>
                  </a:extLst>
                </a:gridCol>
                <a:gridCol w="3595687">
                  <a:extLst>
                    <a:ext uri="{9D8B030D-6E8A-4147-A177-3AD203B41FA5}">
                      <a16:colId xmlns:a16="http://schemas.microsoft.com/office/drawing/2014/main" val="20001"/>
                    </a:ext>
                  </a:extLst>
                </a:gridCol>
                <a:gridCol w="3595687">
                  <a:extLst>
                    <a:ext uri="{9D8B030D-6E8A-4147-A177-3AD203B41FA5}">
                      <a16:colId xmlns:a16="http://schemas.microsoft.com/office/drawing/2014/main" val="20002"/>
                    </a:ext>
                  </a:extLst>
                </a:gridCol>
              </a:tblGrid>
              <a:tr h="349797">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Low Risk</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Intermediate Risk</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tc>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kern="1200" cap="none" normalizeH="0" baseline="0" dirty="0">
                          <a:ln>
                            <a:noFill/>
                          </a:ln>
                          <a:solidFill>
                            <a:schemeClr val="tx1"/>
                          </a:solidFill>
                          <a:effectLst/>
                          <a:latin typeface="Calibri" panose="020F0502020204030204" pitchFamily="34" charset="0"/>
                          <a:ea typeface="+mn-ea"/>
                          <a:cs typeface="+mn-cs"/>
                        </a:rPr>
                        <a:t>High Risk</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3"/>
                    </a:solidFill>
                  </a:tcPr>
                </a:tc>
                <a:extLst>
                  <a:ext uri="{0D108BD9-81ED-4DB2-BD59-A6C34878D82A}">
                    <a16:rowId xmlns:a16="http://schemas.microsoft.com/office/drawing/2014/main" val="10000"/>
                  </a:ext>
                </a:extLst>
              </a:tr>
              <a:tr h="732149">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Low-grade solitary Ta ≤3 cm</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Recurrence within 1 yr, low-grade Ta</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High-grade T1</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64786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Papillary urothelial neoplasm of low malignant potential</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Solitary low-grade Ta &gt;3 cm</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recurrent, high-grade Ta</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34979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Low-grade Ta, multifocal </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High-grade Ta, &gt;3 cm (or multifocal)</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349797">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High-grade Ta, ≤3 cm</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CIS</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r h="539889">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Low-grade T1 </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BCG failure in high-grade patient</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5"/>
                  </a:ext>
                </a:extLst>
              </a:tr>
              <a:tr h="29155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variant histology</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6"/>
                  </a:ext>
                </a:extLst>
              </a:tr>
              <a:tr h="291555">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lymphovascular invasion</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7"/>
                  </a:ext>
                </a:extLst>
              </a:tr>
              <a:tr h="610182">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 </a:t>
                      </a:r>
                    </a:p>
                  </a:txBody>
                  <a:tcPr marL="118872" marR="118872"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rPr>
                        <a:t>Any high-grade prostatic urethral involvement</a:t>
                      </a:r>
                    </a:p>
                  </a:txBody>
                  <a:tcPr marL="118872" marR="118872"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8"/>
                  </a:ext>
                </a:extLst>
              </a:tr>
            </a:tbl>
          </a:graphicData>
        </a:graphic>
      </p:graphicFrame>
      <p:sp>
        <p:nvSpPr>
          <p:cNvPr id="4" name="Text Box 15">
            <a:extLst>
              <a:ext uri="{FF2B5EF4-FFF2-40B4-BE49-F238E27FC236}">
                <a16:creationId xmlns:a16="http://schemas.microsoft.com/office/drawing/2014/main" id="{AC347CA0-CE1E-420F-AA26-6DD7FA4DBF52}"/>
              </a:ext>
            </a:extLst>
          </p:cNvPr>
          <p:cNvSpPr txBox="1">
            <a:spLocks noChangeArrowheads="1"/>
          </p:cNvSpPr>
          <p:nvPr/>
        </p:nvSpPr>
        <p:spPr bwMode="auto">
          <a:xfrm>
            <a:off x="412751" y="6388915"/>
            <a:ext cx="7853362" cy="276999"/>
          </a:xfrm>
          <a:prstGeom prst="rect">
            <a:avLst/>
          </a:prstGeom>
          <a:noFill/>
          <a:ln>
            <a:noFill/>
          </a:ln>
        </p:spPr>
        <p:txBody>
          <a:bodyPr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defRPr/>
            </a:pPr>
            <a:r>
              <a:rPr lang="en-US" altLang="en-US" sz="1200" b="0" spc="-10" dirty="0">
                <a:solidFill>
                  <a:schemeClr val="bg2"/>
                </a:solidFill>
                <a:latin typeface="Calibri" panose="020F0502020204030204" pitchFamily="34" charset="0"/>
                <a:cs typeface="+mn-cs"/>
              </a:rPr>
              <a:t>AUA/SUO joint guideline. Diagnosis and treatment of non-muscle invasive bladder cancer. Amended 2020.</a:t>
            </a:r>
          </a:p>
        </p:txBody>
      </p:sp>
    </p:spTree>
    <p:extLst>
      <p:ext uri="{BB962C8B-B14F-4D97-AF65-F5344CB8AC3E}">
        <p14:creationId xmlns:p14="http://schemas.microsoft.com/office/powerpoint/2010/main" val="494788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588"/>
          <a:stretch/>
        </p:blipFill>
        <p:spPr>
          <a:xfrm>
            <a:off x="324434" y="1166327"/>
            <a:ext cx="11141056" cy="4980894"/>
          </a:xfrm>
          <a:prstGeom prst="rect">
            <a:avLst/>
          </a:prstGeom>
        </p:spPr>
      </p:pic>
      <p:sp>
        <p:nvSpPr>
          <p:cNvPr id="6" name="Title 5"/>
          <p:cNvSpPr>
            <a:spLocks noGrp="1"/>
          </p:cNvSpPr>
          <p:nvPr>
            <p:ph type="title"/>
          </p:nvPr>
        </p:nvSpPr>
        <p:spPr/>
        <p:txBody>
          <a:bodyPr/>
          <a:lstStyle/>
          <a:p>
            <a:r>
              <a:rPr lang="en-US" dirty="0"/>
              <a:t>Overview of AUA/SUO Treatment Guidelines for NMIBC</a:t>
            </a:r>
          </a:p>
        </p:txBody>
      </p:sp>
      <p:sp>
        <p:nvSpPr>
          <p:cNvPr id="2" name="Text Box 11">
            <a:extLst>
              <a:ext uri="{FF2B5EF4-FFF2-40B4-BE49-F238E27FC236}">
                <a16:creationId xmlns:a16="http://schemas.microsoft.com/office/drawing/2014/main" id="{98992ED1-1C95-FFC5-CB9A-519B4440CF57}"/>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da-DK" altLang="en-US" sz="1200" b="0" dirty="0">
                <a:solidFill>
                  <a:schemeClr val="bg2"/>
                </a:solidFill>
                <a:latin typeface="Calibri" panose="020F0502020204030204" pitchFamily="34" charset="0"/>
              </a:rPr>
              <a:t>Chang. J Urol. 2016;196:1021. Shore. Urol Oncol. 2021;39:642.</a:t>
            </a:r>
          </a:p>
        </p:txBody>
      </p:sp>
    </p:spTree>
    <p:extLst>
      <p:ext uri="{BB962C8B-B14F-4D97-AF65-F5344CB8AC3E}">
        <p14:creationId xmlns:p14="http://schemas.microsoft.com/office/powerpoint/2010/main" val="1734665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FEDD6BC-EF56-74FA-CB59-27D6F8572950}"/>
              </a:ext>
            </a:extLst>
          </p:cNvPr>
          <p:cNvPicPr>
            <a:picLocks noChangeAspect="1"/>
          </p:cNvPicPr>
          <p:nvPr/>
        </p:nvPicPr>
        <p:blipFill>
          <a:blip r:embed="rId3"/>
          <a:stretch>
            <a:fillRect/>
          </a:stretch>
        </p:blipFill>
        <p:spPr>
          <a:xfrm>
            <a:off x="634595" y="1942892"/>
            <a:ext cx="10650436" cy="2972215"/>
          </a:xfrm>
          <a:prstGeom prst="rect">
            <a:avLst/>
          </a:prstGeom>
        </p:spPr>
      </p:pic>
      <p:pic>
        <p:nvPicPr>
          <p:cNvPr id="6" name="Picture 5"/>
          <p:cNvPicPr>
            <a:picLocks noChangeAspect="1"/>
          </p:cNvPicPr>
          <p:nvPr/>
        </p:nvPicPr>
        <p:blipFill>
          <a:blip r:embed="rId4"/>
          <a:stretch>
            <a:fillRect/>
          </a:stretch>
        </p:blipFill>
        <p:spPr>
          <a:xfrm>
            <a:off x="749829" y="302683"/>
            <a:ext cx="9896475" cy="952500"/>
          </a:xfrm>
          <a:prstGeom prst="rect">
            <a:avLst/>
          </a:prstGeom>
        </p:spPr>
      </p:pic>
      <p:sp>
        <p:nvSpPr>
          <p:cNvPr id="7" name="Rectangle 6"/>
          <p:cNvSpPr/>
          <p:nvPr/>
        </p:nvSpPr>
        <p:spPr bwMode="auto">
          <a:xfrm>
            <a:off x="7855446" y="3750553"/>
            <a:ext cx="3311908" cy="1093821"/>
          </a:xfrm>
          <a:prstGeom prst="rect">
            <a:avLst/>
          </a:prstGeom>
          <a:solidFill>
            <a:srgbClr val="FFFF00">
              <a:alpha val="20000"/>
            </a:srgbClr>
          </a:solidFill>
          <a:ln w="38100">
            <a:solidFill>
              <a:schemeClr val="accent3"/>
            </a:solidFill>
            <a:miter lim="800000"/>
            <a:headEnd/>
            <a:tailEnd/>
          </a:ln>
        </p:spPr>
        <p:txBody>
          <a:bodyPr rtlCol="0" anchor="b"/>
          <a:lstStyle/>
          <a:p>
            <a:pPr marL="0" marR="0" lvl="0" indent="0" algn="ctr" defTabSz="914400" rtl="0" eaLnBrk="1" fontAlgn="base" latinLnBrk="0" hangingPunct="1">
              <a:lnSpc>
                <a:spcPct val="100000"/>
              </a:lnSpc>
              <a:spcBef>
                <a:spcPct val="35000"/>
              </a:spcBef>
              <a:spcAft>
                <a:spcPct val="25000"/>
              </a:spcAft>
              <a:buClr>
                <a:srgbClr val="015873"/>
              </a:buClr>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2" name="Text Box 15">
            <a:extLst>
              <a:ext uri="{FF2B5EF4-FFF2-40B4-BE49-F238E27FC236}">
                <a16:creationId xmlns:a16="http://schemas.microsoft.com/office/drawing/2014/main" id="{B9D9A3CC-521B-CFC1-D4F5-8CAF3E1EAD9A}"/>
              </a:ext>
            </a:extLst>
          </p:cNvPr>
          <p:cNvSpPr txBox="1">
            <a:spLocks noChangeArrowheads="1"/>
          </p:cNvSpPr>
          <p:nvPr/>
        </p:nvSpPr>
        <p:spPr bwMode="auto">
          <a:xfrm>
            <a:off x="416381" y="6050125"/>
            <a:ext cx="11445420" cy="646331"/>
          </a:xfrm>
          <a:prstGeom prst="rect">
            <a:avLst/>
          </a:prstGeom>
          <a:noFill/>
          <a:ln>
            <a:noFill/>
          </a:ln>
        </p:spPr>
        <p:txBody>
          <a:bodyPr wrap="square" anchor="b">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Referenced with permission from the NCCN Clinical Practice Guidelines in Oncology (NCCN Guidelines®) for Bladder Cancer V1.2023. © National Comprehensive Cancer Network, Inc 2023. All rights reserved. Accessed April 10, 2023. To view the most recent and complete version of the guideline, go online to nccn.org.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Chang. </a:t>
            </a:r>
            <a:r>
              <a:rPr kumimoji="0" lang="en-US" altLang="en-US" sz="1200" b="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J Urol. </a:t>
            </a:r>
            <a:r>
              <a:rPr kumimoji="0" lang="en-US" altLang="en-US" sz="1200" b="0" i="0" u="none" strike="noStrike" kern="1200" cap="none" spc="-1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2016;196:1021.</a:t>
            </a:r>
          </a:p>
        </p:txBody>
      </p:sp>
    </p:spTree>
    <p:extLst>
      <p:ext uri="{BB962C8B-B14F-4D97-AF65-F5344CB8AC3E}">
        <p14:creationId xmlns:p14="http://schemas.microsoft.com/office/powerpoint/2010/main" val="386456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576B654-E784-B84E-9CB1-645B7B7BE922}"/>
              </a:ext>
            </a:extLst>
          </p:cNvPr>
          <p:cNvSpPr>
            <a:spLocks noGrp="1"/>
          </p:cNvSpPr>
          <p:nvPr>
            <p:ph type="title"/>
          </p:nvPr>
        </p:nvSpPr>
        <p:spPr/>
        <p:txBody>
          <a:bodyPr/>
          <a:lstStyle/>
          <a:p>
            <a:r>
              <a:rPr lang="en-US" dirty="0"/>
              <a:t> EAU NMIBC Guidelines 2022</a:t>
            </a:r>
          </a:p>
        </p:txBody>
      </p:sp>
      <p:sp>
        <p:nvSpPr>
          <p:cNvPr id="2" name="Text Box 11">
            <a:extLst>
              <a:ext uri="{FF2B5EF4-FFF2-40B4-BE49-F238E27FC236}">
                <a16:creationId xmlns:a16="http://schemas.microsoft.com/office/drawing/2014/main" id="{0F365FB4-ED5B-AB7C-643E-847D0F230046}"/>
              </a:ext>
            </a:extLst>
          </p:cNvPr>
          <p:cNvSpPr txBox="1">
            <a:spLocks noChangeArrowheads="1"/>
          </p:cNvSpPr>
          <p:nvPr/>
        </p:nvSpPr>
        <p:spPr bwMode="auto">
          <a:xfrm>
            <a:off x="414339" y="6385740"/>
            <a:ext cx="80105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eaLnBrk="1" hangingPunct="1">
              <a:lnSpc>
                <a:spcPct val="100000"/>
              </a:lnSpc>
              <a:spcBef>
                <a:spcPct val="0"/>
              </a:spcBef>
              <a:spcAft>
                <a:spcPct val="0"/>
              </a:spcAft>
              <a:buClrTx/>
              <a:buFontTx/>
              <a:buNone/>
            </a:pPr>
            <a:r>
              <a:rPr lang="fr-FR" altLang="en-US" sz="1200" b="0" dirty="0">
                <a:solidFill>
                  <a:schemeClr val="bg2"/>
                </a:solidFill>
                <a:latin typeface="Calibri" panose="020F0502020204030204" pitchFamily="34" charset="0"/>
              </a:rPr>
              <a:t>Babjuk. Eur Urol. 2022;81:75.</a:t>
            </a:r>
          </a:p>
        </p:txBody>
      </p:sp>
      <p:graphicFrame>
        <p:nvGraphicFramePr>
          <p:cNvPr id="5" name="Group 32">
            <a:extLst>
              <a:ext uri="{FF2B5EF4-FFF2-40B4-BE49-F238E27FC236}">
                <a16:creationId xmlns:a16="http://schemas.microsoft.com/office/drawing/2014/main" id="{6F69913F-0F63-C93E-9776-4A787DB72271}"/>
              </a:ext>
            </a:extLst>
          </p:cNvPr>
          <p:cNvGraphicFramePr>
            <a:graphicFrameLocks noGrp="1"/>
          </p:cNvGraphicFramePr>
          <p:nvPr>
            <p:extLst>
              <p:ext uri="{D42A27DB-BD31-4B8C-83A1-F6EECF244321}">
                <p14:modId xmlns:p14="http://schemas.microsoft.com/office/powerpoint/2010/main" val="3382298120"/>
              </p:ext>
            </p:extLst>
          </p:nvPr>
        </p:nvGraphicFramePr>
        <p:xfrm>
          <a:off x="727076" y="1254767"/>
          <a:ext cx="10735056" cy="4846400"/>
        </p:xfrm>
        <a:graphic>
          <a:graphicData uri="http://schemas.openxmlformats.org/drawingml/2006/table">
            <a:tbl>
              <a:tblPr/>
              <a:tblGrid>
                <a:gridCol w="1850754">
                  <a:extLst>
                    <a:ext uri="{9D8B030D-6E8A-4147-A177-3AD203B41FA5}">
                      <a16:colId xmlns:a16="http://schemas.microsoft.com/office/drawing/2014/main" val="20000"/>
                    </a:ext>
                  </a:extLst>
                </a:gridCol>
                <a:gridCol w="8884302">
                  <a:extLst>
                    <a:ext uri="{9D8B030D-6E8A-4147-A177-3AD203B41FA5}">
                      <a16:colId xmlns:a16="http://schemas.microsoft.com/office/drawing/2014/main" val="20001"/>
                    </a:ext>
                  </a:extLst>
                </a:gridCol>
              </a:tblGrid>
              <a:tr h="264121">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Risk Group</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800" b="1" i="0" u="none" strike="noStrike" cap="none" normalizeH="0" baseline="0" dirty="0">
                        <a:ln>
                          <a:noFill/>
                        </a:ln>
                        <a:solidFill>
                          <a:schemeClr val="tx1"/>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1471D"/>
                    </a:solidFill>
                  </a:tcPr>
                </a:tc>
                <a:extLst>
                  <a:ext uri="{0D108BD9-81ED-4DB2-BD59-A6C34878D82A}">
                    <a16:rowId xmlns:a16="http://schemas.microsoft.com/office/drawing/2014/main" val="10000"/>
                  </a:ext>
                </a:extLst>
              </a:tr>
              <a:tr h="660286">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Low risk</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 primary, single Ta/T1 LG/G1 tumor &lt;3 cm in diameter without CIS in a patient </a:t>
                      </a:r>
                      <a:br>
                        <a:rPr kumimoji="0" lang="en-US" sz="1800" b="0" i="0" u="none" strike="noStrike" cap="none" normalizeH="0" baseline="0" dirty="0">
                          <a:ln>
                            <a:noFill/>
                          </a:ln>
                          <a:solidFill>
                            <a:schemeClr val="bg2">
                              <a:lumMod val="10000"/>
                            </a:schemeClr>
                          </a:solidFill>
                          <a:effectLst/>
                          <a:latin typeface="Calibri" panose="020F0502020204030204" pitchFamily="34" charset="0"/>
                        </a:rPr>
                      </a:br>
                      <a:r>
                        <a:rPr kumimoji="0" lang="en-US" sz="1800" b="0" i="0" u="none" strike="noStrike" cap="none" normalizeH="0" baseline="0" dirty="0">
                          <a:ln>
                            <a:noFill/>
                          </a:ln>
                          <a:solidFill>
                            <a:schemeClr val="bg2">
                              <a:lumMod val="10000"/>
                            </a:schemeClr>
                          </a:solidFill>
                          <a:effectLst/>
                          <a:latin typeface="Calibri" panose="020F0502020204030204" pitchFamily="34" charset="0"/>
                        </a:rPr>
                        <a:t>aged ≤70 yr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 primary Ta LG/G1 tumor without CIS with at most 1 additional clinical risk factor</a:t>
                      </a:r>
                      <a:endParaRPr kumimoji="0" lang="en-US" sz="1800" b="0" i="0" u="none" strike="noStrike" cap="none" normalizeH="0" baseline="30000" dirty="0">
                        <a:ln>
                          <a:noFill/>
                        </a:ln>
                        <a:solidFill>
                          <a:schemeClr val="bg2">
                            <a:lumMod val="10000"/>
                          </a:schemeClr>
                        </a:solidFill>
                        <a:effectLst/>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r h="286123">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Intermediate risk</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Patients without CIS who are not included in either the low, high, or very high‒risk groups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2"/>
                  </a:ext>
                </a:extLst>
              </a:tr>
              <a:tr h="1254533">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High risk</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All T1 HG/G3 without CIS, EXCEPT those included in the very high‒risk group</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All CIS patients, EXCEPT those included in the very high‒risk group</a:t>
                      </a:r>
                    </a:p>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Stage, grade with additional clinical risk factors:</a:t>
                      </a:r>
                      <a:endParaRPr kumimoji="0" lang="en-US" sz="1800" b="1" i="0" u="none" strike="noStrike" cap="none" normalizeH="0" baseline="30000" dirty="0">
                        <a:ln>
                          <a:noFill/>
                        </a:ln>
                        <a:solidFill>
                          <a:schemeClr val="bg2">
                            <a:lumMod val="10000"/>
                          </a:schemeClr>
                        </a:solidFill>
                        <a:effectLst/>
                        <a:latin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Ta LG/G2 or T1 G1 with CIS and all 3 risk factors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Ta HG/G3 or T1 LG with no CIS and at least 2 risk factors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T1 G2 with no CIS and at least 1 risk factor</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3"/>
                  </a:ext>
                </a:extLst>
              </a:tr>
              <a:tr h="1056451">
                <a:tc>
                  <a:txBody>
                    <a:body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Very high risk</a:t>
                      </a:r>
                    </a:p>
                  </a:txBody>
                  <a:tcPr marL="121881" marR="121881" marT="45728" marB="45728"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tc>
                  <a:txBody>
                    <a:bodyPr/>
                    <a:lstStyle/>
                    <a:p>
                      <a:pPr marL="112713" marR="0" lvl="0" indent="0" algn="l" defTabSz="914400" rtl="0" eaLnBrk="1" fontAlgn="base" latinLnBrk="0" hangingPunct="1">
                        <a:lnSpc>
                          <a:spcPct val="100000"/>
                        </a:lnSpc>
                        <a:spcBef>
                          <a:spcPct val="0"/>
                        </a:spcBef>
                        <a:spcAft>
                          <a:spcPct val="0"/>
                        </a:spcAft>
                        <a:buClr>
                          <a:srgbClr val="000000"/>
                        </a:buClr>
                        <a:buSzTx/>
                        <a:buFont typeface="Wingdings" pitchFamily="2" charset="2"/>
                        <a:buNone/>
                        <a:tabLst/>
                      </a:pPr>
                      <a:r>
                        <a:rPr kumimoji="0" lang="en-US" sz="1800" b="1" i="0" u="none" strike="noStrike" cap="none" normalizeH="0" baseline="0" dirty="0">
                          <a:ln>
                            <a:noFill/>
                          </a:ln>
                          <a:solidFill>
                            <a:schemeClr val="bg2">
                              <a:lumMod val="10000"/>
                            </a:schemeClr>
                          </a:solidFill>
                          <a:effectLst/>
                          <a:latin typeface="Calibri" panose="020F0502020204030204" pitchFamily="34" charset="0"/>
                        </a:rPr>
                        <a:t>Stage, grade with additional clinical risk factors:</a:t>
                      </a:r>
                      <a:endParaRPr kumimoji="0" lang="en-US" sz="1800" b="1" i="0" u="none" strike="noStrike" cap="none" normalizeH="0" baseline="30000" dirty="0">
                        <a:ln>
                          <a:noFill/>
                        </a:ln>
                        <a:solidFill>
                          <a:schemeClr val="bg2">
                            <a:lumMod val="10000"/>
                          </a:schemeClr>
                        </a:solidFill>
                        <a:effectLst/>
                        <a:latin typeface="Calibri" panose="020F0502020204030204" pitchFamily="34" charset="0"/>
                      </a:endParaRP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Ta HG/G3 and CIS with all 3 risk factors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T1 G2 and CIS with at least 2 risk factors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T1 HG/G3 and CIS with at least 1 risk factor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kumimoji="0" lang="en-US" sz="1800" b="0" i="0" u="none" strike="noStrike" cap="none" normalizeH="0" baseline="0" dirty="0">
                          <a:ln>
                            <a:noFill/>
                          </a:ln>
                          <a:solidFill>
                            <a:schemeClr val="bg2">
                              <a:lumMod val="10000"/>
                            </a:schemeClr>
                          </a:solidFill>
                          <a:effectLst/>
                          <a:latin typeface="Calibri" panose="020F0502020204030204" pitchFamily="34" charset="0"/>
                        </a:rPr>
                        <a:t>T1 HG/G3 with no CIS and all 3 risk factors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schemeClr>
                    </a:solidFill>
                  </a:tcPr>
                </a:tc>
                <a:extLst>
                  <a:ext uri="{0D108BD9-81ED-4DB2-BD59-A6C34878D82A}">
                    <a16:rowId xmlns:a16="http://schemas.microsoft.com/office/drawing/2014/main" val="10004"/>
                  </a:ext>
                </a:extLst>
              </a:tr>
            </a:tbl>
          </a:graphicData>
        </a:graphic>
      </p:graphicFrame>
      <p:graphicFrame>
        <p:nvGraphicFramePr>
          <p:cNvPr id="10" name="Group 32">
            <a:extLst>
              <a:ext uri="{FF2B5EF4-FFF2-40B4-BE49-F238E27FC236}">
                <a16:creationId xmlns:a16="http://schemas.microsoft.com/office/drawing/2014/main" id="{55EBCF78-F777-FD6E-46AD-1E95DFD9F557}"/>
              </a:ext>
            </a:extLst>
          </p:cNvPr>
          <p:cNvGraphicFramePr>
            <a:graphicFrameLocks noGrp="1"/>
          </p:cNvGraphicFramePr>
          <p:nvPr>
            <p:extLst>
              <p:ext uri="{D42A27DB-BD31-4B8C-83A1-F6EECF244321}">
                <p14:modId xmlns:p14="http://schemas.microsoft.com/office/powerpoint/2010/main" val="3072593004"/>
              </p:ext>
            </p:extLst>
          </p:nvPr>
        </p:nvGraphicFramePr>
        <p:xfrm>
          <a:off x="8263435" y="4719234"/>
          <a:ext cx="3021315" cy="1280192"/>
        </p:xfrm>
        <a:graphic>
          <a:graphicData uri="http://schemas.openxmlformats.org/drawingml/2006/table">
            <a:tbl>
              <a:tblPr/>
              <a:tblGrid>
                <a:gridCol w="3021315">
                  <a:extLst>
                    <a:ext uri="{9D8B030D-6E8A-4147-A177-3AD203B41FA5}">
                      <a16:colId xmlns:a16="http://schemas.microsoft.com/office/drawing/2014/main" val="20001"/>
                    </a:ext>
                  </a:extLst>
                </a:gridCol>
              </a:tblGrid>
              <a:tr h="264121">
                <a:tc>
                  <a:txBody>
                    <a:body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800" b="1" i="0" u="none" strike="noStrike" cap="none" normalizeH="0" baseline="0" dirty="0">
                          <a:ln>
                            <a:noFill/>
                          </a:ln>
                          <a:solidFill>
                            <a:schemeClr val="tx1"/>
                          </a:solidFill>
                          <a:effectLst/>
                          <a:latin typeface="Calibri" panose="020F0502020204030204" pitchFamily="34" charset="0"/>
                        </a:rPr>
                        <a:t>Clinical Risk Factors</a:t>
                      </a: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60286">
                <a:tc>
                  <a:txBody>
                    <a:bodyPr/>
                    <a:lstStyle/>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altLang="en-US" sz="1800" b="0" dirty="0">
                          <a:solidFill>
                            <a:schemeClr val="bg1"/>
                          </a:solidFill>
                          <a:latin typeface="Calibri" panose="020F0502020204030204" pitchFamily="34" charset="0"/>
                        </a:rPr>
                        <a:t>Age &gt;70 yr</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altLang="en-US" b="0" dirty="0">
                          <a:solidFill>
                            <a:schemeClr val="bg1"/>
                          </a:solidFill>
                          <a:latin typeface="Calibri" panose="020F0502020204030204" pitchFamily="34" charset="0"/>
                        </a:rPr>
                        <a:t>M</a:t>
                      </a:r>
                      <a:r>
                        <a:rPr lang="en-US" altLang="en-US" sz="1800" b="0" dirty="0">
                          <a:solidFill>
                            <a:schemeClr val="bg1"/>
                          </a:solidFill>
                          <a:latin typeface="Calibri" panose="020F0502020204030204" pitchFamily="34" charset="0"/>
                        </a:rPr>
                        <a:t>ultiple papillary tumors</a:t>
                      </a:r>
                    </a:p>
                    <a:p>
                      <a:pPr marL="284163" marR="0" lvl="0" indent="-171450" algn="l" defTabSz="914400" rtl="0" eaLnBrk="1" fontAlgn="base" latinLnBrk="0" hangingPunct="1">
                        <a:lnSpc>
                          <a:spcPct val="100000"/>
                        </a:lnSpc>
                        <a:spcBef>
                          <a:spcPct val="0"/>
                        </a:spcBef>
                        <a:spcAft>
                          <a:spcPct val="0"/>
                        </a:spcAft>
                        <a:buClr>
                          <a:srgbClr val="000000"/>
                        </a:buClr>
                        <a:buSzTx/>
                        <a:buFont typeface="Wingdings" pitchFamily="2" charset="2"/>
                        <a:buChar char="§"/>
                        <a:tabLst/>
                      </a:pPr>
                      <a:r>
                        <a:rPr lang="en-US" altLang="en-US" sz="1800" b="0" dirty="0">
                          <a:solidFill>
                            <a:schemeClr val="bg1"/>
                          </a:solidFill>
                          <a:latin typeface="Calibri" panose="020F0502020204030204" pitchFamily="34" charset="0"/>
                        </a:rPr>
                        <a:t>Tumor diameter &gt;3 cm</a:t>
                      </a:r>
                      <a:endParaRPr lang="fr-FR" altLang="en-US" sz="1800" b="0" dirty="0">
                        <a:solidFill>
                          <a:schemeClr val="bg1"/>
                        </a:solidFill>
                        <a:latin typeface="Calibri" panose="020F0502020204030204" pitchFamily="34" charset="0"/>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1476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id="{25D68AE1-42AB-8EFD-D9CC-D4914B186108}"/>
              </a:ext>
            </a:extLst>
          </p:cNvPr>
          <p:cNvSpPr txBox="1">
            <a:spLocks noChangeArrowheads="1"/>
          </p:cNvSpPr>
          <p:nvPr/>
        </p:nvSpPr>
        <p:spPr bwMode="auto">
          <a:xfrm>
            <a:off x="414339" y="6394114"/>
            <a:ext cx="36293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b">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r-FR" altLang="en-US" sz="1200" b="0" i="0" u="none" strike="noStrike" kern="1200" cap="none" spc="0" normalizeH="0" baseline="0" noProof="0" dirty="0">
                <a:ln>
                  <a:noFill/>
                </a:ln>
                <a:solidFill>
                  <a:srgbClr val="455560"/>
                </a:solidFill>
                <a:effectLst/>
                <a:uLnTx/>
                <a:uFillTx/>
                <a:latin typeface="Calibri" panose="020F0502020204030204" pitchFamily="34" charset="0"/>
                <a:ea typeface="+mn-ea"/>
                <a:cs typeface="Arial" panose="020B0604020202020204" pitchFamily="34" charset="0"/>
              </a:rPr>
              <a:t>Ritch. J Urol. 2020;203:505.</a:t>
            </a:r>
          </a:p>
        </p:txBody>
      </p:sp>
      <p:sp>
        <p:nvSpPr>
          <p:cNvPr id="7" name="Title 6">
            <a:extLst>
              <a:ext uri="{FF2B5EF4-FFF2-40B4-BE49-F238E27FC236}">
                <a16:creationId xmlns:a16="http://schemas.microsoft.com/office/drawing/2014/main" id="{683F2D8F-7CDC-2AA7-585F-E61F8075542E}"/>
              </a:ext>
            </a:extLst>
          </p:cNvPr>
          <p:cNvSpPr>
            <a:spLocks noGrp="1"/>
          </p:cNvSpPr>
          <p:nvPr>
            <p:ph type="title"/>
          </p:nvPr>
        </p:nvSpPr>
        <p:spPr/>
        <p:txBody>
          <a:bodyPr/>
          <a:lstStyle/>
          <a:p>
            <a:r>
              <a:rPr lang="en-US" dirty="0"/>
              <a:t>Validation of AUA/SUO Risk Grouping</a:t>
            </a:r>
          </a:p>
        </p:txBody>
      </p:sp>
      <p:sp>
        <p:nvSpPr>
          <p:cNvPr id="8" name="Content Placeholder 7">
            <a:extLst>
              <a:ext uri="{FF2B5EF4-FFF2-40B4-BE49-F238E27FC236}">
                <a16:creationId xmlns:a16="http://schemas.microsoft.com/office/drawing/2014/main" id="{0ECCBB82-E253-E085-1702-270FC2D0E175}"/>
              </a:ext>
            </a:extLst>
          </p:cNvPr>
          <p:cNvSpPr>
            <a:spLocks noGrp="1"/>
          </p:cNvSpPr>
          <p:nvPr>
            <p:ph idx="1"/>
          </p:nvPr>
        </p:nvSpPr>
        <p:spPr>
          <a:xfrm>
            <a:off x="604675" y="1503233"/>
            <a:ext cx="9720853" cy="777603"/>
          </a:xfrm>
        </p:spPr>
        <p:txBody>
          <a:bodyPr/>
          <a:lstStyle/>
          <a:p>
            <a:r>
              <a:rPr lang="en-US" sz="2200" dirty="0"/>
              <a:t>Single-center, retrospective analysis (N = 398)</a:t>
            </a:r>
          </a:p>
          <a:p>
            <a:pPr lvl="1">
              <a:spcBef>
                <a:spcPts val="0"/>
              </a:spcBef>
            </a:pPr>
            <a:r>
              <a:rPr lang="en-US" sz="2000" dirty="0"/>
              <a:t>92%: bacillus Calmette-Guérin induction; 46%: ≥1 course of maintenance treatment</a:t>
            </a:r>
          </a:p>
        </p:txBody>
      </p:sp>
      <p:grpSp>
        <p:nvGrpSpPr>
          <p:cNvPr id="1062" name="Group 1061">
            <a:extLst>
              <a:ext uri="{FF2B5EF4-FFF2-40B4-BE49-F238E27FC236}">
                <a16:creationId xmlns:a16="http://schemas.microsoft.com/office/drawing/2014/main" id="{40CA9AB5-07F4-EB2D-1EC4-437A5E7587C3}"/>
              </a:ext>
            </a:extLst>
          </p:cNvPr>
          <p:cNvGrpSpPr/>
          <p:nvPr/>
        </p:nvGrpSpPr>
        <p:grpSpPr>
          <a:xfrm>
            <a:off x="1396319" y="2235065"/>
            <a:ext cx="4413476" cy="4073318"/>
            <a:chOff x="1234269" y="2235065"/>
            <a:chExt cx="4413476" cy="4073318"/>
          </a:xfrm>
        </p:grpSpPr>
        <p:grpSp>
          <p:nvGrpSpPr>
            <p:cNvPr id="505" name="Group 504">
              <a:extLst>
                <a:ext uri="{FF2B5EF4-FFF2-40B4-BE49-F238E27FC236}">
                  <a16:creationId xmlns:a16="http://schemas.microsoft.com/office/drawing/2014/main" id="{4276DEB7-56CE-EB63-080E-1DB617DFE8BC}"/>
                </a:ext>
              </a:extLst>
            </p:cNvPr>
            <p:cNvGrpSpPr/>
            <p:nvPr/>
          </p:nvGrpSpPr>
          <p:grpSpPr>
            <a:xfrm>
              <a:off x="2638567" y="2641905"/>
              <a:ext cx="2852382" cy="1491747"/>
              <a:chOff x="2638567" y="2711355"/>
              <a:chExt cx="2852382" cy="1491747"/>
            </a:xfrm>
          </p:grpSpPr>
          <p:grpSp>
            <p:nvGrpSpPr>
              <p:cNvPr id="155" name="Group 154">
                <a:extLst>
                  <a:ext uri="{FF2B5EF4-FFF2-40B4-BE49-F238E27FC236}">
                    <a16:creationId xmlns:a16="http://schemas.microsoft.com/office/drawing/2014/main" id="{EAAAC6E8-B1E8-181B-7970-147FDC3182C1}"/>
                  </a:ext>
                </a:extLst>
              </p:cNvPr>
              <p:cNvGrpSpPr/>
              <p:nvPr/>
            </p:nvGrpSpPr>
            <p:grpSpPr>
              <a:xfrm>
                <a:off x="2793865" y="3369564"/>
                <a:ext cx="2641272" cy="833538"/>
                <a:chOff x="2793865" y="3369564"/>
                <a:chExt cx="2641272" cy="833538"/>
              </a:xfrm>
            </p:grpSpPr>
            <p:grpSp>
              <p:nvGrpSpPr>
                <p:cNvPr id="29" name="Group 28">
                  <a:extLst>
                    <a:ext uri="{FF2B5EF4-FFF2-40B4-BE49-F238E27FC236}">
                      <a16:creationId xmlns:a16="http://schemas.microsoft.com/office/drawing/2014/main" id="{0E088F7D-F3D3-053C-9A8C-FBAB3253D760}"/>
                    </a:ext>
                  </a:extLst>
                </p:cNvPr>
                <p:cNvGrpSpPr/>
                <p:nvPr/>
              </p:nvGrpSpPr>
              <p:grpSpPr>
                <a:xfrm>
                  <a:off x="2793865" y="3369564"/>
                  <a:ext cx="118872" cy="118872"/>
                  <a:chOff x="3949469" y="4117692"/>
                  <a:chExt cx="74177" cy="70152"/>
                </a:xfrm>
              </p:grpSpPr>
              <p:cxnSp>
                <p:nvCxnSpPr>
                  <p:cNvPr id="153" name="Straight Connector 152">
                    <a:extLst>
                      <a:ext uri="{FF2B5EF4-FFF2-40B4-BE49-F238E27FC236}">
                        <a16:creationId xmlns:a16="http://schemas.microsoft.com/office/drawing/2014/main" id="{0A723BE4-D519-9FA9-5DA2-50A271D80E5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4D8F91F0-ED5E-2989-07BA-1F27F338803B}"/>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0" name="Group 29">
                  <a:extLst>
                    <a:ext uri="{FF2B5EF4-FFF2-40B4-BE49-F238E27FC236}">
                      <a16:creationId xmlns:a16="http://schemas.microsoft.com/office/drawing/2014/main" id="{41082721-7BE3-4033-64E1-60AACD2477CA}"/>
                    </a:ext>
                  </a:extLst>
                </p:cNvPr>
                <p:cNvGrpSpPr/>
                <p:nvPr/>
              </p:nvGrpSpPr>
              <p:grpSpPr>
                <a:xfrm>
                  <a:off x="2960555" y="3434676"/>
                  <a:ext cx="118872" cy="118872"/>
                  <a:chOff x="3949469" y="4117692"/>
                  <a:chExt cx="74177" cy="70152"/>
                </a:xfrm>
              </p:grpSpPr>
              <p:cxnSp>
                <p:nvCxnSpPr>
                  <p:cNvPr id="151" name="Straight Connector 150">
                    <a:extLst>
                      <a:ext uri="{FF2B5EF4-FFF2-40B4-BE49-F238E27FC236}">
                        <a16:creationId xmlns:a16="http://schemas.microsoft.com/office/drawing/2014/main" id="{EB6FE08C-6048-5BBA-474A-3CC00D04DAB8}"/>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2067A275-DD86-C4C1-344C-FAEAC678B5F1}"/>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1" name="Group 30">
                  <a:extLst>
                    <a:ext uri="{FF2B5EF4-FFF2-40B4-BE49-F238E27FC236}">
                      <a16:creationId xmlns:a16="http://schemas.microsoft.com/office/drawing/2014/main" id="{AC83382B-3330-FD0E-DFC1-2DE60C301606}"/>
                    </a:ext>
                  </a:extLst>
                </p:cNvPr>
                <p:cNvGrpSpPr/>
                <p:nvPr/>
              </p:nvGrpSpPr>
              <p:grpSpPr>
                <a:xfrm>
                  <a:off x="2892397" y="3429000"/>
                  <a:ext cx="118872" cy="118872"/>
                  <a:chOff x="3949469" y="4117692"/>
                  <a:chExt cx="74177" cy="70152"/>
                </a:xfrm>
              </p:grpSpPr>
              <p:cxnSp>
                <p:nvCxnSpPr>
                  <p:cNvPr id="149" name="Straight Connector 148">
                    <a:extLst>
                      <a:ext uri="{FF2B5EF4-FFF2-40B4-BE49-F238E27FC236}">
                        <a16:creationId xmlns:a16="http://schemas.microsoft.com/office/drawing/2014/main" id="{D0557F86-317D-28BB-6105-E64C55FF8D5E}"/>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46FD4D36-CFA4-1D58-2F66-3E00D37F937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2" name="Group 31">
                  <a:extLst>
                    <a:ext uri="{FF2B5EF4-FFF2-40B4-BE49-F238E27FC236}">
                      <a16:creationId xmlns:a16="http://schemas.microsoft.com/office/drawing/2014/main" id="{33D1BC6E-02F8-F294-CCCA-21CD62BDD8D0}"/>
                    </a:ext>
                  </a:extLst>
                </p:cNvPr>
                <p:cNvGrpSpPr/>
                <p:nvPr/>
              </p:nvGrpSpPr>
              <p:grpSpPr>
                <a:xfrm>
                  <a:off x="3727597" y="4084230"/>
                  <a:ext cx="118872" cy="118872"/>
                  <a:chOff x="3949469" y="4117692"/>
                  <a:chExt cx="74177" cy="70152"/>
                </a:xfrm>
              </p:grpSpPr>
              <p:cxnSp>
                <p:nvCxnSpPr>
                  <p:cNvPr id="147" name="Straight Connector 146">
                    <a:extLst>
                      <a:ext uri="{FF2B5EF4-FFF2-40B4-BE49-F238E27FC236}">
                        <a16:creationId xmlns:a16="http://schemas.microsoft.com/office/drawing/2014/main" id="{5F4DB885-D549-554A-0327-999AF0846D9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48" name="Straight Connector 147">
                    <a:extLst>
                      <a:ext uri="{FF2B5EF4-FFF2-40B4-BE49-F238E27FC236}">
                        <a16:creationId xmlns:a16="http://schemas.microsoft.com/office/drawing/2014/main" id="{FEF04D1C-3D52-D639-34CE-6A005030BCAF}"/>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45" name="Group 44">
                  <a:extLst>
                    <a:ext uri="{FF2B5EF4-FFF2-40B4-BE49-F238E27FC236}">
                      <a16:creationId xmlns:a16="http://schemas.microsoft.com/office/drawing/2014/main" id="{B3EAACA8-155A-2C56-BC96-F8F3A481BE80}"/>
                    </a:ext>
                  </a:extLst>
                </p:cNvPr>
                <p:cNvGrpSpPr/>
                <p:nvPr/>
              </p:nvGrpSpPr>
              <p:grpSpPr>
                <a:xfrm>
                  <a:off x="4308570" y="4084230"/>
                  <a:ext cx="118872" cy="118872"/>
                  <a:chOff x="3949469" y="4117692"/>
                  <a:chExt cx="74177" cy="70152"/>
                </a:xfrm>
              </p:grpSpPr>
              <p:cxnSp>
                <p:nvCxnSpPr>
                  <p:cNvPr id="137" name="Straight Connector 136">
                    <a:extLst>
                      <a:ext uri="{FF2B5EF4-FFF2-40B4-BE49-F238E27FC236}">
                        <a16:creationId xmlns:a16="http://schemas.microsoft.com/office/drawing/2014/main" id="{779E7BB5-FD13-7F9A-C7DF-5277D97A7282}"/>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BD88BF79-D82F-A1B6-DCE4-D35B492A5C6C}"/>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47" name="Group 46">
                  <a:extLst>
                    <a:ext uri="{FF2B5EF4-FFF2-40B4-BE49-F238E27FC236}">
                      <a16:creationId xmlns:a16="http://schemas.microsoft.com/office/drawing/2014/main" id="{962AC1BA-08B4-82D5-BDFA-1E1AA51BD7B8}"/>
                    </a:ext>
                  </a:extLst>
                </p:cNvPr>
                <p:cNvGrpSpPr/>
                <p:nvPr/>
              </p:nvGrpSpPr>
              <p:grpSpPr>
                <a:xfrm>
                  <a:off x="5292716" y="4084230"/>
                  <a:ext cx="118872" cy="118872"/>
                  <a:chOff x="3949469" y="4117692"/>
                  <a:chExt cx="74177" cy="70152"/>
                </a:xfrm>
              </p:grpSpPr>
              <p:cxnSp>
                <p:nvCxnSpPr>
                  <p:cNvPr id="133" name="Straight Connector 132">
                    <a:extLst>
                      <a:ext uri="{FF2B5EF4-FFF2-40B4-BE49-F238E27FC236}">
                        <a16:creationId xmlns:a16="http://schemas.microsoft.com/office/drawing/2014/main" id="{BE086212-6944-5ABD-4E91-C18D08AF4262}"/>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AA796288-BAD9-775C-957D-B063458FE311}"/>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48" name="Group 47">
                  <a:extLst>
                    <a:ext uri="{FF2B5EF4-FFF2-40B4-BE49-F238E27FC236}">
                      <a16:creationId xmlns:a16="http://schemas.microsoft.com/office/drawing/2014/main" id="{91BCF926-2BDE-5DFC-4C4E-F39F5468C34A}"/>
                    </a:ext>
                  </a:extLst>
                </p:cNvPr>
                <p:cNvGrpSpPr/>
                <p:nvPr/>
              </p:nvGrpSpPr>
              <p:grpSpPr>
                <a:xfrm>
                  <a:off x="5139858" y="4084230"/>
                  <a:ext cx="118872" cy="118872"/>
                  <a:chOff x="3949469" y="4117692"/>
                  <a:chExt cx="74177" cy="70152"/>
                </a:xfrm>
              </p:grpSpPr>
              <p:cxnSp>
                <p:nvCxnSpPr>
                  <p:cNvPr id="131" name="Straight Connector 130">
                    <a:extLst>
                      <a:ext uri="{FF2B5EF4-FFF2-40B4-BE49-F238E27FC236}">
                        <a16:creationId xmlns:a16="http://schemas.microsoft.com/office/drawing/2014/main" id="{1F30A23E-E9AB-710B-2277-9B5E811B8225}"/>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32" name="Straight Connector 131">
                    <a:extLst>
                      <a:ext uri="{FF2B5EF4-FFF2-40B4-BE49-F238E27FC236}">
                        <a16:creationId xmlns:a16="http://schemas.microsoft.com/office/drawing/2014/main" id="{0707C6E1-E61F-47CB-3181-A02883C54793}"/>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49" name="Group 48">
                  <a:extLst>
                    <a:ext uri="{FF2B5EF4-FFF2-40B4-BE49-F238E27FC236}">
                      <a16:creationId xmlns:a16="http://schemas.microsoft.com/office/drawing/2014/main" id="{391B1966-F237-9C63-0DA8-9A10BEBAE5B6}"/>
                    </a:ext>
                  </a:extLst>
                </p:cNvPr>
                <p:cNvGrpSpPr/>
                <p:nvPr/>
              </p:nvGrpSpPr>
              <p:grpSpPr>
                <a:xfrm>
                  <a:off x="4504086" y="4084230"/>
                  <a:ext cx="118872" cy="118872"/>
                  <a:chOff x="3949469" y="4117692"/>
                  <a:chExt cx="74177" cy="70152"/>
                </a:xfrm>
              </p:grpSpPr>
              <p:cxnSp>
                <p:nvCxnSpPr>
                  <p:cNvPr id="129" name="Straight Connector 128">
                    <a:extLst>
                      <a:ext uri="{FF2B5EF4-FFF2-40B4-BE49-F238E27FC236}">
                        <a16:creationId xmlns:a16="http://schemas.microsoft.com/office/drawing/2014/main" id="{6F99CD18-BDA7-5DD2-A34D-9E2BF1A03ABC}"/>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30" name="Straight Connector 129">
                    <a:extLst>
                      <a:ext uri="{FF2B5EF4-FFF2-40B4-BE49-F238E27FC236}">
                        <a16:creationId xmlns:a16="http://schemas.microsoft.com/office/drawing/2014/main" id="{E74720C8-582A-DA9F-9A21-393897FE1F5F}"/>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50" name="Group 49">
                  <a:extLst>
                    <a:ext uri="{FF2B5EF4-FFF2-40B4-BE49-F238E27FC236}">
                      <a16:creationId xmlns:a16="http://schemas.microsoft.com/office/drawing/2014/main" id="{C8515BCE-B4A2-E912-F339-E613752022DE}"/>
                    </a:ext>
                  </a:extLst>
                </p:cNvPr>
                <p:cNvGrpSpPr/>
                <p:nvPr/>
              </p:nvGrpSpPr>
              <p:grpSpPr>
                <a:xfrm>
                  <a:off x="4403125" y="4084230"/>
                  <a:ext cx="118872" cy="118872"/>
                  <a:chOff x="3949469" y="4117692"/>
                  <a:chExt cx="74177" cy="70152"/>
                </a:xfrm>
              </p:grpSpPr>
              <p:cxnSp>
                <p:nvCxnSpPr>
                  <p:cNvPr id="111" name="Straight Connector 110">
                    <a:extLst>
                      <a:ext uri="{FF2B5EF4-FFF2-40B4-BE49-F238E27FC236}">
                        <a16:creationId xmlns:a16="http://schemas.microsoft.com/office/drawing/2014/main" id="{511F8B8D-9B7F-8FE1-2450-3DF62C5D48D8}"/>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28" name="Straight Connector 127">
                    <a:extLst>
                      <a:ext uri="{FF2B5EF4-FFF2-40B4-BE49-F238E27FC236}">
                        <a16:creationId xmlns:a16="http://schemas.microsoft.com/office/drawing/2014/main" id="{D2ABBE03-852D-F9BF-FEDE-489388A8FD45}"/>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51" name="Group 50">
                  <a:extLst>
                    <a:ext uri="{FF2B5EF4-FFF2-40B4-BE49-F238E27FC236}">
                      <a16:creationId xmlns:a16="http://schemas.microsoft.com/office/drawing/2014/main" id="{9969DD17-6B41-01A3-03D5-769EF622C87B}"/>
                    </a:ext>
                  </a:extLst>
                </p:cNvPr>
                <p:cNvGrpSpPr/>
                <p:nvPr/>
              </p:nvGrpSpPr>
              <p:grpSpPr>
                <a:xfrm>
                  <a:off x="5040276" y="4084230"/>
                  <a:ext cx="118872" cy="118872"/>
                  <a:chOff x="3949469" y="4117692"/>
                  <a:chExt cx="74177" cy="70152"/>
                </a:xfrm>
              </p:grpSpPr>
              <p:cxnSp>
                <p:nvCxnSpPr>
                  <p:cNvPr id="73" name="Straight Connector 72">
                    <a:extLst>
                      <a:ext uri="{FF2B5EF4-FFF2-40B4-BE49-F238E27FC236}">
                        <a16:creationId xmlns:a16="http://schemas.microsoft.com/office/drawing/2014/main" id="{FF202367-0A9F-5164-4B01-AF9B55057979}"/>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FEDE1CE8-7F96-4419-4CF2-682280C37EBC}"/>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52" name="Group 51">
                  <a:extLst>
                    <a:ext uri="{FF2B5EF4-FFF2-40B4-BE49-F238E27FC236}">
                      <a16:creationId xmlns:a16="http://schemas.microsoft.com/office/drawing/2014/main" id="{3F30F58D-2E87-2060-12D4-64FD551F9154}"/>
                    </a:ext>
                  </a:extLst>
                </p:cNvPr>
                <p:cNvGrpSpPr/>
                <p:nvPr/>
              </p:nvGrpSpPr>
              <p:grpSpPr>
                <a:xfrm>
                  <a:off x="5316265" y="4084230"/>
                  <a:ext cx="118872" cy="118872"/>
                  <a:chOff x="3949469" y="4117692"/>
                  <a:chExt cx="74177" cy="70152"/>
                </a:xfrm>
              </p:grpSpPr>
              <p:cxnSp>
                <p:nvCxnSpPr>
                  <p:cNvPr id="63" name="Straight Connector 62">
                    <a:extLst>
                      <a:ext uri="{FF2B5EF4-FFF2-40B4-BE49-F238E27FC236}">
                        <a16:creationId xmlns:a16="http://schemas.microsoft.com/office/drawing/2014/main" id="{DD9F1E7D-7BE5-8224-292A-4CC5A88E03F3}"/>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500A4042-A10B-7D16-6D1C-8A0EA37BB062}"/>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53" name="Group 52">
                  <a:extLst>
                    <a:ext uri="{FF2B5EF4-FFF2-40B4-BE49-F238E27FC236}">
                      <a16:creationId xmlns:a16="http://schemas.microsoft.com/office/drawing/2014/main" id="{5068887D-1543-D481-5AE2-33D0831D76CF}"/>
                    </a:ext>
                  </a:extLst>
                </p:cNvPr>
                <p:cNvGrpSpPr/>
                <p:nvPr/>
              </p:nvGrpSpPr>
              <p:grpSpPr>
                <a:xfrm>
                  <a:off x="4766586" y="4084230"/>
                  <a:ext cx="118872" cy="118872"/>
                  <a:chOff x="3949469" y="4117692"/>
                  <a:chExt cx="74177" cy="70152"/>
                </a:xfrm>
              </p:grpSpPr>
              <p:cxnSp>
                <p:nvCxnSpPr>
                  <p:cNvPr id="61" name="Straight Connector 60">
                    <a:extLst>
                      <a:ext uri="{FF2B5EF4-FFF2-40B4-BE49-F238E27FC236}">
                        <a16:creationId xmlns:a16="http://schemas.microsoft.com/office/drawing/2014/main" id="{78860B91-347C-79B6-0DEA-822E61D506B2}"/>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ABD75804-3ECC-2A9D-55A5-F8964B528DC1}"/>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7C9180D4-21B0-33A3-27BD-C96979049D8A}"/>
                    </a:ext>
                  </a:extLst>
                </p:cNvPr>
                <p:cNvGrpSpPr/>
                <p:nvPr/>
              </p:nvGrpSpPr>
              <p:grpSpPr>
                <a:xfrm>
                  <a:off x="4201448" y="4084230"/>
                  <a:ext cx="118872" cy="118872"/>
                  <a:chOff x="3949469" y="4117692"/>
                  <a:chExt cx="74177" cy="70152"/>
                </a:xfrm>
              </p:grpSpPr>
              <p:cxnSp>
                <p:nvCxnSpPr>
                  <p:cNvPr id="59" name="Straight Connector 58">
                    <a:extLst>
                      <a:ext uri="{FF2B5EF4-FFF2-40B4-BE49-F238E27FC236}">
                        <a16:creationId xmlns:a16="http://schemas.microsoft.com/office/drawing/2014/main" id="{BFE0B2CD-C4B6-333D-20DB-BEEDDBF9AE95}"/>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2707675B-9B5B-D260-269A-E5C042E41E4D}"/>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56" name="Group 55">
                  <a:extLst>
                    <a:ext uri="{FF2B5EF4-FFF2-40B4-BE49-F238E27FC236}">
                      <a16:creationId xmlns:a16="http://schemas.microsoft.com/office/drawing/2014/main" id="{97046198-E0FF-862B-33F2-76550FC362F6}"/>
                    </a:ext>
                  </a:extLst>
                </p:cNvPr>
                <p:cNvGrpSpPr/>
                <p:nvPr/>
              </p:nvGrpSpPr>
              <p:grpSpPr>
                <a:xfrm>
                  <a:off x="5239439" y="4084230"/>
                  <a:ext cx="118872" cy="118872"/>
                  <a:chOff x="3949469" y="4117692"/>
                  <a:chExt cx="74177" cy="70152"/>
                </a:xfrm>
              </p:grpSpPr>
              <p:cxnSp>
                <p:nvCxnSpPr>
                  <p:cNvPr id="57" name="Straight Connector 56">
                    <a:extLst>
                      <a:ext uri="{FF2B5EF4-FFF2-40B4-BE49-F238E27FC236}">
                        <a16:creationId xmlns:a16="http://schemas.microsoft.com/office/drawing/2014/main" id="{F0CC33B6-6967-B755-897D-F6114F04ABA0}"/>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8754CEF-B128-47FD-7F3A-5DFE1D36E44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sp>
            <p:nvSpPr>
              <p:cNvPr id="504" name="Freeform 503">
                <a:extLst>
                  <a:ext uri="{FF2B5EF4-FFF2-40B4-BE49-F238E27FC236}">
                    <a16:creationId xmlns:a16="http://schemas.microsoft.com/office/drawing/2014/main" id="{E2AF2B00-EF05-80D8-05EE-F3DC70ECABD8}"/>
                  </a:ext>
                </a:extLst>
              </p:cNvPr>
              <p:cNvSpPr/>
              <p:nvPr/>
            </p:nvSpPr>
            <p:spPr bwMode="auto">
              <a:xfrm>
                <a:off x="2638567" y="2711355"/>
                <a:ext cx="2852382" cy="1428466"/>
              </a:xfrm>
              <a:custGeom>
                <a:avLst/>
                <a:gdLst>
                  <a:gd name="connsiteX0" fmla="*/ 0 w 2852382"/>
                  <a:gd name="connsiteY0" fmla="*/ 0 h 1428466"/>
                  <a:gd name="connsiteX1" fmla="*/ 0 w 2852382"/>
                  <a:gd name="connsiteY1" fmla="*/ 272955 h 1428466"/>
                  <a:gd name="connsiteX2" fmla="*/ 50042 w 2852382"/>
                  <a:gd name="connsiteY2" fmla="*/ 272955 h 1428466"/>
                  <a:gd name="connsiteX3" fmla="*/ 50042 w 2852382"/>
                  <a:gd name="connsiteY3" fmla="*/ 441278 h 1428466"/>
                  <a:gd name="connsiteX4" fmla="*/ 122830 w 2852382"/>
                  <a:gd name="connsiteY4" fmla="*/ 441278 h 1428466"/>
                  <a:gd name="connsiteX5" fmla="*/ 122830 w 2852382"/>
                  <a:gd name="connsiteY5" fmla="*/ 523164 h 1428466"/>
                  <a:gd name="connsiteX6" fmla="*/ 168323 w 2852382"/>
                  <a:gd name="connsiteY6" fmla="*/ 523164 h 1428466"/>
                  <a:gd name="connsiteX7" fmla="*/ 168323 w 2852382"/>
                  <a:gd name="connsiteY7" fmla="*/ 718782 h 1428466"/>
                  <a:gd name="connsiteX8" fmla="*/ 250209 w 2852382"/>
                  <a:gd name="connsiteY8" fmla="*/ 718782 h 1428466"/>
                  <a:gd name="connsiteX9" fmla="*/ 250209 w 2852382"/>
                  <a:gd name="connsiteY9" fmla="*/ 787021 h 1428466"/>
                  <a:gd name="connsiteX10" fmla="*/ 413982 w 2852382"/>
                  <a:gd name="connsiteY10" fmla="*/ 787021 h 1428466"/>
                  <a:gd name="connsiteX11" fmla="*/ 413982 w 2852382"/>
                  <a:gd name="connsiteY11" fmla="*/ 846161 h 1428466"/>
                  <a:gd name="connsiteX12" fmla="*/ 413982 w 2852382"/>
                  <a:gd name="connsiteY12" fmla="*/ 846161 h 1428466"/>
                  <a:gd name="connsiteX13" fmla="*/ 454926 w 2852382"/>
                  <a:gd name="connsiteY13" fmla="*/ 846161 h 1428466"/>
                  <a:gd name="connsiteX14" fmla="*/ 454926 w 2852382"/>
                  <a:gd name="connsiteY14" fmla="*/ 982639 h 1428466"/>
                  <a:gd name="connsiteX15" fmla="*/ 500418 w 2852382"/>
                  <a:gd name="connsiteY15" fmla="*/ 982639 h 1428466"/>
                  <a:gd name="connsiteX16" fmla="*/ 500418 w 2852382"/>
                  <a:gd name="connsiteY16" fmla="*/ 1050878 h 1428466"/>
                  <a:gd name="connsiteX17" fmla="*/ 545911 w 2852382"/>
                  <a:gd name="connsiteY17" fmla="*/ 1050878 h 1428466"/>
                  <a:gd name="connsiteX18" fmla="*/ 545911 w 2852382"/>
                  <a:gd name="connsiteY18" fmla="*/ 1237397 h 1428466"/>
                  <a:gd name="connsiteX19" fmla="*/ 618699 w 2852382"/>
                  <a:gd name="connsiteY19" fmla="*/ 1237397 h 1428466"/>
                  <a:gd name="connsiteX20" fmla="*/ 618699 w 2852382"/>
                  <a:gd name="connsiteY20" fmla="*/ 1360227 h 1428466"/>
                  <a:gd name="connsiteX21" fmla="*/ 891654 w 2852382"/>
                  <a:gd name="connsiteY21" fmla="*/ 1360227 h 1428466"/>
                  <a:gd name="connsiteX22" fmla="*/ 891654 w 2852382"/>
                  <a:gd name="connsiteY22" fmla="*/ 1428466 h 1428466"/>
                  <a:gd name="connsiteX23" fmla="*/ 2852382 w 2852382"/>
                  <a:gd name="connsiteY23" fmla="*/ 1428466 h 142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52382" h="1428466">
                    <a:moveTo>
                      <a:pt x="0" y="0"/>
                    </a:moveTo>
                    <a:lnTo>
                      <a:pt x="0" y="272955"/>
                    </a:lnTo>
                    <a:lnTo>
                      <a:pt x="50042" y="272955"/>
                    </a:lnTo>
                    <a:lnTo>
                      <a:pt x="50042" y="441278"/>
                    </a:lnTo>
                    <a:lnTo>
                      <a:pt x="122830" y="441278"/>
                    </a:lnTo>
                    <a:lnTo>
                      <a:pt x="122830" y="523164"/>
                    </a:lnTo>
                    <a:lnTo>
                      <a:pt x="168323" y="523164"/>
                    </a:lnTo>
                    <a:lnTo>
                      <a:pt x="168323" y="718782"/>
                    </a:lnTo>
                    <a:lnTo>
                      <a:pt x="250209" y="718782"/>
                    </a:lnTo>
                    <a:lnTo>
                      <a:pt x="250209" y="787021"/>
                    </a:lnTo>
                    <a:lnTo>
                      <a:pt x="413982" y="787021"/>
                    </a:lnTo>
                    <a:lnTo>
                      <a:pt x="413982" y="846161"/>
                    </a:lnTo>
                    <a:lnTo>
                      <a:pt x="413982" y="846161"/>
                    </a:lnTo>
                    <a:lnTo>
                      <a:pt x="454926" y="846161"/>
                    </a:lnTo>
                    <a:lnTo>
                      <a:pt x="454926" y="982639"/>
                    </a:lnTo>
                    <a:lnTo>
                      <a:pt x="500418" y="982639"/>
                    </a:lnTo>
                    <a:lnTo>
                      <a:pt x="500418" y="1050878"/>
                    </a:lnTo>
                    <a:lnTo>
                      <a:pt x="545911" y="1050878"/>
                    </a:lnTo>
                    <a:lnTo>
                      <a:pt x="545911" y="1237397"/>
                    </a:lnTo>
                    <a:lnTo>
                      <a:pt x="618699" y="1237397"/>
                    </a:lnTo>
                    <a:lnTo>
                      <a:pt x="618699" y="1360227"/>
                    </a:lnTo>
                    <a:lnTo>
                      <a:pt x="891654" y="1360227"/>
                    </a:lnTo>
                    <a:lnTo>
                      <a:pt x="891654" y="1428466"/>
                    </a:lnTo>
                    <a:lnTo>
                      <a:pt x="2852382" y="1428466"/>
                    </a:lnTo>
                  </a:path>
                </a:pathLst>
              </a:custGeom>
              <a:noFill/>
              <a:ln w="28575">
                <a:solidFill>
                  <a:srgbClr val="01587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545" name="Group 544">
              <a:extLst>
                <a:ext uri="{FF2B5EF4-FFF2-40B4-BE49-F238E27FC236}">
                  <a16:creationId xmlns:a16="http://schemas.microsoft.com/office/drawing/2014/main" id="{AEAC14A4-00EB-750B-D61A-E9A41F25730A}"/>
                </a:ext>
              </a:extLst>
            </p:cNvPr>
            <p:cNvGrpSpPr/>
            <p:nvPr/>
          </p:nvGrpSpPr>
          <p:grpSpPr>
            <a:xfrm>
              <a:off x="2643116" y="2669201"/>
              <a:ext cx="2797791" cy="1778134"/>
              <a:chOff x="2643116" y="2738651"/>
              <a:chExt cx="2797791" cy="1778134"/>
            </a:xfrm>
          </p:grpSpPr>
          <p:grpSp>
            <p:nvGrpSpPr>
              <p:cNvPr id="543" name="Group 542">
                <a:extLst>
                  <a:ext uri="{FF2B5EF4-FFF2-40B4-BE49-F238E27FC236}">
                    <a16:creationId xmlns:a16="http://schemas.microsoft.com/office/drawing/2014/main" id="{58891222-ADAF-91B9-787E-A8F9D2FC2010}"/>
                  </a:ext>
                </a:extLst>
              </p:cNvPr>
              <p:cNvGrpSpPr/>
              <p:nvPr/>
            </p:nvGrpSpPr>
            <p:grpSpPr>
              <a:xfrm>
                <a:off x="2651180" y="3141266"/>
                <a:ext cx="2759861" cy="1375519"/>
                <a:chOff x="2651180" y="3141266"/>
                <a:chExt cx="2759861" cy="1375519"/>
              </a:xfrm>
            </p:grpSpPr>
            <p:grpSp>
              <p:nvGrpSpPr>
                <p:cNvPr id="219" name="Group 218">
                  <a:extLst>
                    <a:ext uri="{FF2B5EF4-FFF2-40B4-BE49-F238E27FC236}">
                      <a16:creationId xmlns:a16="http://schemas.microsoft.com/office/drawing/2014/main" id="{00E5BA1A-42E8-3884-C21D-2176BA4447D1}"/>
                    </a:ext>
                  </a:extLst>
                </p:cNvPr>
                <p:cNvGrpSpPr/>
                <p:nvPr/>
              </p:nvGrpSpPr>
              <p:grpSpPr>
                <a:xfrm>
                  <a:off x="2651180" y="3141266"/>
                  <a:ext cx="118872" cy="118872"/>
                  <a:chOff x="452275" y="4214530"/>
                  <a:chExt cx="118872" cy="118872"/>
                </a:xfrm>
              </p:grpSpPr>
              <p:cxnSp>
                <p:nvCxnSpPr>
                  <p:cNvPr id="220" name="Straight Connector 219">
                    <a:extLst>
                      <a:ext uri="{FF2B5EF4-FFF2-40B4-BE49-F238E27FC236}">
                        <a16:creationId xmlns:a16="http://schemas.microsoft.com/office/drawing/2014/main" id="{9A0057BA-CF3E-900D-C5E2-51DD39460EE1}"/>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2E5391D4-D579-4F12-DBA1-BFB0FAE95D27}"/>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246" name="Group 245">
                  <a:extLst>
                    <a:ext uri="{FF2B5EF4-FFF2-40B4-BE49-F238E27FC236}">
                      <a16:creationId xmlns:a16="http://schemas.microsoft.com/office/drawing/2014/main" id="{C6E80856-9E16-AB82-8569-CD01096D0403}"/>
                    </a:ext>
                  </a:extLst>
                </p:cNvPr>
                <p:cNvGrpSpPr/>
                <p:nvPr/>
              </p:nvGrpSpPr>
              <p:grpSpPr>
                <a:xfrm>
                  <a:off x="2828942" y="3690150"/>
                  <a:ext cx="118872" cy="118872"/>
                  <a:chOff x="3949469" y="4117692"/>
                  <a:chExt cx="74177" cy="70152"/>
                </a:xfrm>
              </p:grpSpPr>
              <p:cxnSp>
                <p:nvCxnSpPr>
                  <p:cNvPr id="247" name="Straight Connector 246">
                    <a:extLst>
                      <a:ext uri="{FF2B5EF4-FFF2-40B4-BE49-F238E27FC236}">
                        <a16:creationId xmlns:a16="http://schemas.microsoft.com/office/drawing/2014/main" id="{4E85A5C5-523F-29C5-2120-43ADD21B0A1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0A525E60-D6E8-5897-2022-3E6789EB2786}"/>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52" name="Group 251">
                  <a:extLst>
                    <a:ext uri="{FF2B5EF4-FFF2-40B4-BE49-F238E27FC236}">
                      <a16:creationId xmlns:a16="http://schemas.microsoft.com/office/drawing/2014/main" id="{779EE904-34A6-DEC2-7B5B-0A10C150E4C5}"/>
                    </a:ext>
                  </a:extLst>
                </p:cNvPr>
                <p:cNvGrpSpPr/>
                <p:nvPr/>
              </p:nvGrpSpPr>
              <p:grpSpPr>
                <a:xfrm>
                  <a:off x="2915987" y="3810283"/>
                  <a:ext cx="118872" cy="118872"/>
                  <a:chOff x="3949469" y="4117692"/>
                  <a:chExt cx="74177" cy="70152"/>
                </a:xfrm>
              </p:grpSpPr>
              <p:cxnSp>
                <p:nvCxnSpPr>
                  <p:cNvPr id="253" name="Straight Connector 252">
                    <a:extLst>
                      <a:ext uri="{FF2B5EF4-FFF2-40B4-BE49-F238E27FC236}">
                        <a16:creationId xmlns:a16="http://schemas.microsoft.com/office/drawing/2014/main" id="{0D6B6237-E44F-A2C2-79A4-25168043A47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21E297C5-F684-9251-80F3-DEC6FA8E919A}"/>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55" name="Group 254">
                  <a:extLst>
                    <a:ext uri="{FF2B5EF4-FFF2-40B4-BE49-F238E27FC236}">
                      <a16:creationId xmlns:a16="http://schemas.microsoft.com/office/drawing/2014/main" id="{7E6280E4-8128-5248-FA93-960AF7EB31FE}"/>
                    </a:ext>
                  </a:extLst>
                </p:cNvPr>
                <p:cNvGrpSpPr/>
                <p:nvPr/>
              </p:nvGrpSpPr>
              <p:grpSpPr>
                <a:xfrm>
                  <a:off x="2768252" y="3531390"/>
                  <a:ext cx="118872" cy="118872"/>
                  <a:chOff x="3949469" y="4117692"/>
                  <a:chExt cx="74177" cy="70152"/>
                </a:xfrm>
              </p:grpSpPr>
              <p:cxnSp>
                <p:nvCxnSpPr>
                  <p:cNvPr id="256" name="Straight Connector 255">
                    <a:extLst>
                      <a:ext uri="{FF2B5EF4-FFF2-40B4-BE49-F238E27FC236}">
                        <a16:creationId xmlns:a16="http://schemas.microsoft.com/office/drawing/2014/main" id="{0C4FBC64-D82B-C44D-E49D-09342E39216A}"/>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57" name="Straight Connector 256">
                    <a:extLst>
                      <a:ext uri="{FF2B5EF4-FFF2-40B4-BE49-F238E27FC236}">
                        <a16:creationId xmlns:a16="http://schemas.microsoft.com/office/drawing/2014/main" id="{8B31A2AE-CB3E-A157-06D0-8B262C275B7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61" name="Group 260">
                  <a:extLst>
                    <a:ext uri="{FF2B5EF4-FFF2-40B4-BE49-F238E27FC236}">
                      <a16:creationId xmlns:a16="http://schemas.microsoft.com/office/drawing/2014/main" id="{C9852DD7-EE5C-E562-F77A-5521B8590B0E}"/>
                    </a:ext>
                  </a:extLst>
                </p:cNvPr>
                <p:cNvGrpSpPr/>
                <p:nvPr/>
              </p:nvGrpSpPr>
              <p:grpSpPr>
                <a:xfrm>
                  <a:off x="2745468" y="3368367"/>
                  <a:ext cx="118872" cy="118872"/>
                  <a:chOff x="3949469" y="4117692"/>
                  <a:chExt cx="74177" cy="70152"/>
                </a:xfrm>
              </p:grpSpPr>
              <p:cxnSp>
                <p:nvCxnSpPr>
                  <p:cNvPr id="262" name="Straight Connector 261">
                    <a:extLst>
                      <a:ext uri="{FF2B5EF4-FFF2-40B4-BE49-F238E27FC236}">
                        <a16:creationId xmlns:a16="http://schemas.microsoft.com/office/drawing/2014/main" id="{E5129E97-7015-AC6B-A769-9341E738239F}"/>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1BE91DB4-87A4-6CF3-5084-A7821AFB1B9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06" name="Group 505">
                  <a:extLst>
                    <a:ext uri="{FF2B5EF4-FFF2-40B4-BE49-F238E27FC236}">
                      <a16:creationId xmlns:a16="http://schemas.microsoft.com/office/drawing/2014/main" id="{D3BFA116-8571-CACB-844C-4F8BB196725B}"/>
                    </a:ext>
                  </a:extLst>
                </p:cNvPr>
                <p:cNvGrpSpPr/>
                <p:nvPr/>
              </p:nvGrpSpPr>
              <p:grpSpPr>
                <a:xfrm>
                  <a:off x="3621482" y="4397913"/>
                  <a:ext cx="1789559" cy="118872"/>
                  <a:chOff x="3621482" y="4397913"/>
                  <a:chExt cx="1789559" cy="118872"/>
                </a:xfrm>
              </p:grpSpPr>
              <p:grpSp>
                <p:nvGrpSpPr>
                  <p:cNvPr id="222" name="Group 221">
                    <a:extLst>
                      <a:ext uri="{FF2B5EF4-FFF2-40B4-BE49-F238E27FC236}">
                        <a16:creationId xmlns:a16="http://schemas.microsoft.com/office/drawing/2014/main" id="{C5D11703-2D14-96EF-FD00-7840BA10E06E}"/>
                      </a:ext>
                    </a:extLst>
                  </p:cNvPr>
                  <p:cNvGrpSpPr/>
                  <p:nvPr/>
                </p:nvGrpSpPr>
                <p:grpSpPr>
                  <a:xfrm>
                    <a:off x="4342487" y="4397913"/>
                    <a:ext cx="118872" cy="118872"/>
                    <a:chOff x="482502" y="4330604"/>
                    <a:chExt cx="118872" cy="118872"/>
                  </a:xfrm>
                </p:grpSpPr>
                <p:cxnSp>
                  <p:nvCxnSpPr>
                    <p:cNvPr id="223" name="Straight Connector 222">
                      <a:extLst>
                        <a:ext uri="{FF2B5EF4-FFF2-40B4-BE49-F238E27FC236}">
                          <a16:creationId xmlns:a16="http://schemas.microsoft.com/office/drawing/2014/main" id="{BFF6AA91-8AAA-A473-41A9-E492737AB89C}"/>
                        </a:ext>
                      </a:extLst>
                    </p:cNvPr>
                    <p:cNvCxnSpPr>
                      <a:cxnSpLocks/>
                    </p:cNvCxnSpPr>
                    <p:nvPr/>
                  </p:nvCxnSpPr>
                  <p:spPr bwMode="auto">
                    <a:xfrm>
                      <a:off x="482502" y="4390040"/>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97C7B15A-3E82-27BA-556D-A23CEC6D3272}"/>
                        </a:ext>
                      </a:extLst>
                    </p:cNvPr>
                    <p:cNvCxnSpPr>
                      <a:cxnSpLocks/>
                    </p:cNvCxnSpPr>
                    <p:nvPr/>
                  </p:nvCxnSpPr>
                  <p:spPr bwMode="auto">
                    <a:xfrm>
                      <a:off x="541937" y="4330604"/>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225" name="Group 224">
                    <a:extLst>
                      <a:ext uri="{FF2B5EF4-FFF2-40B4-BE49-F238E27FC236}">
                        <a16:creationId xmlns:a16="http://schemas.microsoft.com/office/drawing/2014/main" id="{B312E060-F245-474D-5243-7C280C925938}"/>
                      </a:ext>
                    </a:extLst>
                  </p:cNvPr>
                  <p:cNvGrpSpPr/>
                  <p:nvPr/>
                </p:nvGrpSpPr>
                <p:grpSpPr>
                  <a:xfrm>
                    <a:off x="4899021" y="4397913"/>
                    <a:ext cx="118872" cy="118872"/>
                    <a:chOff x="745512" y="4376509"/>
                    <a:chExt cx="118872" cy="118872"/>
                  </a:xfrm>
                </p:grpSpPr>
                <p:cxnSp>
                  <p:nvCxnSpPr>
                    <p:cNvPr id="226" name="Straight Connector 225">
                      <a:extLst>
                        <a:ext uri="{FF2B5EF4-FFF2-40B4-BE49-F238E27FC236}">
                          <a16:creationId xmlns:a16="http://schemas.microsoft.com/office/drawing/2014/main" id="{DD96F87F-5883-765E-5007-A9B2A6F718FD}"/>
                        </a:ext>
                      </a:extLst>
                    </p:cNvPr>
                    <p:cNvCxnSpPr>
                      <a:cxnSpLocks/>
                    </p:cNvCxnSpPr>
                    <p:nvPr/>
                  </p:nvCxnSpPr>
                  <p:spPr bwMode="auto">
                    <a:xfrm>
                      <a:off x="745512" y="4435945"/>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C44BB909-B4A9-4B93-E47F-69E66D7B7153}"/>
                        </a:ext>
                      </a:extLst>
                    </p:cNvPr>
                    <p:cNvCxnSpPr>
                      <a:cxnSpLocks/>
                    </p:cNvCxnSpPr>
                    <p:nvPr/>
                  </p:nvCxnSpPr>
                  <p:spPr bwMode="auto">
                    <a:xfrm>
                      <a:off x="804947" y="4376509"/>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228" name="Group 227">
                    <a:extLst>
                      <a:ext uri="{FF2B5EF4-FFF2-40B4-BE49-F238E27FC236}">
                        <a16:creationId xmlns:a16="http://schemas.microsoft.com/office/drawing/2014/main" id="{1714B2B7-4438-CF8B-887B-42F31C69DF2A}"/>
                      </a:ext>
                    </a:extLst>
                  </p:cNvPr>
                  <p:cNvGrpSpPr/>
                  <p:nvPr/>
                </p:nvGrpSpPr>
                <p:grpSpPr>
                  <a:xfrm>
                    <a:off x="5292169" y="4397913"/>
                    <a:ext cx="118872" cy="118872"/>
                    <a:chOff x="482502" y="4289171"/>
                    <a:chExt cx="118872" cy="118872"/>
                  </a:xfrm>
                </p:grpSpPr>
                <p:cxnSp>
                  <p:nvCxnSpPr>
                    <p:cNvPr id="229" name="Straight Connector 228">
                      <a:extLst>
                        <a:ext uri="{FF2B5EF4-FFF2-40B4-BE49-F238E27FC236}">
                          <a16:creationId xmlns:a16="http://schemas.microsoft.com/office/drawing/2014/main" id="{F1182DF2-F1D4-53EC-0482-8DA1BEB97E52}"/>
                        </a:ext>
                      </a:extLst>
                    </p:cNvPr>
                    <p:cNvCxnSpPr>
                      <a:cxnSpLocks/>
                    </p:cNvCxnSpPr>
                    <p:nvPr/>
                  </p:nvCxnSpPr>
                  <p:spPr bwMode="auto">
                    <a:xfrm>
                      <a:off x="482502" y="4348607"/>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ABA9DB82-FFCE-E25A-FCC3-6029F40E3888}"/>
                        </a:ext>
                      </a:extLst>
                    </p:cNvPr>
                    <p:cNvCxnSpPr>
                      <a:cxnSpLocks/>
                    </p:cNvCxnSpPr>
                    <p:nvPr/>
                  </p:nvCxnSpPr>
                  <p:spPr bwMode="auto">
                    <a:xfrm>
                      <a:off x="541937" y="4289171"/>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231" name="Group 230">
                    <a:extLst>
                      <a:ext uri="{FF2B5EF4-FFF2-40B4-BE49-F238E27FC236}">
                        <a16:creationId xmlns:a16="http://schemas.microsoft.com/office/drawing/2014/main" id="{7B162BBE-1A85-41A5-C28A-890456C94947}"/>
                      </a:ext>
                    </a:extLst>
                  </p:cNvPr>
                  <p:cNvGrpSpPr/>
                  <p:nvPr/>
                </p:nvGrpSpPr>
                <p:grpSpPr>
                  <a:xfrm>
                    <a:off x="4660293" y="4397913"/>
                    <a:ext cx="118872" cy="118872"/>
                    <a:chOff x="828426" y="4419685"/>
                    <a:chExt cx="118872" cy="118872"/>
                  </a:xfrm>
                </p:grpSpPr>
                <p:cxnSp>
                  <p:nvCxnSpPr>
                    <p:cNvPr id="232" name="Straight Connector 231">
                      <a:extLst>
                        <a:ext uri="{FF2B5EF4-FFF2-40B4-BE49-F238E27FC236}">
                          <a16:creationId xmlns:a16="http://schemas.microsoft.com/office/drawing/2014/main" id="{07C7931D-2D63-A900-9F71-BE8302B5DF92}"/>
                        </a:ext>
                      </a:extLst>
                    </p:cNvPr>
                    <p:cNvCxnSpPr>
                      <a:cxnSpLocks/>
                    </p:cNvCxnSpPr>
                    <p:nvPr/>
                  </p:nvCxnSpPr>
                  <p:spPr bwMode="auto">
                    <a:xfrm>
                      <a:off x="828426" y="4479121"/>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77A2BA79-1DC7-DE41-44DA-C4DBEE71C15D}"/>
                        </a:ext>
                      </a:extLst>
                    </p:cNvPr>
                    <p:cNvCxnSpPr>
                      <a:cxnSpLocks/>
                    </p:cNvCxnSpPr>
                    <p:nvPr/>
                  </p:nvCxnSpPr>
                  <p:spPr bwMode="auto">
                    <a:xfrm>
                      <a:off x="887861" y="4419685"/>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234" name="Group 233">
                    <a:extLst>
                      <a:ext uri="{FF2B5EF4-FFF2-40B4-BE49-F238E27FC236}">
                        <a16:creationId xmlns:a16="http://schemas.microsoft.com/office/drawing/2014/main" id="{270C6D66-E64C-164B-C829-291ED04F31D5}"/>
                      </a:ext>
                    </a:extLst>
                  </p:cNvPr>
                  <p:cNvGrpSpPr/>
                  <p:nvPr/>
                </p:nvGrpSpPr>
                <p:grpSpPr>
                  <a:xfrm>
                    <a:off x="4423846" y="4397913"/>
                    <a:ext cx="118872" cy="118872"/>
                    <a:chOff x="3949469" y="4117692"/>
                    <a:chExt cx="74177" cy="70152"/>
                  </a:xfrm>
                </p:grpSpPr>
                <p:cxnSp>
                  <p:nvCxnSpPr>
                    <p:cNvPr id="235" name="Straight Connector 234">
                      <a:extLst>
                        <a:ext uri="{FF2B5EF4-FFF2-40B4-BE49-F238E27FC236}">
                          <a16:creationId xmlns:a16="http://schemas.microsoft.com/office/drawing/2014/main" id="{8F2153E4-6357-D6AF-8850-E6FDBFC010C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36" name="Straight Connector 235">
                      <a:extLst>
                        <a:ext uri="{FF2B5EF4-FFF2-40B4-BE49-F238E27FC236}">
                          <a16:creationId xmlns:a16="http://schemas.microsoft.com/office/drawing/2014/main" id="{EC807BFC-DA50-1F87-B658-5CD6169D4B81}"/>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37" name="Group 236">
                    <a:extLst>
                      <a:ext uri="{FF2B5EF4-FFF2-40B4-BE49-F238E27FC236}">
                        <a16:creationId xmlns:a16="http://schemas.microsoft.com/office/drawing/2014/main" id="{5AB986FB-FC86-F57A-B451-FC4905025894}"/>
                      </a:ext>
                    </a:extLst>
                  </p:cNvPr>
                  <p:cNvGrpSpPr/>
                  <p:nvPr/>
                </p:nvGrpSpPr>
                <p:grpSpPr>
                  <a:xfrm>
                    <a:off x="3646645" y="4397913"/>
                    <a:ext cx="118872" cy="118872"/>
                    <a:chOff x="3949469" y="4117692"/>
                    <a:chExt cx="74177" cy="70152"/>
                  </a:xfrm>
                </p:grpSpPr>
                <p:cxnSp>
                  <p:nvCxnSpPr>
                    <p:cNvPr id="238" name="Straight Connector 237">
                      <a:extLst>
                        <a:ext uri="{FF2B5EF4-FFF2-40B4-BE49-F238E27FC236}">
                          <a16:creationId xmlns:a16="http://schemas.microsoft.com/office/drawing/2014/main" id="{A0E8A426-0D07-3C36-1B33-DD2552233778}"/>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39" name="Straight Connector 238">
                      <a:extLst>
                        <a:ext uri="{FF2B5EF4-FFF2-40B4-BE49-F238E27FC236}">
                          <a16:creationId xmlns:a16="http://schemas.microsoft.com/office/drawing/2014/main" id="{FDD316CE-0AC0-26C6-8B20-A36C1F2104C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40" name="Group 239">
                    <a:extLst>
                      <a:ext uri="{FF2B5EF4-FFF2-40B4-BE49-F238E27FC236}">
                        <a16:creationId xmlns:a16="http://schemas.microsoft.com/office/drawing/2014/main" id="{068E6A00-107D-E1AA-9957-6F7BED576F90}"/>
                      </a:ext>
                    </a:extLst>
                  </p:cNvPr>
                  <p:cNvGrpSpPr/>
                  <p:nvPr/>
                </p:nvGrpSpPr>
                <p:grpSpPr>
                  <a:xfrm>
                    <a:off x="3670654" y="4397913"/>
                    <a:ext cx="118872" cy="118872"/>
                    <a:chOff x="3949469" y="4117692"/>
                    <a:chExt cx="74177" cy="70152"/>
                  </a:xfrm>
                </p:grpSpPr>
                <p:cxnSp>
                  <p:nvCxnSpPr>
                    <p:cNvPr id="241" name="Straight Connector 240">
                      <a:extLst>
                        <a:ext uri="{FF2B5EF4-FFF2-40B4-BE49-F238E27FC236}">
                          <a16:creationId xmlns:a16="http://schemas.microsoft.com/office/drawing/2014/main" id="{9E742981-E342-F6C1-230A-C636DB32D7A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42" name="Straight Connector 241">
                      <a:extLst>
                        <a:ext uri="{FF2B5EF4-FFF2-40B4-BE49-F238E27FC236}">
                          <a16:creationId xmlns:a16="http://schemas.microsoft.com/office/drawing/2014/main" id="{702F3A30-7F35-40B2-ED1B-842DBD0A8AD3}"/>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43" name="Group 242">
                    <a:extLst>
                      <a:ext uri="{FF2B5EF4-FFF2-40B4-BE49-F238E27FC236}">
                        <a16:creationId xmlns:a16="http://schemas.microsoft.com/office/drawing/2014/main" id="{F281A62F-9514-702F-D4F8-C455E7E0D328}"/>
                      </a:ext>
                    </a:extLst>
                  </p:cNvPr>
                  <p:cNvGrpSpPr/>
                  <p:nvPr/>
                </p:nvGrpSpPr>
                <p:grpSpPr>
                  <a:xfrm>
                    <a:off x="3621482" y="4397913"/>
                    <a:ext cx="118872" cy="118872"/>
                    <a:chOff x="3949469" y="4117692"/>
                    <a:chExt cx="74177" cy="70152"/>
                  </a:xfrm>
                </p:grpSpPr>
                <p:cxnSp>
                  <p:nvCxnSpPr>
                    <p:cNvPr id="244" name="Straight Connector 243">
                      <a:extLst>
                        <a:ext uri="{FF2B5EF4-FFF2-40B4-BE49-F238E27FC236}">
                          <a16:creationId xmlns:a16="http://schemas.microsoft.com/office/drawing/2014/main" id="{FF624030-A8C0-6719-D728-437F550A1714}"/>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45" name="Straight Connector 244">
                      <a:extLst>
                        <a:ext uri="{FF2B5EF4-FFF2-40B4-BE49-F238E27FC236}">
                          <a16:creationId xmlns:a16="http://schemas.microsoft.com/office/drawing/2014/main" id="{95587A8C-FA43-55E3-661B-FB266D5FA0B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49" name="Group 248">
                    <a:extLst>
                      <a:ext uri="{FF2B5EF4-FFF2-40B4-BE49-F238E27FC236}">
                        <a16:creationId xmlns:a16="http://schemas.microsoft.com/office/drawing/2014/main" id="{E056851B-3C4E-F3FD-0EA0-E5E63C07D007}"/>
                      </a:ext>
                    </a:extLst>
                  </p:cNvPr>
                  <p:cNvGrpSpPr/>
                  <p:nvPr/>
                </p:nvGrpSpPr>
                <p:grpSpPr>
                  <a:xfrm>
                    <a:off x="4606551" y="4397913"/>
                    <a:ext cx="118872" cy="118872"/>
                    <a:chOff x="3949469" y="4117692"/>
                    <a:chExt cx="74177" cy="70152"/>
                  </a:xfrm>
                </p:grpSpPr>
                <p:cxnSp>
                  <p:nvCxnSpPr>
                    <p:cNvPr id="250" name="Straight Connector 249">
                      <a:extLst>
                        <a:ext uri="{FF2B5EF4-FFF2-40B4-BE49-F238E27FC236}">
                          <a16:creationId xmlns:a16="http://schemas.microsoft.com/office/drawing/2014/main" id="{18F0BEE2-9E38-F051-DBB1-D088379CEA2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473C0264-6348-0D6D-8030-DAD886C4780E}"/>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58" name="Group 257">
                    <a:extLst>
                      <a:ext uri="{FF2B5EF4-FFF2-40B4-BE49-F238E27FC236}">
                        <a16:creationId xmlns:a16="http://schemas.microsoft.com/office/drawing/2014/main" id="{B3B290B7-B86B-5F90-A4D7-5D61BF92AF05}"/>
                      </a:ext>
                    </a:extLst>
                  </p:cNvPr>
                  <p:cNvGrpSpPr/>
                  <p:nvPr/>
                </p:nvGrpSpPr>
                <p:grpSpPr>
                  <a:xfrm>
                    <a:off x="4132362" y="4397913"/>
                    <a:ext cx="118872" cy="118872"/>
                    <a:chOff x="3949469" y="4117692"/>
                    <a:chExt cx="74177" cy="70152"/>
                  </a:xfrm>
                </p:grpSpPr>
                <p:cxnSp>
                  <p:nvCxnSpPr>
                    <p:cNvPr id="259" name="Straight Connector 258">
                      <a:extLst>
                        <a:ext uri="{FF2B5EF4-FFF2-40B4-BE49-F238E27FC236}">
                          <a16:creationId xmlns:a16="http://schemas.microsoft.com/office/drawing/2014/main" id="{95D1B428-1DB0-6985-AE28-235A249E0748}"/>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BCC2A625-9A21-84B7-6C9D-5E18910DB819}"/>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64" name="Group 263">
                    <a:extLst>
                      <a:ext uri="{FF2B5EF4-FFF2-40B4-BE49-F238E27FC236}">
                        <a16:creationId xmlns:a16="http://schemas.microsoft.com/office/drawing/2014/main" id="{18890186-DB53-4B03-4F57-4E5443E58361}"/>
                      </a:ext>
                    </a:extLst>
                  </p:cNvPr>
                  <p:cNvGrpSpPr/>
                  <p:nvPr/>
                </p:nvGrpSpPr>
                <p:grpSpPr>
                  <a:xfrm>
                    <a:off x="4238766" y="4397913"/>
                    <a:ext cx="118872" cy="118872"/>
                    <a:chOff x="3949469" y="4117692"/>
                    <a:chExt cx="74177" cy="70152"/>
                  </a:xfrm>
                </p:grpSpPr>
                <p:cxnSp>
                  <p:nvCxnSpPr>
                    <p:cNvPr id="265" name="Straight Connector 264">
                      <a:extLst>
                        <a:ext uri="{FF2B5EF4-FFF2-40B4-BE49-F238E27FC236}">
                          <a16:creationId xmlns:a16="http://schemas.microsoft.com/office/drawing/2014/main" id="{B6F7309B-ADDA-6B50-B659-52536F6C0A5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66" name="Straight Connector 265">
                      <a:extLst>
                        <a:ext uri="{FF2B5EF4-FFF2-40B4-BE49-F238E27FC236}">
                          <a16:creationId xmlns:a16="http://schemas.microsoft.com/office/drawing/2014/main" id="{F3A1283B-5759-DCCB-676A-9DAF527F577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67" name="Group 266">
                    <a:extLst>
                      <a:ext uri="{FF2B5EF4-FFF2-40B4-BE49-F238E27FC236}">
                        <a16:creationId xmlns:a16="http://schemas.microsoft.com/office/drawing/2014/main" id="{D1DFE8BA-8008-41C3-D673-759BCB608843}"/>
                      </a:ext>
                    </a:extLst>
                  </p:cNvPr>
                  <p:cNvGrpSpPr/>
                  <p:nvPr/>
                </p:nvGrpSpPr>
                <p:grpSpPr>
                  <a:xfrm>
                    <a:off x="3730090" y="4397913"/>
                    <a:ext cx="118872" cy="118872"/>
                    <a:chOff x="3949469" y="4117692"/>
                    <a:chExt cx="74177" cy="70152"/>
                  </a:xfrm>
                </p:grpSpPr>
                <p:cxnSp>
                  <p:nvCxnSpPr>
                    <p:cNvPr id="268" name="Straight Connector 267">
                      <a:extLst>
                        <a:ext uri="{FF2B5EF4-FFF2-40B4-BE49-F238E27FC236}">
                          <a16:creationId xmlns:a16="http://schemas.microsoft.com/office/drawing/2014/main" id="{1114D462-5E04-6CAB-4063-C76460071E3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69" name="Straight Connector 268">
                      <a:extLst>
                        <a:ext uri="{FF2B5EF4-FFF2-40B4-BE49-F238E27FC236}">
                          <a16:creationId xmlns:a16="http://schemas.microsoft.com/office/drawing/2014/main" id="{81E39EB2-BC29-1BE4-5C35-7C4360C2249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270" name="Group 269">
                    <a:extLst>
                      <a:ext uri="{FF2B5EF4-FFF2-40B4-BE49-F238E27FC236}">
                        <a16:creationId xmlns:a16="http://schemas.microsoft.com/office/drawing/2014/main" id="{FDEDA79D-D58E-F1F9-D559-373B9B6A38A8}"/>
                      </a:ext>
                    </a:extLst>
                  </p:cNvPr>
                  <p:cNvGrpSpPr/>
                  <p:nvPr/>
                </p:nvGrpSpPr>
                <p:grpSpPr>
                  <a:xfrm>
                    <a:off x="4063286" y="4397913"/>
                    <a:ext cx="118872" cy="118872"/>
                    <a:chOff x="3949469" y="4117692"/>
                    <a:chExt cx="74177" cy="70152"/>
                  </a:xfrm>
                </p:grpSpPr>
                <p:cxnSp>
                  <p:nvCxnSpPr>
                    <p:cNvPr id="271" name="Straight Connector 270">
                      <a:extLst>
                        <a:ext uri="{FF2B5EF4-FFF2-40B4-BE49-F238E27FC236}">
                          <a16:creationId xmlns:a16="http://schemas.microsoft.com/office/drawing/2014/main" id="{CFEB71B7-2132-52AC-F82F-EEDA95AEE3EE}"/>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72" name="Straight Connector 271">
                      <a:extLst>
                        <a:ext uri="{FF2B5EF4-FFF2-40B4-BE49-F238E27FC236}">
                          <a16:creationId xmlns:a16="http://schemas.microsoft.com/office/drawing/2014/main" id="{5C0D71C4-3E21-C79D-F206-01548B47AB01}"/>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grpSp>
              <p:nvGrpSpPr>
                <p:cNvPr id="273" name="Group 272">
                  <a:extLst>
                    <a:ext uri="{FF2B5EF4-FFF2-40B4-BE49-F238E27FC236}">
                      <a16:creationId xmlns:a16="http://schemas.microsoft.com/office/drawing/2014/main" id="{0DF55ACD-9468-FE3B-A7F5-A794D211C606}"/>
                    </a:ext>
                  </a:extLst>
                </p:cNvPr>
                <p:cNvGrpSpPr/>
                <p:nvPr/>
              </p:nvGrpSpPr>
              <p:grpSpPr>
                <a:xfrm>
                  <a:off x="2885132" y="3798327"/>
                  <a:ext cx="118872" cy="118872"/>
                  <a:chOff x="3949469" y="4117692"/>
                  <a:chExt cx="74177" cy="70152"/>
                </a:xfrm>
              </p:grpSpPr>
              <p:cxnSp>
                <p:nvCxnSpPr>
                  <p:cNvPr id="274" name="Straight Connector 273">
                    <a:extLst>
                      <a:ext uri="{FF2B5EF4-FFF2-40B4-BE49-F238E27FC236}">
                        <a16:creationId xmlns:a16="http://schemas.microsoft.com/office/drawing/2014/main" id="{382CC9CC-9003-707F-6B89-73544EB7662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275" name="Straight Connector 274">
                    <a:extLst>
                      <a:ext uri="{FF2B5EF4-FFF2-40B4-BE49-F238E27FC236}">
                        <a16:creationId xmlns:a16="http://schemas.microsoft.com/office/drawing/2014/main" id="{AB678D46-7FC0-B615-64D3-FB7D0B8B057C}"/>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07" name="Group 506">
                  <a:extLst>
                    <a:ext uri="{FF2B5EF4-FFF2-40B4-BE49-F238E27FC236}">
                      <a16:creationId xmlns:a16="http://schemas.microsoft.com/office/drawing/2014/main" id="{0B1E3064-C0FA-0736-E232-F67D96126CBD}"/>
                    </a:ext>
                  </a:extLst>
                </p:cNvPr>
                <p:cNvGrpSpPr/>
                <p:nvPr/>
              </p:nvGrpSpPr>
              <p:grpSpPr>
                <a:xfrm>
                  <a:off x="2981387" y="3875014"/>
                  <a:ext cx="118872" cy="118872"/>
                  <a:chOff x="452275" y="4214530"/>
                  <a:chExt cx="118872" cy="118872"/>
                </a:xfrm>
              </p:grpSpPr>
              <p:cxnSp>
                <p:nvCxnSpPr>
                  <p:cNvPr id="508" name="Straight Connector 507">
                    <a:extLst>
                      <a:ext uri="{FF2B5EF4-FFF2-40B4-BE49-F238E27FC236}">
                        <a16:creationId xmlns:a16="http://schemas.microsoft.com/office/drawing/2014/main" id="{D956DF5D-1D31-DB0D-483E-1D724ED70450}"/>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509" name="Straight Connector 508">
                    <a:extLst>
                      <a:ext uri="{FF2B5EF4-FFF2-40B4-BE49-F238E27FC236}">
                        <a16:creationId xmlns:a16="http://schemas.microsoft.com/office/drawing/2014/main" id="{893A003E-2D65-CD19-B143-8A3DD34DEB5B}"/>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510" name="Group 509">
                  <a:extLst>
                    <a:ext uri="{FF2B5EF4-FFF2-40B4-BE49-F238E27FC236}">
                      <a16:creationId xmlns:a16="http://schemas.microsoft.com/office/drawing/2014/main" id="{93898028-D920-208F-BFC5-6C2225121BDD}"/>
                    </a:ext>
                  </a:extLst>
                </p:cNvPr>
                <p:cNvGrpSpPr/>
                <p:nvPr/>
              </p:nvGrpSpPr>
              <p:grpSpPr>
                <a:xfrm>
                  <a:off x="3025193" y="3942656"/>
                  <a:ext cx="118872" cy="118872"/>
                  <a:chOff x="3949469" y="4117692"/>
                  <a:chExt cx="74177" cy="70152"/>
                </a:xfrm>
              </p:grpSpPr>
              <p:cxnSp>
                <p:nvCxnSpPr>
                  <p:cNvPr id="511" name="Straight Connector 510">
                    <a:extLst>
                      <a:ext uri="{FF2B5EF4-FFF2-40B4-BE49-F238E27FC236}">
                        <a16:creationId xmlns:a16="http://schemas.microsoft.com/office/drawing/2014/main" id="{6E03EBD0-650E-D951-61E5-24873E20F33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12" name="Straight Connector 511">
                    <a:extLst>
                      <a:ext uri="{FF2B5EF4-FFF2-40B4-BE49-F238E27FC236}">
                        <a16:creationId xmlns:a16="http://schemas.microsoft.com/office/drawing/2014/main" id="{3DC52938-6618-D605-9C37-21C2614ABE79}"/>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13" name="Group 512">
                  <a:extLst>
                    <a:ext uri="{FF2B5EF4-FFF2-40B4-BE49-F238E27FC236}">
                      <a16:creationId xmlns:a16="http://schemas.microsoft.com/office/drawing/2014/main" id="{071437E0-3E2D-D689-E78D-37F0EC7CB252}"/>
                    </a:ext>
                  </a:extLst>
                </p:cNvPr>
                <p:cNvGrpSpPr/>
                <p:nvPr/>
              </p:nvGrpSpPr>
              <p:grpSpPr>
                <a:xfrm>
                  <a:off x="3287007" y="4190314"/>
                  <a:ext cx="118872" cy="118872"/>
                  <a:chOff x="3949469" y="4117692"/>
                  <a:chExt cx="74177" cy="70152"/>
                </a:xfrm>
              </p:grpSpPr>
              <p:cxnSp>
                <p:nvCxnSpPr>
                  <p:cNvPr id="514" name="Straight Connector 513">
                    <a:extLst>
                      <a:ext uri="{FF2B5EF4-FFF2-40B4-BE49-F238E27FC236}">
                        <a16:creationId xmlns:a16="http://schemas.microsoft.com/office/drawing/2014/main" id="{4117D92C-200F-9627-5D8B-953B8CF31CA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15" name="Straight Connector 514">
                    <a:extLst>
                      <a:ext uri="{FF2B5EF4-FFF2-40B4-BE49-F238E27FC236}">
                        <a16:creationId xmlns:a16="http://schemas.microsoft.com/office/drawing/2014/main" id="{EEAA9668-59FA-18C8-68D4-C378110E31FE}"/>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16" name="Group 515">
                  <a:extLst>
                    <a:ext uri="{FF2B5EF4-FFF2-40B4-BE49-F238E27FC236}">
                      <a16:creationId xmlns:a16="http://schemas.microsoft.com/office/drawing/2014/main" id="{D624E975-F240-6519-3CE6-AFB490706F82}"/>
                    </a:ext>
                  </a:extLst>
                </p:cNvPr>
                <p:cNvGrpSpPr/>
                <p:nvPr/>
              </p:nvGrpSpPr>
              <p:grpSpPr>
                <a:xfrm>
                  <a:off x="3124178" y="4092854"/>
                  <a:ext cx="118872" cy="118872"/>
                  <a:chOff x="3949469" y="4117692"/>
                  <a:chExt cx="74177" cy="70152"/>
                </a:xfrm>
              </p:grpSpPr>
              <p:cxnSp>
                <p:nvCxnSpPr>
                  <p:cNvPr id="517" name="Straight Connector 516">
                    <a:extLst>
                      <a:ext uri="{FF2B5EF4-FFF2-40B4-BE49-F238E27FC236}">
                        <a16:creationId xmlns:a16="http://schemas.microsoft.com/office/drawing/2014/main" id="{A76EC2B9-1B26-8A51-B985-C1034F5B0E0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18" name="Straight Connector 517">
                    <a:extLst>
                      <a:ext uri="{FF2B5EF4-FFF2-40B4-BE49-F238E27FC236}">
                        <a16:creationId xmlns:a16="http://schemas.microsoft.com/office/drawing/2014/main" id="{A1816278-BE8C-A46E-163A-E942F23E6037}"/>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19" name="Group 518">
                  <a:extLst>
                    <a:ext uri="{FF2B5EF4-FFF2-40B4-BE49-F238E27FC236}">
                      <a16:creationId xmlns:a16="http://schemas.microsoft.com/office/drawing/2014/main" id="{1E050386-14A5-53BD-9118-35E89EFCDEF8}"/>
                    </a:ext>
                  </a:extLst>
                </p:cNvPr>
                <p:cNvGrpSpPr/>
                <p:nvPr/>
              </p:nvGrpSpPr>
              <p:grpSpPr>
                <a:xfrm>
                  <a:off x="3070902" y="3993886"/>
                  <a:ext cx="118872" cy="118872"/>
                  <a:chOff x="3949469" y="4117692"/>
                  <a:chExt cx="74177" cy="70152"/>
                </a:xfrm>
              </p:grpSpPr>
              <p:cxnSp>
                <p:nvCxnSpPr>
                  <p:cNvPr id="520" name="Straight Connector 519">
                    <a:extLst>
                      <a:ext uri="{FF2B5EF4-FFF2-40B4-BE49-F238E27FC236}">
                        <a16:creationId xmlns:a16="http://schemas.microsoft.com/office/drawing/2014/main" id="{75EEBFAF-0DA9-8AA6-AEE6-65F2E837D344}"/>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21" name="Straight Connector 520">
                    <a:extLst>
                      <a:ext uri="{FF2B5EF4-FFF2-40B4-BE49-F238E27FC236}">
                        <a16:creationId xmlns:a16="http://schemas.microsoft.com/office/drawing/2014/main" id="{B47DFB47-63EC-6DDA-4AAB-AD237342C5FD}"/>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22" name="Group 521">
                  <a:extLst>
                    <a:ext uri="{FF2B5EF4-FFF2-40B4-BE49-F238E27FC236}">
                      <a16:creationId xmlns:a16="http://schemas.microsoft.com/office/drawing/2014/main" id="{9DC7EA4E-EA05-C441-E594-63C289F1A48B}"/>
                    </a:ext>
                  </a:extLst>
                </p:cNvPr>
                <p:cNvGrpSpPr/>
                <p:nvPr/>
              </p:nvGrpSpPr>
              <p:grpSpPr>
                <a:xfrm>
                  <a:off x="3251889" y="4190315"/>
                  <a:ext cx="118872" cy="118872"/>
                  <a:chOff x="3949469" y="4117692"/>
                  <a:chExt cx="74177" cy="70152"/>
                </a:xfrm>
              </p:grpSpPr>
              <p:cxnSp>
                <p:nvCxnSpPr>
                  <p:cNvPr id="523" name="Straight Connector 522">
                    <a:extLst>
                      <a:ext uri="{FF2B5EF4-FFF2-40B4-BE49-F238E27FC236}">
                        <a16:creationId xmlns:a16="http://schemas.microsoft.com/office/drawing/2014/main" id="{C5057275-0C41-141E-EFFE-FA75E3275B2A}"/>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24" name="Straight Connector 523">
                    <a:extLst>
                      <a:ext uri="{FF2B5EF4-FFF2-40B4-BE49-F238E27FC236}">
                        <a16:creationId xmlns:a16="http://schemas.microsoft.com/office/drawing/2014/main" id="{5935372C-A982-C4A1-C163-9CB6607862E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25" name="Group 524">
                  <a:extLst>
                    <a:ext uri="{FF2B5EF4-FFF2-40B4-BE49-F238E27FC236}">
                      <a16:creationId xmlns:a16="http://schemas.microsoft.com/office/drawing/2014/main" id="{506DE0E6-A1B9-992C-CB5D-A17C69F4299B}"/>
                    </a:ext>
                  </a:extLst>
                </p:cNvPr>
                <p:cNvGrpSpPr/>
                <p:nvPr/>
              </p:nvGrpSpPr>
              <p:grpSpPr>
                <a:xfrm>
                  <a:off x="3441214" y="4274833"/>
                  <a:ext cx="118872" cy="118872"/>
                  <a:chOff x="452275" y="4214530"/>
                  <a:chExt cx="118872" cy="118872"/>
                </a:xfrm>
              </p:grpSpPr>
              <p:cxnSp>
                <p:nvCxnSpPr>
                  <p:cNvPr id="526" name="Straight Connector 525">
                    <a:extLst>
                      <a:ext uri="{FF2B5EF4-FFF2-40B4-BE49-F238E27FC236}">
                        <a16:creationId xmlns:a16="http://schemas.microsoft.com/office/drawing/2014/main" id="{1B40D4FC-1A99-DAE9-AD7C-4176AFCD8B4C}"/>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527" name="Straight Connector 526">
                    <a:extLst>
                      <a:ext uri="{FF2B5EF4-FFF2-40B4-BE49-F238E27FC236}">
                        <a16:creationId xmlns:a16="http://schemas.microsoft.com/office/drawing/2014/main" id="{D07E556A-52A2-95E1-9D49-6F7515AF9DDD}"/>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528" name="Group 527">
                  <a:extLst>
                    <a:ext uri="{FF2B5EF4-FFF2-40B4-BE49-F238E27FC236}">
                      <a16:creationId xmlns:a16="http://schemas.microsoft.com/office/drawing/2014/main" id="{1F2610CE-EE9F-DACB-197D-02FDFDF5C6DA}"/>
                    </a:ext>
                  </a:extLst>
                </p:cNvPr>
                <p:cNvGrpSpPr/>
                <p:nvPr/>
              </p:nvGrpSpPr>
              <p:grpSpPr>
                <a:xfrm>
                  <a:off x="3532278" y="4328780"/>
                  <a:ext cx="118872" cy="118872"/>
                  <a:chOff x="3949469" y="4117692"/>
                  <a:chExt cx="74177" cy="70152"/>
                </a:xfrm>
              </p:grpSpPr>
              <p:cxnSp>
                <p:nvCxnSpPr>
                  <p:cNvPr id="529" name="Straight Connector 528">
                    <a:extLst>
                      <a:ext uri="{FF2B5EF4-FFF2-40B4-BE49-F238E27FC236}">
                        <a16:creationId xmlns:a16="http://schemas.microsoft.com/office/drawing/2014/main" id="{71919133-F6B4-D806-8989-4999AFE286C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30" name="Straight Connector 529">
                    <a:extLst>
                      <a:ext uri="{FF2B5EF4-FFF2-40B4-BE49-F238E27FC236}">
                        <a16:creationId xmlns:a16="http://schemas.microsoft.com/office/drawing/2014/main" id="{95822F1E-68EB-3BD8-611F-52797DFA7D3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34" name="Group 533">
                  <a:extLst>
                    <a:ext uri="{FF2B5EF4-FFF2-40B4-BE49-F238E27FC236}">
                      <a16:creationId xmlns:a16="http://schemas.microsoft.com/office/drawing/2014/main" id="{F8B01E58-8E42-B1A2-0CB9-35443843549C}"/>
                    </a:ext>
                  </a:extLst>
                </p:cNvPr>
                <p:cNvGrpSpPr/>
                <p:nvPr/>
              </p:nvGrpSpPr>
              <p:grpSpPr>
                <a:xfrm>
                  <a:off x="3498199" y="4296784"/>
                  <a:ext cx="118872" cy="118872"/>
                  <a:chOff x="3949469" y="4117692"/>
                  <a:chExt cx="74177" cy="70152"/>
                </a:xfrm>
              </p:grpSpPr>
              <p:cxnSp>
                <p:nvCxnSpPr>
                  <p:cNvPr id="535" name="Straight Connector 534">
                    <a:extLst>
                      <a:ext uri="{FF2B5EF4-FFF2-40B4-BE49-F238E27FC236}">
                        <a16:creationId xmlns:a16="http://schemas.microsoft.com/office/drawing/2014/main" id="{5DB31F2A-CDF7-02AA-7BA1-89F70DA6AF3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36" name="Straight Connector 535">
                    <a:extLst>
                      <a:ext uri="{FF2B5EF4-FFF2-40B4-BE49-F238E27FC236}">
                        <a16:creationId xmlns:a16="http://schemas.microsoft.com/office/drawing/2014/main" id="{6B85AFAD-C3B1-7B03-05E5-3D4229EB3AC6}"/>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537" name="Group 536">
                  <a:extLst>
                    <a:ext uri="{FF2B5EF4-FFF2-40B4-BE49-F238E27FC236}">
                      <a16:creationId xmlns:a16="http://schemas.microsoft.com/office/drawing/2014/main" id="{B9229A08-25FE-8E55-835D-30F3A9120DFA}"/>
                    </a:ext>
                  </a:extLst>
                </p:cNvPr>
                <p:cNvGrpSpPr/>
                <p:nvPr/>
              </p:nvGrpSpPr>
              <p:grpSpPr>
                <a:xfrm>
                  <a:off x="3385022" y="4265392"/>
                  <a:ext cx="118872" cy="118872"/>
                  <a:chOff x="3949469" y="4117692"/>
                  <a:chExt cx="74177" cy="70152"/>
                </a:xfrm>
              </p:grpSpPr>
              <p:cxnSp>
                <p:nvCxnSpPr>
                  <p:cNvPr id="538" name="Straight Connector 537">
                    <a:extLst>
                      <a:ext uri="{FF2B5EF4-FFF2-40B4-BE49-F238E27FC236}">
                        <a16:creationId xmlns:a16="http://schemas.microsoft.com/office/drawing/2014/main" id="{52F625F1-4D8A-651C-B244-46C316066AB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539" name="Straight Connector 538">
                    <a:extLst>
                      <a:ext uri="{FF2B5EF4-FFF2-40B4-BE49-F238E27FC236}">
                        <a16:creationId xmlns:a16="http://schemas.microsoft.com/office/drawing/2014/main" id="{B74A8F36-F440-7FCD-88BA-CD64C1CAD1CE}"/>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sp>
            <p:nvSpPr>
              <p:cNvPr id="544" name="Freeform 543">
                <a:extLst>
                  <a:ext uri="{FF2B5EF4-FFF2-40B4-BE49-F238E27FC236}">
                    <a16:creationId xmlns:a16="http://schemas.microsoft.com/office/drawing/2014/main" id="{8586277C-0198-3E5F-93D8-3B9DA3DF698E}"/>
                  </a:ext>
                </a:extLst>
              </p:cNvPr>
              <p:cNvSpPr/>
              <p:nvPr/>
            </p:nvSpPr>
            <p:spPr bwMode="auto">
              <a:xfrm>
                <a:off x="2643116" y="2738651"/>
                <a:ext cx="2797791" cy="1724167"/>
              </a:xfrm>
              <a:custGeom>
                <a:avLst/>
                <a:gdLst>
                  <a:gd name="connsiteX0" fmla="*/ 0 w 2797791"/>
                  <a:gd name="connsiteY0" fmla="*/ 0 h 1724167"/>
                  <a:gd name="connsiteX1" fmla="*/ 0 w 2797791"/>
                  <a:gd name="connsiteY1" fmla="*/ 209265 h 1724167"/>
                  <a:gd name="connsiteX2" fmla="*/ 45493 w 2797791"/>
                  <a:gd name="connsiteY2" fmla="*/ 209265 h 1724167"/>
                  <a:gd name="connsiteX3" fmla="*/ 45493 w 2797791"/>
                  <a:gd name="connsiteY3" fmla="*/ 464024 h 1724167"/>
                  <a:gd name="connsiteX4" fmla="*/ 90985 w 2797791"/>
                  <a:gd name="connsiteY4" fmla="*/ 464024 h 1724167"/>
                  <a:gd name="connsiteX5" fmla="*/ 90985 w 2797791"/>
                  <a:gd name="connsiteY5" fmla="*/ 605050 h 1724167"/>
                  <a:gd name="connsiteX6" fmla="*/ 177421 w 2797791"/>
                  <a:gd name="connsiteY6" fmla="*/ 605050 h 1724167"/>
                  <a:gd name="connsiteX7" fmla="*/ 177421 w 2797791"/>
                  <a:gd name="connsiteY7" fmla="*/ 918949 h 1724167"/>
                  <a:gd name="connsiteX8" fmla="*/ 222914 w 2797791"/>
                  <a:gd name="connsiteY8" fmla="*/ 918949 h 1724167"/>
                  <a:gd name="connsiteX9" fmla="*/ 222914 w 2797791"/>
                  <a:gd name="connsiteY9" fmla="*/ 1050877 h 1724167"/>
                  <a:gd name="connsiteX10" fmla="*/ 291153 w 2797791"/>
                  <a:gd name="connsiteY10" fmla="*/ 1050877 h 1724167"/>
                  <a:gd name="connsiteX11" fmla="*/ 291153 w 2797791"/>
                  <a:gd name="connsiteY11" fmla="*/ 1132764 h 1724167"/>
                  <a:gd name="connsiteX12" fmla="*/ 386687 w 2797791"/>
                  <a:gd name="connsiteY12" fmla="*/ 1132764 h 1724167"/>
                  <a:gd name="connsiteX13" fmla="*/ 386687 w 2797791"/>
                  <a:gd name="connsiteY13" fmla="*/ 1232848 h 1724167"/>
                  <a:gd name="connsiteX14" fmla="*/ 468574 w 2797791"/>
                  <a:gd name="connsiteY14" fmla="*/ 1232848 h 1724167"/>
                  <a:gd name="connsiteX15" fmla="*/ 468574 w 2797791"/>
                  <a:gd name="connsiteY15" fmla="*/ 1323833 h 1724167"/>
                  <a:gd name="connsiteX16" fmla="*/ 527714 w 2797791"/>
                  <a:gd name="connsiteY16" fmla="*/ 1323833 h 1724167"/>
                  <a:gd name="connsiteX17" fmla="*/ 527714 w 2797791"/>
                  <a:gd name="connsiteY17" fmla="*/ 1442113 h 1724167"/>
                  <a:gd name="connsiteX18" fmla="*/ 609600 w 2797791"/>
                  <a:gd name="connsiteY18" fmla="*/ 1442113 h 1724167"/>
                  <a:gd name="connsiteX19" fmla="*/ 609600 w 2797791"/>
                  <a:gd name="connsiteY19" fmla="*/ 1510352 h 1724167"/>
                  <a:gd name="connsiteX20" fmla="*/ 736980 w 2797791"/>
                  <a:gd name="connsiteY20" fmla="*/ 1510352 h 1724167"/>
                  <a:gd name="connsiteX21" fmla="*/ 736980 w 2797791"/>
                  <a:gd name="connsiteY21" fmla="*/ 1569492 h 1724167"/>
                  <a:gd name="connsiteX22" fmla="*/ 805218 w 2797791"/>
                  <a:gd name="connsiteY22" fmla="*/ 1569492 h 1724167"/>
                  <a:gd name="connsiteX23" fmla="*/ 805218 w 2797791"/>
                  <a:gd name="connsiteY23" fmla="*/ 1569492 h 1724167"/>
                  <a:gd name="connsiteX24" fmla="*/ 928048 w 2797791"/>
                  <a:gd name="connsiteY24" fmla="*/ 1569492 h 1724167"/>
                  <a:gd name="connsiteX25" fmla="*/ 928048 w 2797791"/>
                  <a:gd name="connsiteY25" fmla="*/ 1614985 h 1724167"/>
                  <a:gd name="connsiteX26" fmla="*/ 928048 w 2797791"/>
                  <a:gd name="connsiteY26" fmla="*/ 1687773 h 1724167"/>
                  <a:gd name="connsiteX27" fmla="*/ 973541 w 2797791"/>
                  <a:gd name="connsiteY27" fmla="*/ 1687773 h 1724167"/>
                  <a:gd name="connsiteX28" fmla="*/ 973541 w 2797791"/>
                  <a:gd name="connsiteY28" fmla="*/ 1724167 h 1724167"/>
                  <a:gd name="connsiteX29" fmla="*/ 2797791 w 2797791"/>
                  <a:gd name="connsiteY29" fmla="*/ 1724167 h 1724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97791" h="1724167">
                    <a:moveTo>
                      <a:pt x="0" y="0"/>
                    </a:moveTo>
                    <a:lnTo>
                      <a:pt x="0" y="209265"/>
                    </a:lnTo>
                    <a:lnTo>
                      <a:pt x="45493" y="209265"/>
                    </a:lnTo>
                    <a:lnTo>
                      <a:pt x="45493" y="464024"/>
                    </a:lnTo>
                    <a:lnTo>
                      <a:pt x="90985" y="464024"/>
                    </a:lnTo>
                    <a:lnTo>
                      <a:pt x="90985" y="605050"/>
                    </a:lnTo>
                    <a:lnTo>
                      <a:pt x="177421" y="605050"/>
                    </a:lnTo>
                    <a:lnTo>
                      <a:pt x="177421" y="918949"/>
                    </a:lnTo>
                    <a:lnTo>
                      <a:pt x="222914" y="918949"/>
                    </a:lnTo>
                    <a:lnTo>
                      <a:pt x="222914" y="1050877"/>
                    </a:lnTo>
                    <a:lnTo>
                      <a:pt x="291153" y="1050877"/>
                    </a:lnTo>
                    <a:lnTo>
                      <a:pt x="291153" y="1132764"/>
                    </a:lnTo>
                    <a:lnTo>
                      <a:pt x="386687" y="1132764"/>
                    </a:lnTo>
                    <a:lnTo>
                      <a:pt x="386687" y="1232848"/>
                    </a:lnTo>
                    <a:lnTo>
                      <a:pt x="468574" y="1232848"/>
                    </a:lnTo>
                    <a:lnTo>
                      <a:pt x="468574" y="1323833"/>
                    </a:lnTo>
                    <a:lnTo>
                      <a:pt x="527714" y="1323833"/>
                    </a:lnTo>
                    <a:lnTo>
                      <a:pt x="527714" y="1442113"/>
                    </a:lnTo>
                    <a:lnTo>
                      <a:pt x="609600" y="1442113"/>
                    </a:lnTo>
                    <a:lnTo>
                      <a:pt x="609600" y="1510352"/>
                    </a:lnTo>
                    <a:lnTo>
                      <a:pt x="736980" y="1510352"/>
                    </a:lnTo>
                    <a:lnTo>
                      <a:pt x="736980" y="1569492"/>
                    </a:lnTo>
                    <a:lnTo>
                      <a:pt x="805218" y="1569492"/>
                    </a:lnTo>
                    <a:lnTo>
                      <a:pt x="805218" y="1569492"/>
                    </a:lnTo>
                    <a:lnTo>
                      <a:pt x="928048" y="1569492"/>
                    </a:lnTo>
                    <a:lnTo>
                      <a:pt x="928048" y="1614985"/>
                    </a:lnTo>
                    <a:lnTo>
                      <a:pt x="928048" y="1687773"/>
                    </a:lnTo>
                    <a:lnTo>
                      <a:pt x="973541" y="1687773"/>
                    </a:lnTo>
                    <a:lnTo>
                      <a:pt x="973541" y="1724167"/>
                    </a:lnTo>
                    <a:lnTo>
                      <a:pt x="2797791" y="1724167"/>
                    </a:lnTo>
                  </a:path>
                </a:pathLst>
              </a:custGeom>
              <a:noFill/>
              <a:ln w="28575">
                <a:solidFill>
                  <a:srgbClr val="00823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235964C7-13D9-4B72-28F7-4C85871F91CD}"/>
                </a:ext>
              </a:extLst>
            </p:cNvPr>
            <p:cNvSpPr txBox="1"/>
            <p:nvPr/>
          </p:nvSpPr>
          <p:spPr bwMode="auto">
            <a:xfrm>
              <a:off x="3778124" y="2235065"/>
              <a:ext cx="507946"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RFS</a:t>
              </a:r>
            </a:p>
          </p:txBody>
        </p:sp>
        <p:sp>
          <p:nvSpPr>
            <p:cNvPr id="21" name="TextBox 20">
              <a:extLst>
                <a:ext uri="{FF2B5EF4-FFF2-40B4-BE49-F238E27FC236}">
                  <a16:creationId xmlns:a16="http://schemas.microsoft.com/office/drawing/2014/main" id="{630A35F3-61DC-930B-175D-BFF588D8243A}"/>
                </a:ext>
              </a:extLst>
            </p:cNvPr>
            <p:cNvSpPr txBox="1"/>
            <p:nvPr/>
          </p:nvSpPr>
          <p:spPr bwMode="auto">
            <a:xfrm>
              <a:off x="3833713" y="5412378"/>
              <a:ext cx="332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Yr</a:t>
              </a:r>
            </a:p>
          </p:txBody>
        </p:sp>
        <p:sp>
          <p:nvSpPr>
            <p:cNvPr id="22" name="TextBox 21">
              <a:extLst>
                <a:ext uri="{FF2B5EF4-FFF2-40B4-BE49-F238E27FC236}">
                  <a16:creationId xmlns:a16="http://schemas.microsoft.com/office/drawing/2014/main" id="{63417E81-41A3-F5D5-2954-8B8AE91061F4}"/>
                </a:ext>
              </a:extLst>
            </p:cNvPr>
            <p:cNvSpPr txBox="1"/>
            <p:nvPr/>
          </p:nvSpPr>
          <p:spPr bwMode="auto">
            <a:xfrm>
              <a:off x="2475524" y="527512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23" name="TextBox 22">
              <a:extLst>
                <a:ext uri="{FF2B5EF4-FFF2-40B4-BE49-F238E27FC236}">
                  <a16:creationId xmlns:a16="http://schemas.microsoft.com/office/drawing/2014/main" id="{D898977C-18A4-4AE2-DC19-736833ACC8FE}"/>
                </a:ext>
              </a:extLst>
            </p:cNvPr>
            <p:cNvSpPr txBox="1"/>
            <p:nvPr/>
          </p:nvSpPr>
          <p:spPr bwMode="auto">
            <a:xfrm>
              <a:off x="3027305" y="527512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24" name="TextBox 23">
              <a:extLst>
                <a:ext uri="{FF2B5EF4-FFF2-40B4-BE49-F238E27FC236}">
                  <a16:creationId xmlns:a16="http://schemas.microsoft.com/office/drawing/2014/main" id="{8CF34326-74FD-1C78-3373-B52BB999BDA7}"/>
                </a:ext>
              </a:extLst>
            </p:cNvPr>
            <p:cNvSpPr txBox="1"/>
            <p:nvPr/>
          </p:nvSpPr>
          <p:spPr bwMode="auto">
            <a:xfrm>
              <a:off x="3584402" y="527512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25" name="TextBox 24">
              <a:extLst>
                <a:ext uri="{FF2B5EF4-FFF2-40B4-BE49-F238E27FC236}">
                  <a16:creationId xmlns:a16="http://schemas.microsoft.com/office/drawing/2014/main" id="{EA5158E0-C33E-4193-05D3-F5A17AB3072A}"/>
                </a:ext>
              </a:extLst>
            </p:cNvPr>
            <p:cNvSpPr txBox="1"/>
            <p:nvPr/>
          </p:nvSpPr>
          <p:spPr bwMode="auto">
            <a:xfrm>
              <a:off x="4130866" y="527512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26" name="TextBox 25">
              <a:extLst>
                <a:ext uri="{FF2B5EF4-FFF2-40B4-BE49-F238E27FC236}">
                  <a16:creationId xmlns:a16="http://schemas.microsoft.com/office/drawing/2014/main" id="{8DDC8799-3CC3-43E4-931E-1FF1D6D88D78}"/>
                </a:ext>
              </a:extLst>
            </p:cNvPr>
            <p:cNvSpPr txBox="1"/>
            <p:nvPr/>
          </p:nvSpPr>
          <p:spPr bwMode="auto">
            <a:xfrm>
              <a:off x="5234427" y="527512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27" name="TextBox 26">
              <a:extLst>
                <a:ext uri="{FF2B5EF4-FFF2-40B4-BE49-F238E27FC236}">
                  <a16:creationId xmlns:a16="http://schemas.microsoft.com/office/drawing/2014/main" id="{FC49A41D-004D-A78E-039B-34F07E2930B4}"/>
                </a:ext>
              </a:extLst>
            </p:cNvPr>
            <p:cNvSpPr txBox="1"/>
            <p:nvPr/>
          </p:nvSpPr>
          <p:spPr bwMode="auto">
            <a:xfrm>
              <a:off x="4682647" y="527512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grpSp>
          <p:nvGrpSpPr>
            <p:cNvPr id="44" name="Group 43">
              <a:extLst>
                <a:ext uri="{FF2B5EF4-FFF2-40B4-BE49-F238E27FC236}">
                  <a16:creationId xmlns:a16="http://schemas.microsoft.com/office/drawing/2014/main" id="{5B23D1AE-1D5E-63ED-FAF8-0A4CC20E695A}"/>
                </a:ext>
              </a:extLst>
            </p:cNvPr>
            <p:cNvGrpSpPr/>
            <p:nvPr/>
          </p:nvGrpSpPr>
          <p:grpSpPr>
            <a:xfrm>
              <a:off x="1903826" y="2481859"/>
              <a:ext cx="679196" cy="2902265"/>
              <a:chOff x="1305089" y="2764918"/>
              <a:chExt cx="754662" cy="3224739"/>
            </a:xfrm>
          </p:grpSpPr>
          <p:sp>
            <p:nvSpPr>
              <p:cNvPr id="37" name="TextBox 36">
                <a:extLst>
                  <a:ext uri="{FF2B5EF4-FFF2-40B4-BE49-F238E27FC236}">
                    <a16:creationId xmlns:a16="http://schemas.microsoft.com/office/drawing/2014/main" id="{D1E3B9B4-9677-FE91-8ADB-B71EFDD24003}"/>
                  </a:ext>
                </a:extLst>
              </p:cNvPr>
              <p:cNvSpPr txBox="1"/>
              <p:nvPr/>
            </p:nvSpPr>
            <p:spPr bwMode="auto">
              <a:xfrm>
                <a:off x="1647824" y="5647683"/>
                <a:ext cx="411925" cy="341974"/>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38" name="TextBox 37">
                <a:extLst>
                  <a:ext uri="{FF2B5EF4-FFF2-40B4-BE49-F238E27FC236}">
                    <a16:creationId xmlns:a16="http://schemas.microsoft.com/office/drawing/2014/main" id="{877CF6E7-F41F-071A-F21B-7A7D443F31DD}"/>
                  </a:ext>
                </a:extLst>
              </p:cNvPr>
              <p:cNvSpPr txBox="1"/>
              <p:nvPr/>
            </p:nvSpPr>
            <p:spPr bwMode="auto">
              <a:xfrm>
                <a:off x="1536971" y="5071130"/>
                <a:ext cx="522780" cy="341974"/>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39" name="TextBox 38">
                <a:extLst>
                  <a:ext uri="{FF2B5EF4-FFF2-40B4-BE49-F238E27FC236}">
                    <a16:creationId xmlns:a16="http://schemas.microsoft.com/office/drawing/2014/main" id="{A81D8493-B994-03EA-321C-8601420AF286}"/>
                  </a:ext>
                </a:extLst>
              </p:cNvPr>
              <p:cNvSpPr txBox="1"/>
              <p:nvPr/>
            </p:nvSpPr>
            <p:spPr bwMode="auto">
              <a:xfrm>
                <a:off x="1536971" y="4494577"/>
                <a:ext cx="522780" cy="341974"/>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40" name="TextBox 39">
                <a:extLst>
                  <a:ext uri="{FF2B5EF4-FFF2-40B4-BE49-F238E27FC236}">
                    <a16:creationId xmlns:a16="http://schemas.microsoft.com/office/drawing/2014/main" id="{AAE5CE45-7D99-3E97-BAE5-8BBBB9CFB3D3}"/>
                  </a:ext>
                </a:extLst>
              </p:cNvPr>
              <p:cNvSpPr txBox="1"/>
              <p:nvPr/>
            </p:nvSpPr>
            <p:spPr bwMode="auto">
              <a:xfrm>
                <a:off x="1536971" y="3918024"/>
                <a:ext cx="522780" cy="341974"/>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41" name="TextBox 40">
                <a:extLst>
                  <a:ext uri="{FF2B5EF4-FFF2-40B4-BE49-F238E27FC236}">
                    <a16:creationId xmlns:a16="http://schemas.microsoft.com/office/drawing/2014/main" id="{4EC2AA68-3439-545C-4506-62DCCB0BB3F0}"/>
                  </a:ext>
                </a:extLst>
              </p:cNvPr>
              <p:cNvSpPr txBox="1"/>
              <p:nvPr/>
            </p:nvSpPr>
            <p:spPr bwMode="auto">
              <a:xfrm>
                <a:off x="1536971" y="3341471"/>
                <a:ext cx="522780" cy="341974"/>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42" name="TextBox 41">
                <a:extLst>
                  <a:ext uri="{FF2B5EF4-FFF2-40B4-BE49-F238E27FC236}">
                    <a16:creationId xmlns:a16="http://schemas.microsoft.com/office/drawing/2014/main" id="{BF132C06-5CED-117E-5695-F1C8E189A65A}"/>
                  </a:ext>
                </a:extLst>
              </p:cNvPr>
              <p:cNvSpPr txBox="1"/>
              <p:nvPr/>
            </p:nvSpPr>
            <p:spPr bwMode="auto">
              <a:xfrm>
                <a:off x="1305089" y="2764918"/>
                <a:ext cx="754662" cy="341974"/>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43" name="TextBox 42">
                <a:extLst>
                  <a:ext uri="{FF2B5EF4-FFF2-40B4-BE49-F238E27FC236}">
                    <a16:creationId xmlns:a16="http://schemas.microsoft.com/office/drawing/2014/main" id="{FD33094A-A4F2-6337-CB0E-771A4FAE70D3}"/>
                  </a:ext>
                </a:extLst>
              </p:cNvPr>
              <p:cNvSpPr txBox="1"/>
              <p:nvPr/>
            </p:nvSpPr>
            <p:spPr bwMode="auto">
              <a:xfrm rot="16200000">
                <a:off x="1080984" y="4177316"/>
                <a:ext cx="815252" cy="34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RFS (%)</a:t>
                </a:r>
              </a:p>
            </p:txBody>
          </p:sp>
        </p:grpSp>
        <p:grpSp>
          <p:nvGrpSpPr>
            <p:cNvPr id="88" name="Group 87">
              <a:extLst>
                <a:ext uri="{FF2B5EF4-FFF2-40B4-BE49-F238E27FC236}">
                  <a16:creationId xmlns:a16="http://schemas.microsoft.com/office/drawing/2014/main" id="{B6232E21-939E-7306-9842-24277F3D8185}"/>
                </a:ext>
              </a:extLst>
            </p:cNvPr>
            <p:cNvGrpSpPr/>
            <p:nvPr/>
          </p:nvGrpSpPr>
          <p:grpSpPr>
            <a:xfrm>
              <a:off x="4079475" y="2714877"/>
              <a:ext cx="908840" cy="646331"/>
              <a:chOff x="4079475" y="2784327"/>
              <a:chExt cx="908840" cy="646331"/>
            </a:xfrm>
          </p:grpSpPr>
          <p:sp>
            <p:nvSpPr>
              <p:cNvPr id="16" name="TextBox 15">
                <a:extLst>
                  <a:ext uri="{FF2B5EF4-FFF2-40B4-BE49-F238E27FC236}">
                    <a16:creationId xmlns:a16="http://schemas.microsoft.com/office/drawing/2014/main" id="{54B909D3-E44E-8A22-8452-D86D8505A3DC}"/>
                  </a:ext>
                </a:extLst>
              </p:cNvPr>
              <p:cNvSpPr txBox="1"/>
              <p:nvPr/>
            </p:nvSpPr>
            <p:spPr bwMode="auto">
              <a:xfrm>
                <a:off x="4257602" y="2784327"/>
                <a:ext cx="730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Low risk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 risk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High risk</a:t>
                </a:r>
              </a:p>
            </p:txBody>
          </p:sp>
          <p:cxnSp>
            <p:nvCxnSpPr>
              <p:cNvPr id="18" name="Straight Connector 17">
                <a:extLst>
                  <a:ext uri="{FF2B5EF4-FFF2-40B4-BE49-F238E27FC236}">
                    <a16:creationId xmlns:a16="http://schemas.microsoft.com/office/drawing/2014/main" id="{EAE8DA60-E80B-5580-26F3-44749FDBBE7F}"/>
                  </a:ext>
                </a:extLst>
              </p:cNvPr>
              <p:cNvCxnSpPr>
                <a:cxnSpLocks/>
              </p:cNvCxnSpPr>
              <p:nvPr/>
            </p:nvCxnSpPr>
            <p:spPr bwMode="auto">
              <a:xfrm>
                <a:off x="4079475" y="2928630"/>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E01F005F-0D3B-078F-CBF4-2F18D35DED76}"/>
                  </a:ext>
                </a:extLst>
              </p:cNvPr>
              <p:cNvCxnSpPr>
                <a:cxnSpLocks/>
              </p:cNvCxnSpPr>
              <p:nvPr/>
            </p:nvCxnSpPr>
            <p:spPr bwMode="auto">
              <a:xfrm>
                <a:off x="4079475" y="3112570"/>
                <a:ext cx="182880" cy="0"/>
              </a:xfrm>
              <a:prstGeom prst="line">
                <a:avLst/>
              </a:prstGeom>
              <a:noFill/>
              <a:ln w="28575" cap="flat" cmpd="sng" algn="ctr">
                <a:solidFill>
                  <a:schemeClr val="accent4"/>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6711978B-CD24-8D3E-3E7B-2D522C6A8249}"/>
                  </a:ext>
                </a:extLst>
              </p:cNvPr>
              <p:cNvCxnSpPr>
                <a:cxnSpLocks/>
              </p:cNvCxnSpPr>
              <p:nvPr/>
            </p:nvCxnSpPr>
            <p:spPr bwMode="auto">
              <a:xfrm>
                <a:off x="4079475" y="3296511"/>
                <a:ext cx="182880" cy="0"/>
              </a:xfrm>
              <a:prstGeom prst="line">
                <a:avLst/>
              </a:prstGeom>
              <a:noFill/>
              <a:ln w="28575" cap="flat" cmpd="sng" algn="ctr">
                <a:solidFill>
                  <a:schemeClr val="accent3"/>
                </a:solidFill>
                <a:prstDash val="solid"/>
                <a:round/>
                <a:headEnd type="none" w="med" len="med"/>
                <a:tailEnd type="none" w="med" len="med"/>
              </a:ln>
              <a:effectLst/>
            </p:spPr>
          </p:cxnSp>
        </p:grpSp>
        <p:sp>
          <p:nvSpPr>
            <p:cNvPr id="5" name="TextBox 4">
              <a:extLst>
                <a:ext uri="{FF2B5EF4-FFF2-40B4-BE49-F238E27FC236}">
                  <a16:creationId xmlns:a16="http://schemas.microsoft.com/office/drawing/2014/main" id="{87AD4F44-7CEF-ECCC-6FAB-50CA5BF6377E}"/>
                </a:ext>
              </a:extLst>
            </p:cNvPr>
            <p:cNvSpPr txBox="1"/>
            <p:nvPr/>
          </p:nvSpPr>
          <p:spPr bwMode="auto">
            <a:xfrm>
              <a:off x="2403390" y="5662052"/>
              <a:ext cx="420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222</a:t>
              </a:r>
            </a:p>
          </p:txBody>
        </p:sp>
        <p:sp>
          <p:nvSpPr>
            <p:cNvPr id="6" name="TextBox 5">
              <a:extLst>
                <a:ext uri="{FF2B5EF4-FFF2-40B4-BE49-F238E27FC236}">
                  <a16:creationId xmlns:a16="http://schemas.microsoft.com/office/drawing/2014/main" id="{22737969-DA6B-C199-2C18-CD6220B60A39}"/>
                </a:ext>
              </a:extLst>
            </p:cNvPr>
            <p:cNvSpPr txBox="1"/>
            <p:nvPr/>
          </p:nvSpPr>
          <p:spPr bwMode="auto">
            <a:xfrm>
              <a:off x="2992483" y="5662052"/>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59</a:t>
              </a:r>
            </a:p>
          </p:txBody>
        </p:sp>
        <p:sp>
          <p:nvSpPr>
            <p:cNvPr id="9" name="TextBox 8">
              <a:extLst>
                <a:ext uri="{FF2B5EF4-FFF2-40B4-BE49-F238E27FC236}">
                  <a16:creationId xmlns:a16="http://schemas.microsoft.com/office/drawing/2014/main" id="{20B59ECA-A78D-1331-9928-A6FE385631C6}"/>
                </a:ext>
              </a:extLst>
            </p:cNvPr>
            <p:cNvSpPr txBox="1"/>
            <p:nvPr/>
          </p:nvSpPr>
          <p:spPr bwMode="auto">
            <a:xfrm>
              <a:off x="3550875" y="5662052"/>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33</a:t>
              </a:r>
            </a:p>
          </p:txBody>
        </p:sp>
        <p:sp>
          <p:nvSpPr>
            <p:cNvPr id="10" name="TextBox 9">
              <a:extLst>
                <a:ext uri="{FF2B5EF4-FFF2-40B4-BE49-F238E27FC236}">
                  <a16:creationId xmlns:a16="http://schemas.microsoft.com/office/drawing/2014/main" id="{39678ECA-FC65-6B5A-7A4F-EB9E2087511D}"/>
                </a:ext>
              </a:extLst>
            </p:cNvPr>
            <p:cNvSpPr txBox="1"/>
            <p:nvPr/>
          </p:nvSpPr>
          <p:spPr bwMode="auto">
            <a:xfrm>
              <a:off x="4108161" y="5662052"/>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a:t>
              </a:r>
            </a:p>
          </p:txBody>
        </p:sp>
        <p:sp>
          <p:nvSpPr>
            <p:cNvPr id="11" name="TextBox 10">
              <a:extLst>
                <a:ext uri="{FF2B5EF4-FFF2-40B4-BE49-F238E27FC236}">
                  <a16:creationId xmlns:a16="http://schemas.microsoft.com/office/drawing/2014/main" id="{B0BE101E-DB32-F60B-4208-576D5BEB0A00}"/>
                </a:ext>
              </a:extLst>
            </p:cNvPr>
            <p:cNvSpPr txBox="1"/>
            <p:nvPr/>
          </p:nvSpPr>
          <p:spPr bwMode="auto">
            <a:xfrm>
              <a:off x="4654814" y="5662052"/>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a:t>
              </a:r>
            </a:p>
          </p:txBody>
        </p:sp>
        <p:sp>
          <p:nvSpPr>
            <p:cNvPr id="13" name="TextBox 12">
              <a:extLst>
                <a:ext uri="{FF2B5EF4-FFF2-40B4-BE49-F238E27FC236}">
                  <a16:creationId xmlns:a16="http://schemas.microsoft.com/office/drawing/2014/main" id="{412F1D97-FE27-C3EB-6DA5-3BAAE247204B}"/>
                </a:ext>
              </a:extLst>
            </p:cNvPr>
            <p:cNvSpPr txBox="1"/>
            <p:nvPr/>
          </p:nvSpPr>
          <p:spPr bwMode="auto">
            <a:xfrm>
              <a:off x="5214314" y="5662052"/>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a:t>
              </a:r>
            </a:p>
          </p:txBody>
        </p:sp>
        <p:sp>
          <p:nvSpPr>
            <p:cNvPr id="68" name="TextBox 67">
              <a:extLst>
                <a:ext uri="{FF2B5EF4-FFF2-40B4-BE49-F238E27FC236}">
                  <a16:creationId xmlns:a16="http://schemas.microsoft.com/office/drawing/2014/main" id="{DC49D2B0-E4E7-DBCC-3699-394BF3520D32}"/>
                </a:ext>
              </a:extLst>
            </p:cNvPr>
            <p:cNvSpPr txBox="1"/>
            <p:nvPr/>
          </p:nvSpPr>
          <p:spPr bwMode="auto">
            <a:xfrm>
              <a:off x="1234269" y="5463521"/>
              <a:ext cx="12850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at risk, n</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Low risk</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Int risk</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High risk</a:t>
              </a:r>
            </a:p>
          </p:txBody>
        </p:sp>
        <p:sp>
          <p:nvSpPr>
            <p:cNvPr id="71" name="TextBox 70">
              <a:extLst>
                <a:ext uri="{FF2B5EF4-FFF2-40B4-BE49-F238E27FC236}">
                  <a16:creationId xmlns:a16="http://schemas.microsoft.com/office/drawing/2014/main" id="{2AC60B13-64E6-DA97-6E6D-91BDC5AA045E}"/>
                </a:ext>
              </a:extLst>
            </p:cNvPr>
            <p:cNvSpPr txBox="1"/>
            <p:nvPr/>
          </p:nvSpPr>
          <p:spPr bwMode="auto">
            <a:xfrm>
              <a:off x="3891025" y="3644867"/>
              <a:ext cx="817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&lt;.0001</a:t>
              </a:r>
            </a:p>
          </p:txBody>
        </p:sp>
        <p:grpSp>
          <p:nvGrpSpPr>
            <p:cNvPr id="89" name="Group 88">
              <a:extLst>
                <a:ext uri="{FF2B5EF4-FFF2-40B4-BE49-F238E27FC236}">
                  <a16:creationId xmlns:a16="http://schemas.microsoft.com/office/drawing/2014/main" id="{B97E7B5E-EEB2-D3BF-3B6F-B8DBD212C775}"/>
                </a:ext>
              </a:extLst>
            </p:cNvPr>
            <p:cNvGrpSpPr/>
            <p:nvPr/>
          </p:nvGrpSpPr>
          <p:grpSpPr>
            <a:xfrm>
              <a:off x="2535965" y="2623501"/>
              <a:ext cx="3111780" cy="2699138"/>
              <a:chOff x="2535965" y="2692951"/>
              <a:chExt cx="3111780" cy="2699138"/>
            </a:xfrm>
          </p:grpSpPr>
          <p:sp>
            <p:nvSpPr>
              <p:cNvPr id="67" name="Freeform 66">
                <a:extLst>
                  <a:ext uri="{FF2B5EF4-FFF2-40B4-BE49-F238E27FC236}">
                    <a16:creationId xmlns:a16="http://schemas.microsoft.com/office/drawing/2014/main" id="{1FF57F5C-8395-6F72-656A-219A1B1E2951}"/>
                  </a:ext>
                </a:extLst>
              </p:cNvPr>
              <p:cNvSpPr/>
              <p:nvPr/>
            </p:nvSpPr>
            <p:spPr bwMode="auto">
              <a:xfrm>
                <a:off x="2610631" y="2692951"/>
                <a:ext cx="3037114" cy="2612571"/>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80" name="Group 79">
                <a:extLst>
                  <a:ext uri="{FF2B5EF4-FFF2-40B4-BE49-F238E27FC236}">
                    <a16:creationId xmlns:a16="http://schemas.microsoft.com/office/drawing/2014/main" id="{F92B8F63-B272-3BC3-6759-C9168FB8EB83}"/>
                  </a:ext>
                </a:extLst>
              </p:cNvPr>
              <p:cNvGrpSpPr/>
              <p:nvPr/>
            </p:nvGrpSpPr>
            <p:grpSpPr>
              <a:xfrm>
                <a:off x="2535965" y="2705197"/>
                <a:ext cx="85719" cy="2600325"/>
                <a:chOff x="2387110" y="2705197"/>
                <a:chExt cx="85719" cy="2600325"/>
              </a:xfrm>
            </p:grpSpPr>
            <p:cxnSp>
              <p:nvCxnSpPr>
                <p:cNvPr id="74" name="Straight Connector 73">
                  <a:extLst>
                    <a:ext uri="{FF2B5EF4-FFF2-40B4-BE49-F238E27FC236}">
                      <a16:creationId xmlns:a16="http://schemas.microsoft.com/office/drawing/2014/main" id="{3D2A95AE-A297-FE83-970A-29AD0E38099A}"/>
                    </a:ext>
                  </a:extLst>
                </p:cNvPr>
                <p:cNvCxnSpPr>
                  <a:cxnSpLocks/>
                </p:cNvCxnSpPr>
                <p:nvPr/>
              </p:nvCxnSpPr>
              <p:spPr bwMode="auto">
                <a:xfrm>
                  <a:off x="2387110" y="270519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8AD21B47-F810-2E34-1587-A8DF5C6C8EC4}"/>
                    </a:ext>
                  </a:extLst>
                </p:cNvPr>
                <p:cNvCxnSpPr>
                  <a:cxnSpLocks/>
                </p:cNvCxnSpPr>
                <p:nvPr/>
              </p:nvCxnSpPr>
              <p:spPr bwMode="auto">
                <a:xfrm>
                  <a:off x="2387110" y="322526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227EA0D5-7CF4-626C-FE92-2DAB75FC183E}"/>
                    </a:ext>
                  </a:extLst>
                </p:cNvPr>
                <p:cNvCxnSpPr>
                  <a:cxnSpLocks/>
                </p:cNvCxnSpPr>
                <p:nvPr/>
              </p:nvCxnSpPr>
              <p:spPr bwMode="auto">
                <a:xfrm>
                  <a:off x="2387110" y="374532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77" name="Straight Connector 76">
                  <a:extLst>
                    <a:ext uri="{FF2B5EF4-FFF2-40B4-BE49-F238E27FC236}">
                      <a16:creationId xmlns:a16="http://schemas.microsoft.com/office/drawing/2014/main" id="{3FC42F0D-FB3D-9A15-B20A-0B57F78C074F}"/>
                    </a:ext>
                  </a:extLst>
                </p:cNvPr>
                <p:cNvCxnSpPr>
                  <a:cxnSpLocks/>
                </p:cNvCxnSpPr>
                <p:nvPr/>
              </p:nvCxnSpPr>
              <p:spPr bwMode="auto">
                <a:xfrm>
                  <a:off x="2387110" y="426539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708407A8-087F-5EA1-152F-291AF4B0813D}"/>
                    </a:ext>
                  </a:extLst>
                </p:cNvPr>
                <p:cNvCxnSpPr>
                  <a:cxnSpLocks/>
                </p:cNvCxnSpPr>
                <p:nvPr/>
              </p:nvCxnSpPr>
              <p:spPr bwMode="auto">
                <a:xfrm>
                  <a:off x="2387110" y="478545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F2002F14-153C-C2A9-F4DF-E662046B2108}"/>
                    </a:ext>
                  </a:extLst>
                </p:cNvPr>
                <p:cNvCxnSpPr>
                  <a:cxnSpLocks/>
                </p:cNvCxnSpPr>
                <p:nvPr/>
              </p:nvCxnSpPr>
              <p:spPr bwMode="auto">
                <a:xfrm>
                  <a:off x="2387110" y="5305522"/>
                  <a:ext cx="85719" cy="0"/>
                </a:xfrm>
                <a:prstGeom prst="line">
                  <a:avLst/>
                </a:prstGeom>
                <a:noFill/>
                <a:ln w="28575" cap="flat" cmpd="sng" algn="ctr">
                  <a:solidFill>
                    <a:schemeClr val="bg1"/>
                  </a:solidFill>
                  <a:prstDash val="solid"/>
                  <a:round/>
                  <a:headEnd type="none" w="med" len="med"/>
                  <a:tailEnd type="none" w="med" len="med"/>
                </a:ln>
                <a:effectLst/>
              </p:spPr>
            </p:cxnSp>
          </p:grpSp>
          <p:grpSp>
            <p:nvGrpSpPr>
              <p:cNvPr id="81" name="Group 80">
                <a:extLst>
                  <a:ext uri="{FF2B5EF4-FFF2-40B4-BE49-F238E27FC236}">
                    <a16:creationId xmlns:a16="http://schemas.microsoft.com/office/drawing/2014/main" id="{F8646AA6-1D90-76FD-18FC-1CFF761EA863}"/>
                  </a:ext>
                </a:extLst>
              </p:cNvPr>
              <p:cNvGrpSpPr/>
              <p:nvPr/>
            </p:nvGrpSpPr>
            <p:grpSpPr>
              <a:xfrm rot="16200000">
                <a:off x="3945653" y="3965625"/>
                <a:ext cx="91440" cy="2761488"/>
                <a:chOff x="2387110" y="2705197"/>
                <a:chExt cx="85719" cy="2600325"/>
              </a:xfrm>
            </p:grpSpPr>
            <p:cxnSp>
              <p:nvCxnSpPr>
                <p:cNvPr id="82" name="Straight Connector 81">
                  <a:extLst>
                    <a:ext uri="{FF2B5EF4-FFF2-40B4-BE49-F238E27FC236}">
                      <a16:creationId xmlns:a16="http://schemas.microsoft.com/office/drawing/2014/main" id="{EA9512C6-BCC1-5443-B2DB-4CF2C709CBAD}"/>
                    </a:ext>
                  </a:extLst>
                </p:cNvPr>
                <p:cNvCxnSpPr>
                  <a:cxnSpLocks/>
                </p:cNvCxnSpPr>
                <p:nvPr/>
              </p:nvCxnSpPr>
              <p:spPr bwMode="auto">
                <a:xfrm>
                  <a:off x="2387110" y="270519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B597F9CF-6F0F-FDE6-3310-55A64CDD5ECF}"/>
                    </a:ext>
                  </a:extLst>
                </p:cNvPr>
                <p:cNvCxnSpPr>
                  <a:cxnSpLocks/>
                </p:cNvCxnSpPr>
                <p:nvPr/>
              </p:nvCxnSpPr>
              <p:spPr bwMode="auto">
                <a:xfrm>
                  <a:off x="2387110" y="322526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72730D44-C48C-DD5E-127F-F74CD1F9DA20}"/>
                    </a:ext>
                  </a:extLst>
                </p:cNvPr>
                <p:cNvCxnSpPr>
                  <a:cxnSpLocks/>
                </p:cNvCxnSpPr>
                <p:nvPr/>
              </p:nvCxnSpPr>
              <p:spPr bwMode="auto">
                <a:xfrm>
                  <a:off x="2387110" y="374532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F8BF8045-E142-5403-2183-CF4A00A34068}"/>
                    </a:ext>
                  </a:extLst>
                </p:cNvPr>
                <p:cNvCxnSpPr>
                  <a:cxnSpLocks/>
                </p:cNvCxnSpPr>
                <p:nvPr/>
              </p:nvCxnSpPr>
              <p:spPr bwMode="auto">
                <a:xfrm>
                  <a:off x="2387110" y="426539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7E088BE1-B7A4-FFDE-4597-284FFA5E8FC3}"/>
                    </a:ext>
                  </a:extLst>
                </p:cNvPr>
                <p:cNvCxnSpPr>
                  <a:cxnSpLocks/>
                </p:cNvCxnSpPr>
                <p:nvPr/>
              </p:nvCxnSpPr>
              <p:spPr bwMode="auto">
                <a:xfrm>
                  <a:off x="2387110" y="478545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3C2202BD-BCA8-259F-5DA6-AF6A26657588}"/>
                    </a:ext>
                  </a:extLst>
                </p:cNvPr>
                <p:cNvCxnSpPr>
                  <a:cxnSpLocks/>
                </p:cNvCxnSpPr>
                <p:nvPr/>
              </p:nvCxnSpPr>
              <p:spPr bwMode="auto">
                <a:xfrm>
                  <a:off x="2387110" y="5305522"/>
                  <a:ext cx="85719"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615" name="Group 614">
              <a:extLst>
                <a:ext uri="{FF2B5EF4-FFF2-40B4-BE49-F238E27FC236}">
                  <a16:creationId xmlns:a16="http://schemas.microsoft.com/office/drawing/2014/main" id="{6F8C28C4-9ACD-DCC0-C2BD-F0EDA4917104}"/>
                </a:ext>
              </a:extLst>
            </p:cNvPr>
            <p:cNvGrpSpPr/>
            <p:nvPr/>
          </p:nvGrpSpPr>
          <p:grpSpPr>
            <a:xfrm>
              <a:off x="2629469" y="2637356"/>
              <a:ext cx="2906570" cy="2068980"/>
              <a:chOff x="2629469" y="2706806"/>
              <a:chExt cx="2906570" cy="2068980"/>
            </a:xfrm>
          </p:grpSpPr>
          <p:grpSp>
            <p:nvGrpSpPr>
              <p:cNvPr id="613" name="Group 612">
                <a:extLst>
                  <a:ext uri="{FF2B5EF4-FFF2-40B4-BE49-F238E27FC236}">
                    <a16:creationId xmlns:a16="http://schemas.microsoft.com/office/drawing/2014/main" id="{DF1BBF7A-6CEA-A0F5-5339-AA13010EB02E}"/>
                  </a:ext>
                </a:extLst>
              </p:cNvPr>
              <p:cNvGrpSpPr/>
              <p:nvPr/>
            </p:nvGrpSpPr>
            <p:grpSpPr>
              <a:xfrm>
                <a:off x="2656756" y="3579921"/>
                <a:ext cx="2879283" cy="1195865"/>
                <a:chOff x="2656756" y="3579921"/>
                <a:chExt cx="2879283" cy="1195865"/>
              </a:xfrm>
            </p:grpSpPr>
            <p:grpSp>
              <p:nvGrpSpPr>
                <p:cNvPr id="276" name="Group 275">
                  <a:extLst>
                    <a:ext uri="{FF2B5EF4-FFF2-40B4-BE49-F238E27FC236}">
                      <a16:creationId xmlns:a16="http://schemas.microsoft.com/office/drawing/2014/main" id="{D9EBAD1E-6F6C-3BAE-6E5B-799D80C861A9}"/>
                    </a:ext>
                  </a:extLst>
                </p:cNvPr>
                <p:cNvGrpSpPr/>
                <p:nvPr/>
              </p:nvGrpSpPr>
              <p:grpSpPr>
                <a:xfrm>
                  <a:off x="2831656" y="4085710"/>
                  <a:ext cx="118872" cy="118872"/>
                  <a:chOff x="452275" y="4214530"/>
                  <a:chExt cx="118872" cy="118872"/>
                </a:xfrm>
              </p:grpSpPr>
              <p:cxnSp>
                <p:nvCxnSpPr>
                  <p:cNvPr id="277" name="Straight Connector 276">
                    <a:extLst>
                      <a:ext uri="{FF2B5EF4-FFF2-40B4-BE49-F238E27FC236}">
                        <a16:creationId xmlns:a16="http://schemas.microsoft.com/office/drawing/2014/main" id="{09E7A811-A7A1-8CAC-779E-4A81DFA107D8}"/>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278" name="Straight Connector 277">
                    <a:extLst>
                      <a:ext uri="{FF2B5EF4-FFF2-40B4-BE49-F238E27FC236}">
                        <a16:creationId xmlns:a16="http://schemas.microsoft.com/office/drawing/2014/main" id="{E3F5D6AA-A7AC-5D60-7F1B-FE5F3626B93E}"/>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279" name="Group 278">
                  <a:extLst>
                    <a:ext uri="{FF2B5EF4-FFF2-40B4-BE49-F238E27FC236}">
                      <a16:creationId xmlns:a16="http://schemas.microsoft.com/office/drawing/2014/main" id="{290BD329-4E63-7B85-9E91-B930BB16E516}"/>
                    </a:ext>
                  </a:extLst>
                </p:cNvPr>
                <p:cNvGrpSpPr/>
                <p:nvPr/>
              </p:nvGrpSpPr>
              <p:grpSpPr>
                <a:xfrm>
                  <a:off x="3056258" y="4351853"/>
                  <a:ext cx="118872" cy="118872"/>
                  <a:chOff x="482502" y="4330604"/>
                  <a:chExt cx="118872" cy="118872"/>
                </a:xfrm>
              </p:grpSpPr>
              <p:cxnSp>
                <p:nvCxnSpPr>
                  <p:cNvPr id="280" name="Straight Connector 279">
                    <a:extLst>
                      <a:ext uri="{FF2B5EF4-FFF2-40B4-BE49-F238E27FC236}">
                        <a16:creationId xmlns:a16="http://schemas.microsoft.com/office/drawing/2014/main" id="{07C11835-62F5-59E4-FBAB-360FBBB555F3}"/>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281" name="Straight Connector 280">
                    <a:extLst>
                      <a:ext uri="{FF2B5EF4-FFF2-40B4-BE49-F238E27FC236}">
                        <a16:creationId xmlns:a16="http://schemas.microsoft.com/office/drawing/2014/main" id="{F036CE34-925D-7178-DECD-6DF53915C791}"/>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282" name="Group 281">
                  <a:extLst>
                    <a:ext uri="{FF2B5EF4-FFF2-40B4-BE49-F238E27FC236}">
                      <a16:creationId xmlns:a16="http://schemas.microsoft.com/office/drawing/2014/main" id="{D24F052C-6848-B3B6-D4E9-5BB99A0A096C}"/>
                    </a:ext>
                  </a:extLst>
                </p:cNvPr>
                <p:cNvGrpSpPr/>
                <p:nvPr/>
              </p:nvGrpSpPr>
              <p:grpSpPr>
                <a:xfrm>
                  <a:off x="2784284" y="4013912"/>
                  <a:ext cx="118872" cy="118872"/>
                  <a:chOff x="745512" y="4376509"/>
                  <a:chExt cx="118872" cy="118872"/>
                </a:xfrm>
              </p:grpSpPr>
              <p:cxnSp>
                <p:nvCxnSpPr>
                  <p:cNvPr id="283" name="Straight Connector 282">
                    <a:extLst>
                      <a:ext uri="{FF2B5EF4-FFF2-40B4-BE49-F238E27FC236}">
                        <a16:creationId xmlns:a16="http://schemas.microsoft.com/office/drawing/2014/main" id="{F086C4B6-E64B-CD65-B7B6-6F5110FA00E2}"/>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284" name="Straight Connector 283">
                    <a:extLst>
                      <a:ext uri="{FF2B5EF4-FFF2-40B4-BE49-F238E27FC236}">
                        <a16:creationId xmlns:a16="http://schemas.microsoft.com/office/drawing/2014/main" id="{C16B37C3-B9E0-8C5D-F2BD-28878F177A19}"/>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285" name="Group 284">
                  <a:extLst>
                    <a:ext uri="{FF2B5EF4-FFF2-40B4-BE49-F238E27FC236}">
                      <a16:creationId xmlns:a16="http://schemas.microsoft.com/office/drawing/2014/main" id="{E54FA40B-A02C-0CC2-9259-1D4EFEC70EDB}"/>
                    </a:ext>
                  </a:extLst>
                </p:cNvPr>
                <p:cNvGrpSpPr/>
                <p:nvPr/>
              </p:nvGrpSpPr>
              <p:grpSpPr>
                <a:xfrm>
                  <a:off x="2656756" y="3579921"/>
                  <a:ext cx="118872" cy="118872"/>
                  <a:chOff x="482502" y="4289171"/>
                  <a:chExt cx="118872" cy="118872"/>
                </a:xfrm>
              </p:grpSpPr>
              <p:cxnSp>
                <p:nvCxnSpPr>
                  <p:cNvPr id="286" name="Straight Connector 285">
                    <a:extLst>
                      <a:ext uri="{FF2B5EF4-FFF2-40B4-BE49-F238E27FC236}">
                        <a16:creationId xmlns:a16="http://schemas.microsoft.com/office/drawing/2014/main" id="{0BA28516-9E5D-9EC0-AFCA-831FC8923167}"/>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287" name="Straight Connector 286">
                    <a:extLst>
                      <a:ext uri="{FF2B5EF4-FFF2-40B4-BE49-F238E27FC236}">
                        <a16:creationId xmlns:a16="http://schemas.microsoft.com/office/drawing/2014/main" id="{FE0D5831-1463-DA28-1A2D-8E5B0E1CAB51}"/>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288" name="Group 287">
                  <a:extLst>
                    <a:ext uri="{FF2B5EF4-FFF2-40B4-BE49-F238E27FC236}">
                      <a16:creationId xmlns:a16="http://schemas.microsoft.com/office/drawing/2014/main" id="{51A77340-132E-09D3-09DC-D37FA4501929}"/>
                    </a:ext>
                  </a:extLst>
                </p:cNvPr>
                <p:cNvGrpSpPr/>
                <p:nvPr/>
              </p:nvGrpSpPr>
              <p:grpSpPr>
                <a:xfrm>
                  <a:off x="2751710" y="3868205"/>
                  <a:ext cx="118872" cy="118872"/>
                  <a:chOff x="828426" y="4419685"/>
                  <a:chExt cx="118872" cy="118872"/>
                </a:xfrm>
              </p:grpSpPr>
              <p:cxnSp>
                <p:nvCxnSpPr>
                  <p:cNvPr id="289" name="Straight Connector 288">
                    <a:extLst>
                      <a:ext uri="{FF2B5EF4-FFF2-40B4-BE49-F238E27FC236}">
                        <a16:creationId xmlns:a16="http://schemas.microsoft.com/office/drawing/2014/main" id="{2E5B605C-85CD-E697-3063-588D4976A04D}"/>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290" name="Straight Connector 289">
                    <a:extLst>
                      <a:ext uri="{FF2B5EF4-FFF2-40B4-BE49-F238E27FC236}">
                        <a16:creationId xmlns:a16="http://schemas.microsoft.com/office/drawing/2014/main" id="{657F88A8-6CA8-84FD-A4EA-637FF8A9531C}"/>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291" name="Group 290">
                  <a:extLst>
                    <a:ext uri="{FF2B5EF4-FFF2-40B4-BE49-F238E27FC236}">
                      <a16:creationId xmlns:a16="http://schemas.microsoft.com/office/drawing/2014/main" id="{D57CE56A-8DA9-FAA8-8123-06E815F837FF}"/>
                    </a:ext>
                  </a:extLst>
                </p:cNvPr>
                <p:cNvGrpSpPr/>
                <p:nvPr/>
              </p:nvGrpSpPr>
              <p:grpSpPr>
                <a:xfrm>
                  <a:off x="2698022" y="3689347"/>
                  <a:ext cx="118872" cy="118872"/>
                  <a:chOff x="3949469" y="4117692"/>
                  <a:chExt cx="74177" cy="70152"/>
                </a:xfrm>
              </p:grpSpPr>
              <p:cxnSp>
                <p:nvCxnSpPr>
                  <p:cNvPr id="292" name="Straight Connector 291">
                    <a:extLst>
                      <a:ext uri="{FF2B5EF4-FFF2-40B4-BE49-F238E27FC236}">
                        <a16:creationId xmlns:a16="http://schemas.microsoft.com/office/drawing/2014/main" id="{45B674AB-C7E6-B68F-9A8E-683BB3ACF9D3}"/>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293" name="Straight Connector 292">
                    <a:extLst>
                      <a:ext uri="{FF2B5EF4-FFF2-40B4-BE49-F238E27FC236}">
                        <a16:creationId xmlns:a16="http://schemas.microsoft.com/office/drawing/2014/main" id="{CC76C7F9-FBBF-CEBA-15CE-760BD82F5DFC}"/>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294" name="Group 293">
                  <a:extLst>
                    <a:ext uri="{FF2B5EF4-FFF2-40B4-BE49-F238E27FC236}">
                      <a16:creationId xmlns:a16="http://schemas.microsoft.com/office/drawing/2014/main" id="{FE518826-6F09-87D6-D3CE-DC5F1DB9D985}"/>
                    </a:ext>
                  </a:extLst>
                </p:cNvPr>
                <p:cNvGrpSpPr/>
                <p:nvPr/>
              </p:nvGrpSpPr>
              <p:grpSpPr>
                <a:xfrm>
                  <a:off x="2876221" y="4167655"/>
                  <a:ext cx="118872" cy="118872"/>
                  <a:chOff x="3949469" y="4117692"/>
                  <a:chExt cx="74177" cy="70152"/>
                </a:xfrm>
              </p:grpSpPr>
              <p:cxnSp>
                <p:nvCxnSpPr>
                  <p:cNvPr id="295" name="Straight Connector 294">
                    <a:extLst>
                      <a:ext uri="{FF2B5EF4-FFF2-40B4-BE49-F238E27FC236}">
                        <a16:creationId xmlns:a16="http://schemas.microsoft.com/office/drawing/2014/main" id="{751CE7CA-03B4-E8C1-BD9F-BA3C977517A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296" name="Straight Connector 295">
                    <a:extLst>
                      <a:ext uri="{FF2B5EF4-FFF2-40B4-BE49-F238E27FC236}">
                        <a16:creationId xmlns:a16="http://schemas.microsoft.com/office/drawing/2014/main" id="{C1983D3B-39D8-9781-CC19-CE355AD5D341}"/>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67" name="Group 566">
                  <a:extLst>
                    <a:ext uri="{FF2B5EF4-FFF2-40B4-BE49-F238E27FC236}">
                      <a16:creationId xmlns:a16="http://schemas.microsoft.com/office/drawing/2014/main" id="{6971C7C8-D669-317F-51FE-796A75045848}"/>
                    </a:ext>
                  </a:extLst>
                </p:cNvPr>
                <p:cNvGrpSpPr/>
                <p:nvPr/>
              </p:nvGrpSpPr>
              <p:grpSpPr>
                <a:xfrm>
                  <a:off x="3108833" y="4425935"/>
                  <a:ext cx="118872" cy="118872"/>
                  <a:chOff x="3949469" y="4117692"/>
                  <a:chExt cx="74177" cy="70152"/>
                </a:xfrm>
              </p:grpSpPr>
              <p:cxnSp>
                <p:nvCxnSpPr>
                  <p:cNvPr id="568" name="Straight Connector 567">
                    <a:extLst>
                      <a:ext uri="{FF2B5EF4-FFF2-40B4-BE49-F238E27FC236}">
                        <a16:creationId xmlns:a16="http://schemas.microsoft.com/office/drawing/2014/main" id="{1BE927BF-E648-1E70-2EEC-4859BBBB40E4}"/>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69" name="Straight Connector 568">
                    <a:extLst>
                      <a:ext uri="{FF2B5EF4-FFF2-40B4-BE49-F238E27FC236}">
                        <a16:creationId xmlns:a16="http://schemas.microsoft.com/office/drawing/2014/main" id="{BC800B75-A4C2-5A17-38D0-6584AEE351DE}"/>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79" name="Group 578">
                  <a:extLst>
                    <a:ext uri="{FF2B5EF4-FFF2-40B4-BE49-F238E27FC236}">
                      <a16:creationId xmlns:a16="http://schemas.microsoft.com/office/drawing/2014/main" id="{9AEF31A1-B994-D43E-D943-FA49D0E5A5EE}"/>
                    </a:ext>
                  </a:extLst>
                </p:cNvPr>
                <p:cNvGrpSpPr/>
                <p:nvPr/>
              </p:nvGrpSpPr>
              <p:grpSpPr>
                <a:xfrm>
                  <a:off x="3791581" y="4656914"/>
                  <a:ext cx="1744458" cy="118872"/>
                  <a:chOff x="3791581" y="4656914"/>
                  <a:chExt cx="1744458" cy="118872"/>
                </a:xfrm>
              </p:grpSpPr>
              <p:grpSp>
                <p:nvGrpSpPr>
                  <p:cNvPr id="300" name="Group 299">
                    <a:extLst>
                      <a:ext uri="{FF2B5EF4-FFF2-40B4-BE49-F238E27FC236}">
                        <a16:creationId xmlns:a16="http://schemas.microsoft.com/office/drawing/2014/main" id="{9C64D7C4-BBD6-44E2-45C2-E4E138064989}"/>
                      </a:ext>
                    </a:extLst>
                  </p:cNvPr>
                  <p:cNvGrpSpPr/>
                  <p:nvPr/>
                </p:nvGrpSpPr>
                <p:grpSpPr>
                  <a:xfrm>
                    <a:off x="4331435" y="4656914"/>
                    <a:ext cx="118872" cy="118872"/>
                    <a:chOff x="3949469" y="4117692"/>
                    <a:chExt cx="74177" cy="70152"/>
                  </a:xfrm>
                </p:grpSpPr>
                <p:cxnSp>
                  <p:nvCxnSpPr>
                    <p:cNvPr id="301" name="Straight Connector 300">
                      <a:extLst>
                        <a:ext uri="{FF2B5EF4-FFF2-40B4-BE49-F238E27FC236}">
                          <a16:creationId xmlns:a16="http://schemas.microsoft.com/office/drawing/2014/main" id="{128DD657-06EA-915E-056E-04F1FD36685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02" name="Straight Connector 301">
                      <a:extLst>
                        <a:ext uri="{FF2B5EF4-FFF2-40B4-BE49-F238E27FC236}">
                          <a16:creationId xmlns:a16="http://schemas.microsoft.com/office/drawing/2014/main" id="{1607144D-E370-726F-118B-6098FAFCC5BE}"/>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03" name="Group 302">
                    <a:extLst>
                      <a:ext uri="{FF2B5EF4-FFF2-40B4-BE49-F238E27FC236}">
                        <a16:creationId xmlns:a16="http://schemas.microsoft.com/office/drawing/2014/main" id="{47FBC783-1F30-026C-5288-48CFA9589B86}"/>
                      </a:ext>
                    </a:extLst>
                  </p:cNvPr>
                  <p:cNvGrpSpPr/>
                  <p:nvPr/>
                </p:nvGrpSpPr>
                <p:grpSpPr>
                  <a:xfrm>
                    <a:off x="4293024" y="4656914"/>
                    <a:ext cx="118872" cy="118872"/>
                    <a:chOff x="3949469" y="4117692"/>
                    <a:chExt cx="74177" cy="70152"/>
                  </a:xfrm>
                </p:grpSpPr>
                <p:cxnSp>
                  <p:nvCxnSpPr>
                    <p:cNvPr id="304" name="Straight Connector 303">
                      <a:extLst>
                        <a:ext uri="{FF2B5EF4-FFF2-40B4-BE49-F238E27FC236}">
                          <a16:creationId xmlns:a16="http://schemas.microsoft.com/office/drawing/2014/main" id="{E44DCEC0-CF2C-F898-3155-BEFBF14528E8}"/>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05" name="Straight Connector 304">
                      <a:extLst>
                        <a:ext uri="{FF2B5EF4-FFF2-40B4-BE49-F238E27FC236}">
                          <a16:creationId xmlns:a16="http://schemas.microsoft.com/office/drawing/2014/main" id="{D3D74ACF-7035-F6F6-299F-51AF854E62F0}"/>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06" name="Group 305">
                    <a:extLst>
                      <a:ext uri="{FF2B5EF4-FFF2-40B4-BE49-F238E27FC236}">
                        <a16:creationId xmlns:a16="http://schemas.microsoft.com/office/drawing/2014/main" id="{651C550C-AC67-C97B-FC50-902AC947CBE7}"/>
                      </a:ext>
                    </a:extLst>
                  </p:cNvPr>
                  <p:cNvGrpSpPr/>
                  <p:nvPr/>
                </p:nvGrpSpPr>
                <p:grpSpPr>
                  <a:xfrm>
                    <a:off x="4166248" y="4656914"/>
                    <a:ext cx="118872" cy="118872"/>
                    <a:chOff x="3949469" y="4117692"/>
                    <a:chExt cx="74177" cy="70152"/>
                  </a:xfrm>
                </p:grpSpPr>
                <p:cxnSp>
                  <p:nvCxnSpPr>
                    <p:cNvPr id="307" name="Straight Connector 306">
                      <a:extLst>
                        <a:ext uri="{FF2B5EF4-FFF2-40B4-BE49-F238E27FC236}">
                          <a16:creationId xmlns:a16="http://schemas.microsoft.com/office/drawing/2014/main" id="{760BDB38-636B-3329-E7DB-C899CB2B00B6}"/>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08" name="Straight Connector 307">
                      <a:extLst>
                        <a:ext uri="{FF2B5EF4-FFF2-40B4-BE49-F238E27FC236}">
                          <a16:creationId xmlns:a16="http://schemas.microsoft.com/office/drawing/2014/main" id="{3C0BDDEC-BD28-DF24-7CA8-2AA0A5625E05}"/>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09" name="Group 308">
                    <a:extLst>
                      <a:ext uri="{FF2B5EF4-FFF2-40B4-BE49-F238E27FC236}">
                        <a16:creationId xmlns:a16="http://schemas.microsoft.com/office/drawing/2014/main" id="{1E355B6D-42DD-67ED-8002-023776CC4A44}"/>
                      </a:ext>
                    </a:extLst>
                  </p:cNvPr>
                  <p:cNvGrpSpPr/>
                  <p:nvPr/>
                </p:nvGrpSpPr>
                <p:grpSpPr>
                  <a:xfrm>
                    <a:off x="3984057" y="4656914"/>
                    <a:ext cx="118872" cy="118872"/>
                    <a:chOff x="3949469" y="4117692"/>
                    <a:chExt cx="74177" cy="70152"/>
                  </a:xfrm>
                </p:grpSpPr>
                <p:cxnSp>
                  <p:nvCxnSpPr>
                    <p:cNvPr id="310" name="Straight Connector 309">
                      <a:extLst>
                        <a:ext uri="{FF2B5EF4-FFF2-40B4-BE49-F238E27FC236}">
                          <a16:creationId xmlns:a16="http://schemas.microsoft.com/office/drawing/2014/main" id="{CE81A812-DF99-8AE9-7B64-177B1BC6F9A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11" name="Straight Connector 310">
                      <a:extLst>
                        <a:ext uri="{FF2B5EF4-FFF2-40B4-BE49-F238E27FC236}">
                          <a16:creationId xmlns:a16="http://schemas.microsoft.com/office/drawing/2014/main" id="{6FB58DE0-8C96-2F60-18F1-6E0BC2CA692B}"/>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12" name="Group 311">
                    <a:extLst>
                      <a:ext uri="{FF2B5EF4-FFF2-40B4-BE49-F238E27FC236}">
                        <a16:creationId xmlns:a16="http://schemas.microsoft.com/office/drawing/2014/main" id="{68BF8C7F-DE31-3A1A-E538-98FABB568F41}"/>
                      </a:ext>
                    </a:extLst>
                  </p:cNvPr>
                  <p:cNvGrpSpPr/>
                  <p:nvPr/>
                </p:nvGrpSpPr>
                <p:grpSpPr>
                  <a:xfrm>
                    <a:off x="3923445" y="4656914"/>
                    <a:ext cx="118872" cy="118872"/>
                    <a:chOff x="3949469" y="4117692"/>
                    <a:chExt cx="74177" cy="70152"/>
                  </a:xfrm>
                </p:grpSpPr>
                <p:cxnSp>
                  <p:nvCxnSpPr>
                    <p:cNvPr id="313" name="Straight Connector 312">
                      <a:extLst>
                        <a:ext uri="{FF2B5EF4-FFF2-40B4-BE49-F238E27FC236}">
                          <a16:creationId xmlns:a16="http://schemas.microsoft.com/office/drawing/2014/main" id="{289708FE-2CC0-E9F5-1F34-5DA76BD6702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14" name="Straight Connector 313">
                      <a:extLst>
                        <a:ext uri="{FF2B5EF4-FFF2-40B4-BE49-F238E27FC236}">
                          <a16:creationId xmlns:a16="http://schemas.microsoft.com/office/drawing/2014/main" id="{8271B737-B02F-1450-3D40-25C912F0D123}"/>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15" name="Group 314">
                    <a:extLst>
                      <a:ext uri="{FF2B5EF4-FFF2-40B4-BE49-F238E27FC236}">
                        <a16:creationId xmlns:a16="http://schemas.microsoft.com/office/drawing/2014/main" id="{DAEFF1D6-81C4-0616-6FDE-9F8121507A86}"/>
                      </a:ext>
                    </a:extLst>
                  </p:cNvPr>
                  <p:cNvGrpSpPr/>
                  <p:nvPr/>
                </p:nvGrpSpPr>
                <p:grpSpPr>
                  <a:xfrm>
                    <a:off x="4219666" y="4656914"/>
                    <a:ext cx="118872" cy="118872"/>
                    <a:chOff x="3949469" y="4117692"/>
                    <a:chExt cx="74177" cy="70152"/>
                  </a:xfrm>
                </p:grpSpPr>
                <p:cxnSp>
                  <p:nvCxnSpPr>
                    <p:cNvPr id="316" name="Straight Connector 315">
                      <a:extLst>
                        <a:ext uri="{FF2B5EF4-FFF2-40B4-BE49-F238E27FC236}">
                          <a16:creationId xmlns:a16="http://schemas.microsoft.com/office/drawing/2014/main" id="{0FE6F16E-48E7-1BD0-B155-04E6FD214BDE}"/>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17" name="Straight Connector 316">
                      <a:extLst>
                        <a:ext uri="{FF2B5EF4-FFF2-40B4-BE49-F238E27FC236}">
                          <a16:creationId xmlns:a16="http://schemas.microsoft.com/office/drawing/2014/main" id="{6AF14567-5CC7-0FB6-F394-9ED6288DECC2}"/>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18" name="Group 317">
                    <a:extLst>
                      <a:ext uri="{FF2B5EF4-FFF2-40B4-BE49-F238E27FC236}">
                        <a16:creationId xmlns:a16="http://schemas.microsoft.com/office/drawing/2014/main" id="{B0419D25-1EF9-C74E-DFCA-AC11E1203E07}"/>
                      </a:ext>
                    </a:extLst>
                  </p:cNvPr>
                  <p:cNvGrpSpPr/>
                  <p:nvPr/>
                </p:nvGrpSpPr>
                <p:grpSpPr>
                  <a:xfrm>
                    <a:off x="3844632" y="4656914"/>
                    <a:ext cx="118872" cy="118872"/>
                    <a:chOff x="3949469" y="4117692"/>
                    <a:chExt cx="74177" cy="70152"/>
                  </a:xfrm>
                </p:grpSpPr>
                <p:cxnSp>
                  <p:nvCxnSpPr>
                    <p:cNvPr id="319" name="Straight Connector 318">
                      <a:extLst>
                        <a:ext uri="{FF2B5EF4-FFF2-40B4-BE49-F238E27FC236}">
                          <a16:creationId xmlns:a16="http://schemas.microsoft.com/office/drawing/2014/main" id="{EB17D0CF-6597-33F9-FD9A-A6C5D13911A9}"/>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20" name="Straight Connector 319">
                      <a:extLst>
                        <a:ext uri="{FF2B5EF4-FFF2-40B4-BE49-F238E27FC236}">
                          <a16:creationId xmlns:a16="http://schemas.microsoft.com/office/drawing/2014/main" id="{797C3E2B-24BC-3A89-D68C-E4C12900C525}"/>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21" name="Group 320">
                    <a:extLst>
                      <a:ext uri="{FF2B5EF4-FFF2-40B4-BE49-F238E27FC236}">
                        <a16:creationId xmlns:a16="http://schemas.microsoft.com/office/drawing/2014/main" id="{D2FC3E43-3F8B-B84B-9F5E-7EB38BF13676}"/>
                      </a:ext>
                    </a:extLst>
                  </p:cNvPr>
                  <p:cNvGrpSpPr/>
                  <p:nvPr/>
                </p:nvGrpSpPr>
                <p:grpSpPr>
                  <a:xfrm>
                    <a:off x="3815907" y="4656914"/>
                    <a:ext cx="118872" cy="118872"/>
                    <a:chOff x="3949469" y="4117692"/>
                    <a:chExt cx="74177" cy="70152"/>
                  </a:xfrm>
                </p:grpSpPr>
                <p:cxnSp>
                  <p:nvCxnSpPr>
                    <p:cNvPr id="322" name="Straight Connector 321">
                      <a:extLst>
                        <a:ext uri="{FF2B5EF4-FFF2-40B4-BE49-F238E27FC236}">
                          <a16:creationId xmlns:a16="http://schemas.microsoft.com/office/drawing/2014/main" id="{C570CEE0-D07D-2524-D287-E1157DC10EA5}"/>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23" name="Straight Connector 322">
                      <a:extLst>
                        <a:ext uri="{FF2B5EF4-FFF2-40B4-BE49-F238E27FC236}">
                          <a16:creationId xmlns:a16="http://schemas.microsoft.com/office/drawing/2014/main" id="{FF76832F-B36C-5036-0BDC-D965FD3B146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24" name="Group 323">
                    <a:extLst>
                      <a:ext uri="{FF2B5EF4-FFF2-40B4-BE49-F238E27FC236}">
                        <a16:creationId xmlns:a16="http://schemas.microsoft.com/office/drawing/2014/main" id="{AC78AF6A-FB0F-C863-9B43-7CF7B1A5DB57}"/>
                      </a:ext>
                    </a:extLst>
                  </p:cNvPr>
                  <p:cNvGrpSpPr/>
                  <p:nvPr/>
                </p:nvGrpSpPr>
                <p:grpSpPr>
                  <a:xfrm>
                    <a:off x="4022040" y="4656914"/>
                    <a:ext cx="118872" cy="118872"/>
                    <a:chOff x="3949469" y="4117692"/>
                    <a:chExt cx="74177" cy="70152"/>
                  </a:xfrm>
                </p:grpSpPr>
                <p:cxnSp>
                  <p:nvCxnSpPr>
                    <p:cNvPr id="325" name="Straight Connector 324">
                      <a:extLst>
                        <a:ext uri="{FF2B5EF4-FFF2-40B4-BE49-F238E27FC236}">
                          <a16:creationId xmlns:a16="http://schemas.microsoft.com/office/drawing/2014/main" id="{ACCA7E98-97CA-68EC-F4AA-09E87FFE59F3}"/>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26" name="Straight Connector 325">
                      <a:extLst>
                        <a:ext uri="{FF2B5EF4-FFF2-40B4-BE49-F238E27FC236}">
                          <a16:creationId xmlns:a16="http://schemas.microsoft.com/office/drawing/2014/main" id="{FB7D6E84-698C-33F8-0B79-ACC2777B9C5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27" name="Group 326">
                    <a:extLst>
                      <a:ext uri="{FF2B5EF4-FFF2-40B4-BE49-F238E27FC236}">
                        <a16:creationId xmlns:a16="http://schemas.microsoft.com/office/drawing/2014/main" id="{A0C965AA-CFBC-79D5-918A-8A1D0D7BC74F}"/>
                      </a:ext>
                    </a:extLst>
                  </p:cNvPr>
                  <p:cNvGrpSpPr/>
                  <p:nvPr/>
                </p:nvGrpSpPr>
                <p:grpSpPr>
                  <a:xfrm>
                    <a:off x="3791581" y="4656914"/>
                    <a:ext cx="118872" cy="118872"/>
                    <a:chOff x="3949469" y="4117692"/>
                    <a:chExt cx="74177" cy="70152"/>
                  </a:xfrm>
                </p:grpSpPr>
                <p:cxnSp>
                  <p:nvCxnSpPr>
                    <p:cNvPr id="328" name="Straight Connector 327">
                      <a:extLst>
                        <a:ext uri="{FF2B5EF4-FFF2-40B4-BE49-F238E27FC236}">
                          <a16:creationId xmlns:a16="http://schemas.microsoft.com/office/drawing/2014/main" id="{E3461645-AD8E-1414-0C7B-98B0352FDA7E}"/>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29" name="Straight Connector 328">
                      <a:extLst>
                        <a:ext uri="{FF2B5EF4-FFF2-40B4-BE49-F238E27FC236}">
                          <a16:creationId xmlns:a16="http://schemas.microsoft.com/office/drawing/2014/main" id="{A1E570E0-FC23-870B-6D99-0218E85CF1B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330" name="Group 329">
                    <a:extLst>
                      <a:ext uri="{FF2B5EF4-FFF2-40B4-BE49-F238E27FC236}">
                        <a16:creationId xmlns:a16="http://schemas.microsoft.com/office/drawing/2014/main" id="{9472521A-0651-2662-A16D-224A7298EA72}"/>
                      </a:ext>
                    </a:extLst>
                  </p:cNvPr>
                  <p:cNvGrpSpPr/>
                  <p:nvPr/>
                </p:nvGrpSpPr>
                <p:grpSpPr>
                  <a:xfrm>
                    <a:off x="3868138" y="4656914"/>
                    <a:ext cx="118872" cy="118872"/>
                    <a:chOff x="3949469" y="4117692"/>
                    <a:chExt cx="74177" cy="70152"/>
                  </a:xfrm>
                </p:grpSpPr>
                <p:cxnSp>
                  <p:nvCxnSpPr>
                    <p:cNvPr id="331" name="Straight Connector 330">
                      <a:extLst>
                        <a:ext uri="{FF2B5EF4-FFF2-40B4-BE49-F238E27FC236}">
                          <a16:creationId xmlns:a16="http://schemas.microsoft.com/office/drawing/2014/main" id="{244C6381-ADEC-51EE-4186-1DD0CDFDE6E4}"/>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332" name="Straight Connector 331">
                      <a:extLst>
                        <a:ext uri="{FF2B5EF4-FFF2-40B4-BE49-F238E27FC236}">
                          <a16:creationId xmlns:a16="http://schemas.microsoft.com/office/drawing/2014/main" id="{7DF5B96E-B5D2-475D-BC49-9C6C83406E59}"/>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46" name="Group 545">
                    <a:extLst>
                      <a:ext uri="{FF2B5EF4-FFF2-40B4-BE49-F238E27FC236}">
                        <a16:creationId xmlns:a16="http://schemas.microsoft.com/office/drawing/2014/main" id="{9B0A2DE4-0B90-FF74-46FE-99816CA1F637}"/>
                      </a:ext>
                    </a:extLst>
                  </p:cNvPr>
                  <p:cNvGrpSpPr/>
                  <p:nvPr/>
                </p:nvGrpSpPr>
                <p:grpSpPr>
                  <a:xfrm>
                    <a:off x="5417167" y="4656914"/>
                    <a:ext cx="118872" cy="118872"/>
                    <a:chOff x="3949469" y="4117692"/>
                    <a:chExt cx="74177" cy="70152"/>
                  </a:xfrm>
                </p:grpSpPr>
                <p:cxnSp>
                  <p:nvCxnSpPr>
                    <p:cNvPr id="547" name="Straight Connector 546">
                      <a:extLst>
                        <a:ext uri="{FF2B5EF4-FFF2-40B4-BE49-F238E27FC236}">
                          <a16:creationId xmlns:a16="http://schemas.microsoft.com/office/drawing/2014/main" id="{43B690C0-A002-4807-F447-9ABC03DA02C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48" name="Straight Connector 547">
                      <a:extLst>
                        <a:ext uri="{FF2B5EF4-FFF2-40B4-BE49-F238E27FC236}">
                          <a16:creationId xmlns:a16="http://schemas.microsoft.com/office/drawing/2014/main" id="{5BDCF3AC-214B-0540-AFD8-3743BD7ADBAB}"/>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49" name="Group 548">
                    <a:extLst>
                      <a:ext uri="{FF2B5EF4-FFF2-40B4-BE49-F238E27FC236}">
                        <a16:creationId xmlns:a16="http://schemas.microsoft.com/office/drawing/2014/main" id="{460F6163-434B-9996-34DA-4893279A8BC5}"/>
                      </a:ext>
                    </a:extLst>
                  </p:cNvPr>
                  <p:cNvGrpSpPr/>
                  <p:nvPr/>
                </p:nvGrpSpPr>
                <p:grpSpPr>
                  <a:xfrm>
                    <a:off x="5094523" y="4656914"/>
                    <a:ext cx="118872" cy="118872"/>
                    <a:chOff x="3949469" y="4117692"/>
                    <a:chExt cx="74177" cy="70152"/>
                  </a:xfrm>
                </p:grpSpPr>
                <p:cxnSp>
                  <p:nvCxnSpPr>
                    <p:cNvPr id="550" name="Straight Connector 549">
                      <a:extLst>
                        <a:ext uri="{FF2B5EF4-FFF2-40B4-BE49-F238E27FC236}">
                          <a16:creationId xmlns:a16="http://schemas.microsoft.com/office/drawing/2014/main" id="{6100CB77-E1A1-3163-A3BC-D2B328E1EDE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51" name="Straight Connector 550">
                      <a:extLst>
                        <a:ext uri="{FF2B5EF4-FFF2-40B4-BE49-F238E27FC236}">
                          <a16:creationId xmlns:a16="http://schemas.microsoft.com/office/drawing/2014/main" id="{6D1B6BB6-2F3E-570F-987C-8209A6F1978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52" name="Group 551">
                    <a:extLst>
                      <a:ext uri="{FF2B5EF4-FFF2-40B4-BE49-F238E27FC236}">
                        <a16:creationId xmlns:a16="http://schemas.microsoft.com/office/drawing/2014/main" id="{355C9519-0421-BA5A-9CBC-3AA0A2F4783F}"/>
                      </a:ext>
                    </a:extLst>
                  </p:cNvPr>
                  <p:cNvGrpSpPr/>
                  <p:nvPr/>
                </p:nvGrpSpPr>
                <p:grpSpPr>
                  <a:xfrm>
                    <a:off x="5324211" y="4656914"/>
                    <a:ext cx="118872" cy="118872"/>
                    <a:chOff x="3949469" y="4117692"/>
                    <a:chExt cx="74177" cy="70152"/>
                  </a:xfrm>
                </p:grpSpPr>
                <p:cxnSp>
                  <p:nvCxnSpPr>
                    <p:cNvPr id="553" name="Straight Connector 552">
                      <a:extLst>
                        <a:ext uri="{FF2B5EF4-FFF2-40B4-BE49-F238E27FC236}">
                          <a16:creationId xmlns:a16="http://schemas.microsoft.com/office/drawing/2014/main" id="{A4AA0613-1585-5B44-3DBD-C7088B6636A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54" name="Straight Connector 553">
                      <a:extLst>
                        <a:ext uri="{FF2B5EF4-FFF2-40B4-BE49-F238E27FC236}">
                          <a16:creationId xmlns:a16="http://schemas.microsoft.com/office/drawing/2014/main" id="{D1804CC1-0047-BB7C-CEF4-61B3ED670DE8}"/>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55" name="Group 554">
                    <a:extLst>
                      <a:ext uri="{FF2B5EF4-FFF2-40B4-BE49-F238E27FC236}">
                        <a16:creationId xmlns:a16="http://schemas.microsoft.com/office/drawing/2014/main" id="{3D7AE9D4-3CFC-3ECD-84E0-FB116F79DD52}"/>
                      </a:ext>
                    </a:extLst>
                  </p:cNvPr>
                  <p:cNvGrpSpPr/>
                  <p:nvPr/>
                </p:nvGrpSpPr>
                <p:grpSpPr>
                  <a:xfrm>
                    <a:off x="4764143" y="4656914"/>
                    <a:ext cx="118872" cy="118872"/>
                    <a:chOff x="3949469" y="4117692"/>
                    <a:chExt cx="74177" cy="70152"/>
                  </a:xfrm>
                </p:grpSpPr>
                <p:cxnSp>
                  <p:nvCxnSpPr>
                    <p:cNvPr id="556" name="Straight Connector 555">
                      <a:extLst>
                        <a:ext uri="{FF2B5EF4-FFF2-40B4-BE49-F238E27FC236}">
                          <a16:creationId xmlns:a16="http://schemas.microsoft.com/office/drawing/2014/main" id="{AB55BA44-597D-9C8D-4936-B3F83B823FB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57" name="Straight Connector 556">
                      <a:extLst>
                        <a:ext uri="{FF2B5EF4-FFF2-40B4-BE49-F238E27FC236}">
                          <a16:creationId xmlns:a16="http://schemas.microsoft.com/office/drawing/2014/main" id="{918769F1-C3F6-3216-7BAB-C09978EB433E}"/>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58" name="Group 557">
                    <a:extLst>
                      <a:ext uri="{FF2B5EF4-FFF2-40B4-BE49-F238E27FC236}">
                        <a16:creationId xmlns:a16="http://schemas.microsoft.com/office/drawing/2014/main" id="{2BC8F301-C8E0-1782-A37F-3669B7C332CA}"/>
                      </a:ext>
                    </a:extLst>
                  </p:cNvPr>
                  <p:cNvGrpSpPr/>
                  <p:nvPr/>
                </p:nvGrpSpPr>
                <p:grpSpPr>
                  <a:xfrm>
                    <a:off x="4988422" y="4656914"/>
                    <a:ext cx="118872" cy="118872"/>
                    <a:chOff x="3949469" y="4117692"/>
                    <a:chExt cx="74177" cy="70152"/>
                  </a:xfrm>
                </p:grpSpPr>
                <p:cxnSp>
                  <p:nvCxnSpPr>
                    <p:cNvPr id="559" name="Straight Connector 558">
                      <a:extLst>
                        <a:ext uri="{FF2B5EF4-FFF2-40B4-BE49-F238E27FC236}">
                          <a16:creationId xmlns:a16="http://schemas.microsoft.com/office/drawing/2014/main" id="{2107C8C3-41F9-78BC-65AD-ACDC1568B53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60" name="Straight Connector 559">
                      <a:extLst>
                        <a:ext uri="{FF2B5EF4-FFF2-40B4-BE49-F238E27FC236}">
                          <a16:creationId xmlns:a16="http://schemas.microsoft.com/office/drawing/2014/main" id="{2594F157-ED6E-2B98-0E8A-DE127A2C1E2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61" name="Group 560">
                    <a:extLst>
                      <a:ext uri="{FF2B5EF4-FFF2-40B4-BE49-F238E27FC236}">
                        <a16:creationId xmlns:a16="http://schemas.microsoft.com/office/drawing/2014/main" id="{8EBBCFC7-C79E-4783-0547-F61593794201}"/>
                      </a:ext>
                    </a:extLst>
                  </p:cNvPr>
                  <p:cNvGrpSpPr/>
                  <p:nvPr/>
                </p:nvGrpSpPr>
                <p:grpSpPr>
                  <a:xfrm>
                    <a:off x="5285519" y="4656914"/>
                    <a:ext cx="118872" cy="118872"/>
                    <a:chOff x="3949469" y="4117692"/>
                    <a:chExt cx="74177" cy="70152"/>
                  </a:xfrm>
                </p:grpSpPr>
                <p:cxnSp>
                  <p:nvCxnSpPr>
                    <p:cNvPr id="562" name="Straight Connector 561">
                      <a:extLst>
                        <a:ext uri="{FF2B5EF4-FFF2-40B4-BE49-F238E27FC236}">
                          <a16:creationId xmlns:a16="http://schemas.microsoft.com/office/drawing/2014/main" id="{97CB805B-01E0-517B-9565-5934AA7EF1FE}"/>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63" name="Straight Connector 562">
                      <a:extLst>
                        <a:ext uri="{FF2B5EF4-FFF2-40B4-BE49-F238E27FC236}">
                          <a16:creationId xmlns:a16="http://schemas.microsoft.com/office/drawing/2014/main" id="{1AB3ECDC-82A1-49B3-8506-570784EBBD2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64" name="Group 563">
                    <a:extLst>
                      <a:ext uri="{FF2B5EF4-FFF2-40B4-BE49-F238E27FC236}">
                        <a16:creationId xmlns:a16="http://schemas.microsoft.com/office/drawing/2014/main" id="{E09E882D-7A56-2F8E-1D80-65CC532F57DC}"/>
                      </a:ext>
                    </a:extLst>
                  </p:cNvPr>
                  <p:cNvGrpSpPr/>
                  <p:nvPr/>
                </p:nvGrpSpPr>
                <p:grpSpPr>
                  <a:xfrm>
                    <a:off x="4511200" y="4656914"/>
                    <a:ext cx="118872" cy="118872"/>
                    <a:chOff x="3949469" y="4117692"/>
                    <a:chExt cx="74177" cy="70152"/>
                  </a:xfrm>
                </p:grpSpPr>
                <p:cxnSp>
                  <p:nvCxnSpPr>
                    <p:cNvPr id="565" name="Straight Connector 564">
                      <a:extLst>
                        <a:ext uri="{FF2B5EF4-FFF2-40B4-BE49-F238E27FC236}">
                          <a16:creationId xmlns:a16="http://schemas.microsoft.com/office/drawing/2014/main" id="{026C44CC-4397-2981-F459-B41B7AC79020}"/>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66" name="Straight Connector 565">
                      <a:extLst>
                        <a:ext uri="{FF2B5EF4-FFF2-40B4-BE49-F238E27FC236}">
                          <a16:creationId xmlns:a16="http://schemas.microsoft.com/office/drawing/2014/main" id="{8D54004C-11EB-C71E-1EC3-852A592B9C7B}"/>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70" name="Group 569">
                    <a:extLst>
                      <a:ext uri="{FF2B5EF4-FFF2-40B4-BE49-F238E27FC236}">
                        <a16:creationId xmlns:a16="http://schemas.microsoft.com/office/drawing/2014/main" id="{E84C6953-706A-96E3-F106-A691AF903F15}"/>
                      </a:ext>
                    </a:extLst>
                  </p:cNvPr>
                  <p:cNvGrpSpPr/>
                  <p:nvPr/>
                </p:nvGrpSpPr>
                <p:grpSpPr>
                  <a:xfrm>
                    <a:off x="5130602" y="4656914"/>
                    <a:ext cx="118872" cy="118872"/>
                    <a:chOff x="3949469" y="4117692"/>
                    <a:chExt cx="74177" cy="70152"/>
                  </a:xfrm>
                </p:grpSpPr>
                <p:cxnSp>
                  <p:nvCxnSpPr>
                    <p:cNvPr id="571" name="Straight Connector 570">
                      <a:extLst>
                        <a:ext uri="{FF2B5EF4-FFF2-40B4-BE49-F238E27FC236}">
                          <a16:creationId xmlns:a16="http://schemas.microsoft.com/office/drawing/2014/main" id="{B0199BF2-C5EA-7B8C-3D0A-F9B285224C6B}"/>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72" name="Straight Connector 571">
                      <a:extLst>
                        <a:ext uri="{FF2B5EF4-FFF2-40B4-BE49-F238E27FC236}">
                          <a16:creationId xmlns:a16="http://schemas.microsoft.com/office/drawing/2014/main" id="{14BB7482-1AE9-1FBB-3F33-A4D6D5D97564}"/>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73" name="Group 572">
                    <a:extLst>
                      <a:ext uri="{FF2B5EF4-FFF2-40B4-BE49-F238E27FC236}">
                        <a16:creationId xmlns:a16="http://schemas.microsoft.com/office/drawing/2014/main" id="{53A3DD10-3E9D-B8C1-3B95-6814F737652E}"/>
                      </a:ext>
                    </a:extLst>
                  </p:cNvPr>
                  <p:cNvGrpSpPr/>
                  <p:nvPr/>
                </p:nvGrpSpPr>
                <p:grpSpPr>
                  <a:xfrm>
                    <a:off x="4723868" y="4656914"/>
                    <a:ext cx="118872" cy="118872"/>
                    <a:chOff x="3949469" y="4117692"/>
                    <a:chExt cx="74177" cy="70152"/>
                  </a:xfrm>
                </p:grpSpPr>
                <p:cxnSp>
                  <p:nvCxnSpPr>
                    <p:cNvPr id="574" name="Straight Connector 573">
                      <a:extLst>
                        <a:ext uri="{FF2B5EF4-FFF2-40B4-BE49-F238E27FC236}">
                          <a16:creationId xmlns:a16="http://schemas.microsoft.com/office/drawing/2014/main" id="{F5FE88F5-0FEB-561E-D6C5-D62EAF76C60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75" name="Straight Connector 574">
                      <a:extLst>
                        <a:ext uri="{FF2B5EF4-FFF2-40B4-BE49-F238E27FC236}">
                          <a16:creationId xmlns:a16="http://schemas.microsoft.com/office/drawing/2014/main" id="{87F65078-9FA2-9A9C-E09A-441DE8041A0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grpSp>
              <p:nvGrpSpPr>
                <p:cNvPr id="576" name="Group 575">
                  <a:extLst>
                    <a:ext uri="{FF2B5EF4-FFF2-40B4-BE49-F238E27FC236}">
                      <a16:creationId xmlns:a16="http://schemas.microsoft.com/office/drawing/2014/main" id="{62149DCD-28A0-FECD-0480-2AC09043DCFA}"/>
                    </a:ext>
                  </a:extLst>
                </p:cNvPr>
                <p:cNvGrpSpPr/>
                <p:nvPr/>
              </p:nvGrpSpPr>
              <p:grpSpPr>
                <a:xfrm>
                  <a:off x="2874695" y="4205956"/>
                  <a:ext cx="118872" cy="118872"/>
                  <a:chOff x="3949469" y="4117692"/>
                  <a:chExt cx="74177" cy="70152"/>
                </a:xfrm>
              </p:grpSpPr>
              <p:cxnSp>
                <p:nvCxnSpPr>
                  <p:cNvPr id="577" name="Straight Connector 576">
                    <a:extLst>
                      <a:ext uri="{FF2B5EF4-FFF2-40B4-BE49-F238E27FC236}">
                        <a16:creationId xmlns:a16="http://schemas.microsoft.com/office/drawing/2014/main" id="{73850A3F-24E1-DD47-37AA-A0D5EBDA7E0D}"/>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78" name="Straight Connector 577">
                    <a:extLst>
                      <a:ext uri="{FF2B5EF4-FFF2-40B4-BE49-F238E27FC236}">
                        <a16:creationId xmlns:a16="http://schemas.microsoft.com/office/drawing/2014/main" id="{6C526A74-A560-BB93-5176-74B2811AB594}"/>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80" name="Group 579">
                  <a:extLst>
                    <a:ext uri="{FF2B5EF4-FFF2-40B4-BE49-F238E27FC236}">
                      <a16:creationId xmlns:a16="http://schemas.microsoft.com/office/drawing/2014/main" id="{84AB194F-2466-494C-7834-C49B5ED983A9}"/>
                    </a:ext>
                  </a:extLst>
                </p:cNvPr>
                <p:cNvGrpSpPr/>
                <p:nvPr/>
              </p:nvGrpSpPr>
              <p:grpSpPr>
                <a:xfrm>
                  <a:off x="3575431" y="4607438"/>
                  <a:ext cx="118872" cy="118872"/>
                  <a:chOff x="452275" y="4214530"/>
                  <a:chExt cx="118872" cy="118872"/>
                </a:xfrm>
              </p:grpSpPr>
              <p:cxnSp>
                <p:nvCxnSpPr>
                  <p:cNvPr id="581" name="Straight Connector 580">
                    <a:extLst>
                      <a:ext uri="{FF2B5EF4-FFF2-40B4-BE49-F238E27FC236}">
                        <a16:creationId xmlns:a16="http://schemas.microsoft.com/office/drawing/2014/main" id="{983CA751-97CA-138B-63D2-B408D33924BF}"/>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582" name="Straight Connector 581">
                    <a:extLst>
                      <a:ext uri="{FF2B5EF4-FFF2-40B4-BE49-F238E27FC236}">
                        <a16:creationId xmlns:a16="http://schemas.microsoft.com/office/drawing/2014/main" id="{9AB8E3B6-9110-19AA-3FD6-7B7B20D6EA3F}"/>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583" name="Group 582">
                  <a:extLst>
                    <a:ext uri="{FF2B5EF4-FFF2-40B4-BE49-F238E27FC236}">
                      <a16:creationId xmlns:a16="http://schemas.microsoft.com/office/drawing/2014/main" id="{3A1EE67E-EEDC-EFE1-1553-F200673FFB23}"/>
                    </a:ext>
                  </a:extLst>
                </p:cNvPr>
                <p:cNvGrpSpPr/>
                <p:nvPr/>
              </p:nvGrpSpPr>
              <p:grpSpPr>
                <a:xfrm>
                  <a:off x="3476690" y="4593840"/>
                  <a:ext cx="118872" cy="118872"/>
                  <a:chOff x="482502" y="4330604"/>
                  <a:chExt cx="118872" cy="118872"/>
                </a:xfrm>
              </p:grpSpPr>
              <p:cxnSp>
                <p:nvCxnSpPr>
                  <p:cNvPr id="584" name="Straight Connector 583">
                    <a:extLst>
                      <a:ext uri="{FF2B5EF4-FFF2-40B4-BE49-F238E27FC236}">
                        <a16:creationId xmlns:a16="http://schemas.microsoft.com/office/drawing/2014/main" id="{85165DB8-7529-CBAC-F3CA-61D1EA03A0AB}"/>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585" name="Straight Connector 584">
                    <a:extLst>
                      <a:ext uri="{FF2B5EF4-FFF2-40B4-BE49-F238E27FC236}">
                        <a16:creationId xmlns:a16="http://schemas.microsoft.com/office/drawing/2014/main" id="{E504E7FD-7A24-843B-2377-D97F27E96380}"/>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586" name="Group 585">
                  <a:extLst>
                    <a:ext uri="{FF2B5EF4-FFF2-40B4-BE49-F238E27FC236}">
                      <a16:creationId xmlns:a16="http://schemas.microsoft.com/office/drawing/2014/main" id="{11885DCE-3C71-40B5-11FE-9C81E3207BAB}"/>
                    </a:ext>
                  </a:extLst>
                </p:cNvPr>
                <p:cNvGrpSpPr/>
                <p:nvPr/>
              </p:nvGrpSpPr>
              <p:grpSpPr>
                <a:xfrm>
                  <a:off x="2723389" y="3756286"/>
                  <a:ext cx="118872" cy="118872"/>
                  <a:chOff x="745512" y="4376509"/>
                  <a:chExt cx="118872" cy="118872"/>
                </a:xfrm>
              </p:grpSpPr>
              <p:cxnSp>
                <p:nvCxnSpPr>
                  <p:cNvPr id="587" name="Straight Connector 586">
                    <a:extLst>
                      <a:ext uri="{FF2B5EF4-FFF2-40B4-BE49-F238E27FC236}">
                        <a16:creationId xmlns:a16="http://schemas.microsoft.com/office/drawing/2014/main" id="{A54FC244-2EE0-CBD8-1FD1-10CC0827D932}"/>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588" name="Straight Connector 587">
                    <a:extLst>
                      <a:ext uri="{FF2B5EF4-FFF2-40B4-BE49-F238E27FC236}">
                        <a16:creationId xmlns:a16="http://schemas.microsoft.com/office/drawing/2014/main" id="{6DDA9457-3669-31A6-AFD8-7ED75B59B7CE}"/>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589" name="Group 588">
                  <a:extLst>
                    <a:ext uri="{FF2B5EF4-FFF2-40B4-BE49-F238E27FC236}">
                      <a16:creationId xmlns:a16="http://schemas.microsoft.com/office/drawing/2014/main" id="{A190B3EC-5C24-A683-2967-CFB83871F577}"/>
                    </a:ext>
                  </a:extLst>
                </p:cNvPr>
                <p:cNvGrpSpPr/>
                <p:nvPr/>
              </p:nvGrpSpPr>
              <p:grpSpPr>
                <a:xfrm>
                  <a:off x="3319242" y="4566776"/>
                  <a:ext cx="118872" cy="118872"/>
                  <a:chOff x="482502" y="4289171"/>
                  <a:chExt cx="118872" cy="118872"/>
                </a:xfrm>
              </p:grpSpPr>
              <p:cxnSp>
                <p:nvCxnSpPr>
                  <p:cNvPr id="590" name="Straight Connector 589">
                    <a:extLst>
                      <a:ext uri="{FF2B5EF4-FFF2-40B4-BE49-F238E27FC236}">
                        <a16:creationId xmlns:a16="http://schemas.microsoft.com/office/drawing/2014/main" id="{7A555BB1-0D6B-6730-BE3B-4E896DE7241C}"/>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591" name="Straight Connector 590">
                    <a:extLst>
                      <a:ext uri="{FF2B5EF4-FFF2-40B4-BE49-F238E27FC236}">
                        <a16:creationId xmlns:a16="http://schemas.microsoft.com/office/drawing/2014/main" id="{D9C99142-B0F4-CE9F-D790-04790E8EB97F}"/>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592" name="Group 591">
                  <a:extLst>
                    <a:ext uri="{FF2B5EF4-FFF2-40B4-BE49-F238E27FC236}">
                      <a16:creationId xmlns:a16="http://schemas.microsoft.com/office/drawing/2014/main" id="{5ED80F8A-5274-8D7B-0391-6D2BA99EC586}"/>
                    </a:ext>
                  </a:extLst>
                </p:cNvPr>
                <p:cNvGrpSpPr/>
                <p:nvPr/>
              </p:nvGrpSpPr>
              <p:grpSpPr>
                <a:xfrm>
                  <a:off x="3282138" y="4567464"/>
                  <a:ext cx="118872" cy="118872"/>
                  <a:chOff x="828426" y="4419685"/>
                  <a:chExt cx="118872" cy="118872"/>
                </a:xfrm>
              </p:grpSpPr>
              <p:cxnSp>
                <p:nvCxnSpPr>
                  <p:cNvPr id="593" name="Straight Connector 592">
                    <a:extLst>
                      <a:ext uri="{FF2B5EF4-FFF2-40B4-BE49-F238E27FC236}">
                        <a16:creationId xmlns:a16="http://schemas.microsoft.com/office/drawing/2014/main" id="{83952B8F-C7A7-88BC-16DC-1D7AB43CEC01}"/>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594" name="Straight Connector 593">
                    <a:extLst>
                      <a:ext uri="{FF2B5EF4-FFF2-40B4-BE49-F238E27FC236}">
                        <a16:creationId xmlns:a16="http://schemas.microsoft.com/office/drawing/2014/main" id="{B8DA68E8-1C62-E8EB-632D-FBE53C0D2203}"/>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595" name="Group 594">
                  <a:extLst>
                    <a:ext uri="{FF2B5EF4-FFF2-40B4-BE49-F238E27FC236}">
                      <a16:creationId xmlns:a16="http://schemas.microsoft.com/office/drawing/2014/main" id="{90879897-6ADA-EBA4-696A-25FA3889B4B0}"/>
                    </a:ext>
                  </a:extLst>
                </p:cNvPr>
                <p:cNvGrpSpPr/>
                <p:nvPr/>
              </p:nvGrpSpPr>
              <p:grpSpPr>
                <a:xfrm>
                  <a:off x="3548078" y="4604615"/>
                  <a:ext cx="118872" cy="118872"/>
                  <a:chOff x="3949469" y="4117692"/>
                  <a:chExt cx="74177" cy="70152"/>
                </a:xfrm>
              </p:grpSpPr>
              <p:cxnSp>
                <p:nvCxnSpPr>
                  <p:cNvPr id="596" name="Straight Connector 595">
                    <a:extLst>
                      <a:ext uri="{FF2B5EF4-FFF2-40B4-BE49-F238E27FC236}">
                        <a16:creationId xmlns:a16="http://schemas.microsoft.com/office/drawing/2014/main" id="{6F8F74FE-9DC3-8A7E-3535-BF97EED6244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97" name="Straight Connector 596">
                    <a:extLst>
                      <a:ext uri="{FF2B5EF4-FFF2-40B4-BE49-F238E27FC236}">
                        <a16:creationId xmlns:a16="http://schemas.microsoft.com/office/drawing/2014/main" id="{4C5EF11C-0A01-CB34-6890-E120F3D3797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98" name="Group 597">
                  <a:extLst>
                    <a:ext uri="{FF2B5EF4-FFF2-40B4-BE49-F238E27FC236}">
                      <a16:creationId xmlns:a16="http://schemas.microsoft.com/office/drawing/2014/main" id="{DB67E035-5047-48FD-0153-28B17EB412C5}"/>
                    </a:ext>
                  </a:extLst>
                </p:cNvPr>
                <p:cNvGrpSpPr/>
                <p:nvPr/>
              </p:nvGrpSpPr>
              <p:grpSpPr>
                <a:xfrm>
                  <a:off x="3630323" y="4642663"/>
                  <a:ext cx="118872" cy="118872"/>
                  <a:chOff x="3949469" y="4117692"/>
                  <a:chExt cx="74177" cy="70152"/>
                </a:xfrm>
              </p:grpSpPr>
              <p:cxnSp>
                <p:nvCxnSpPr>
                  <p:cNvPr id="599" name="Straight Connector 598">
                    <a:extLst>
                      <a:ext uri="{FF2B5EF4-FFF2-40B4-BE49-F238E27FC236}">
                        <a16:creationId xmlns:a16="http://schemas.microsoft.com/office/drawing/2014/main" id="{907543AC-33F0-E420-BA80-CABBE044DC76}"/>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600" name="Straight Connector 599">
                    <a:extLst>
                      <a:ext uri="{FF2B5EF4-FFF2-40B4-BE49-F238E27FC236}">
                        <a16:creationId xmlns:a16="http://schemas.microsoft.com/office/drawing/2014/main" id="{3A41A95C-00B7-DD45-3D01-185429D3C3E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601" name="Group 600">
                  <a:extLst>
                    <a:ext uri="{FF2B5EF4-FFF2-40B4-BE49-F238E27FC236}">
                      <a16:creationId xmlns:a16="http://schemas.microsoft.com/office/drawing/2014/main" id="{101DB5F6-B31E-0957-71FE-692EC4E406C5}"/>
                    </a:ext>
                  </a:extLst>
                </p:cNvPr>
                <p:cNvGrpSpPr/>
                <p:nvPr/>
              </p:nvGrpSpPr>
              <p:grpSpPr>
                <a:xfrm>
                  <a:off x="3192984" y="4523791"/>
                  <a:ext cx="118872" cy="118872"/>
                  <a:chOff x="3949469" y="4117692"/>
                  <a:chExt cx="74177" cy="70152"/>
                </a:xfrm>
              </p:grpSpPr>
              <p:cxnSp>
                <p:nvCxnSpPr>
                  <p:cNvPr id="602" name="Straight Connector 601">
                    <a:extLst>
                      <a:ext uri="{FF2B5EF4-FFF2-40B4-BE49-F238E27FC236}">
                        <a16:creationId xmlns:a16="http://schemas.microsoft.com/office/drawing/2014/main" id="{5FE4BDC9-E9F8-CF12-45D5-D72F9306413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603" name="Straight Connector 602">
                    <a:extLst>
                      <a:ext uri="{FF2B5EF4-FFF2-40B4-BE49-F238E27FC236}">
                        <a16:creationId xmlns:a16="http://schemas.microsoft.com/office/drawing/2014/main" id="{4331037D-004F-CC5D-2B8C-4A18EEE05319}"/>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604" name="Group 603">
                  <a:extLst>
                    <a:ext uri="{FF2B5EF4-FFF2-40B4-BE49-F238E27FC236}">
                      <a16:creationId xmlns:a16="http://schemas.microsoft.com/office/drawing/2014/main" id="{AE9AD4AF-4BEC-5143-08F1-C4889A02DDD0}"/>
                    </a:ext>
                  </a:extLst>
                </p:cNvPr>
                <p:cNvGrpSpPr/>
                <p:nvPr/>
              </p:nvGrpSpPr>
              <p:grpSpPr>
                <a:xfrm>
                  <a:off x="3390936" y="4590209"/>
                  <a:ext cx="118872" cy="118872"/>
                  <a:chOff x="3949469" y="4117692"/>
                  <a:chExt cx="74177" cy="70152"/>
                </a:xfrm>
              </p:grpSpPr>
              <p:cxnSp>
                <p:nvCxnSpPr>
                  <p:cNvPr id="605" name="Straight Connector 604">
                    <a:extLst>
                      <a:ext uri="{FF2B5EF4-FFF2-40B4-BE49-F238E27FC236}">
                        <a16:creationId xmlns:a16="http://schemas.microsoft.com/office/drawing/2014/main" id="{A935FFC1-2DD6-61FD-8042-764A39EDBE7D}"/>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606" name="Straight Connector 605">
                    <a:extLst>
                      <a:ext uri="{FF2B5EF4-FFF2-40B4-BE49-F238E27FC236}">
                        <a16:creationId xmlns:a16="http://schemas.microsoft.com/office/drawing/2014/main" id="{54977CA3-AC5F-9A0A-5CD4-81A916D67E31}"/>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610" name="Group 609">
                  <a:extLst>
                    <a:ext uri="{FF2B5EF4-FFF2-40B4-BE49-F238E27FC236}">
                      <a16:creationId xmlns:a16="http://schemas.microsoft.com/office/drawing/2014/main" id="{325D4E23-2D17-1A34-9173-6CCDAD67656F}"/>
                    </a:ext>
                  </a:extLst>
                </p:cNvPr>
                <p:cNvGrpSpPr/>
                <p:nvPr/>
              </p:nvGrpSpPr>
              <p:grpSpPr>
                <a:xfrm>
                  <a:off x="2699842" y="3721499"/>
                  <a:ext cx="118872" cy="118872"/>
                  <a:chOff x="3949469" y="4117692"/>
                  <a:chExt cx="74177" cy="70152"/>
                </a:xfrm>
              </p:grpSpPr>
              <p:cxnSp>
                <p:nvCxnSpPr>
                  <p:cNvPr id="611" name="Straight Connector 610">
                    <a:extLst>
                      <a:ext uri="{FF2B5EF4-FFF2-40B4-BE49-F238E27FC236}">
                        <a16:creationId xmlns:a16="http://schemas.microsoft.com/office/drawing/2014/main" id="{EB593C25-6498-E71C-048B-8A8D7F759CE6}"/>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612" name="Straight Connector 611">
                    <a:extLst>
                      <a:ext uri="{FF2B5EF4-FFF2-40B4-BE49-F238E27FC236}">
                        <a16:creationId xmlns:a16="http://schemas.microsoft.com/office/drawing/2014/main" id="{08E26CFC-3386-B4FB-7509-F8CB48429D0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sp>
            <p:nvSpPr>
              <p:cNvPr id="614" name="Freeform 613">
                <a:extLst>
                  <a:ext uri="{FF2B5EF4-FFF2-40B4-BE49-F238E27FC236}">
                    <a16:creationId xmlns:a16="http://schemas.microsoft.com/office/drawing/2014/main" id="{CBD43A69-6432-C97D-B993-B761DBB2D034}"/>
                  </a:ext>
                </a:extLst>
              </p:cNvPr>
              <p:cNvSpPr/>
              <p:nvPr/>
            </p:nvSpPr>
            <p:spPr bwMode="auto">
              <a:xfrm>
                <a:off x="2629469" y="2706806"/>
                <a:ext cx="2852382" cy="2010770"/>
              </a:xfrm>
              <a:custGeom>
                <a:avLst/>
                <a:gdLst>
                  <a:gd name="connsiteX0" fmla="*/ 0 w 2852382"/>
                  <a:gd name="connsiteY0" fmla="*/ 0 h 2010770"/>
                  <a:gd name="connsiteX1" fmla="*/ 0 w 2852382"/>
                  <a:gd name="connsiteY1" fmla="*/ 195618 h 2010770"/>
                  <a:gd name="connsiteX2" fmla="*/ 40943 w 2852382"/>
                  <a:gd name="connsiteY2" fmla="*/ 195618 h 2010770"/>
                  <a:gd name="connsiteX3" fmla="*/ 40943 w 2852382"/>
                  <a:gd name="connsiteY3" fmla="*/ 696036 h 2010770"/>
                  <a:gd name="connsiteX4" fmla="*/ 81886 w 2852382"/>
                  <a:gd name="connsiteY4" fmla="*/ 696036 h 2010770"/>
                  <a:gd name="connsiteX5" fmla="*/ 81886 w 2852382"/>
                  <a:gd name="connsiteY5" fmla="*/ 1023582 h 2010770"/>
                  <a:gd name="connsiteX6" fmla="*/ 141027 w 2852382"/>
                  <a:gd name="connsiteY6" fmla="*/ 1023582 h 2010770"/>
                  <a:gd name="connsiteX7" fmla="*/ 141027 w 2852382"/>
                  <a:gd name="connsiteY7" fmla="*/ 1182806 h 2010770"/>
                  <a:gd name="connsiteX8" fmla="*/ 195618 w 2852382"/>
                  <a:gd name="connsiteY8" fmla="*/ 1182806 h 2010770"/>
                  <a:gd name="connsiteX9" fmla="*/ 195618 w 2852382"/>
                  <a:gd name="connsiteY9" fmla="*/ 1387522 h 2010770"/>
                  <a:gd name="connsiteX10" fmla="*/ 250209 w 2852382"/>
                  <a:gd name="connsiteY10" fmla="*/ 1387522 h 2010770"/>
                  <a:gd name="connsiteX11" fmla="*/ 250209 w 2852382"/>
                  <a:gd name="connsiteY11" fmla="*/ 1478507 h 2010770"/>
                  <a:gd name="connsiteX12" fmla="*/ 318447 w 2852382"/>
                  <a:gd name="connsiteY12" fmla="*/ 1478507 h 2010770"/>
                  <a:gd name="connsiteX13" fmla="*/ 318447 w 2852382"/>
                  <a:gd name="connsiteY13" fmla="*/ 1605887 h 2010770"/>
                  <a:gd name="connsiteX14" fmla="*/ 400334 w 2852382"/>
                  <a:gd name="connsiteY14" fmla="*/ 1605887 h 2010770"/>
                  <a:gd name="connsiteX15" fmla="*/ 400334 w 2852382"/>
                  <a:gd name="connsiteY15" fmla="*/ 1665027 h 2010770"/>
                  <a:gd name="connsiteX16" fmla="*/ 486770 w 2852382"/>
                  <a:gd name="connsiteY16" fmla="*/ 1665027 h 2010770"/>
                  <a:gd name="connsiteX17" fmla="*/ 486770 w 2852382"/>
                  <a:gd name="connsiteY17" fmla="*/ 1751463 h 2010770"/>
                  <a:gd name="connsiteX18" fmla="*/ 532262 w 2852382"/>
                  <a:gd name="connsiteY18" fmla="*/ 1751463 h 2010770"/>
                  <a:gd name="connsiteX19" fmla="*/ 532262 w 2852382"/>
                  <a:gd name="connsiteY19" fmla="*/ 1819701 h 2010770"/>
                  <a:gd name="connsiteX20" fmla="*/ 591403 w 2852382"/>
                  <a:gd name="connsiteY20" fmla="*/ 1819701 h 2010770"/>
                  <a:gd name="connsiteX21" fmla="*/ 591403 w 2852382"/>
                  <a:gd name="connsiteY21" fmla="*/ 1883391 h 2010770"/>
                  <a:gd name="connsiteX22" fmla="*/ 664191 w 2852382"/>
                  <a:gd name="connsiteY22" fmla="*/ 1883391 h 2010770"/>
                  <a:gd name="connsiteX23" fmla="*/ 664191 w 2852382"/>
                  <a:gd name="connsiteY23" fmla="*/ 1924334 h 2010770"/>
                  <a:gd name="connsiteX24" fmla="*/ 1014483 w 2852382"/>
                  <a:gd name="connsiteY24" fmla="*/ 1924334 h 2010770"/>
                  <a:gd name="connsiteX25" fmla="*/ 1014483 w 2852382"/>
                  <a:gd name="connsiteY25" fmla="*/ 2010770 h 2010770"/>
                  <a:gd name="connsiteX26" fmla="*/ 2852382 w 2852382"/>
                  <a:gd name="connsiteY26" fmla="*/ 2010770 h 201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2382" h="2010770">
                    <a:moveTo>
                      <a:pt x="0" y="0"/>
                    </a:moveTo>
                    <a:lnTo>
                      <a:pt x="0" y="195618"/>
                    </a:lnTo>
                    <a:lnTo>
                      <a:pt x="40943" y="195618"/>
                    </a:lnTo>
                    <a:lnTo>
                      <a:pt x="40943" y="696036"/>
                    </a:lnTo>
                    <a:lnTo>
                      <a:pt x="81886" y="696036"/>
                    </a:lnTo>
                    <a:lnTo>
                      <a:pt x="81886" y="1023582"/>
                    </a:lnTo>
                    <a:lnTo>
                      <a:pt x="141027" y="1023582"/>
                    </a:lnTo>
                    <a:lnTo>
                      <a:pt x="141027" y="1182806"/>
                    </a:lnTo>
                    <a:lnTo>
                      <a:pt x="195618" y="1182806"/>
                    </a:lnTo>
                    <a:lnTo>
                      <a:pt x="195618" y="1387522"/>
                    </a:lnTo>
                    <a:lnTo>
                      <a:pt x="250209" y="1387522"/>
                    </a:lnTo>
                    <a:lnTo>
                      <a:pt x="250209" y="1478507"/>
                    </a:lnTo>
                    <a:lnTo>
                      <a:pt x="318447" y="1478507"/>
                    </a:lnTo>
                    <a:lnTo>
                      <a:pt x="318447" y="1605887"/>
                    </a:lnTo>
                    <a:lnTo>
                      <a:pt x="400334" y="1605887"/>
                    </a:lnTo>
                    <a:lnTo>
                      <a:pt x="400334" y="1665027"/>
                    </a:lnTo>
                    <a:lnTo>
                      <a:pt x="486770" y="1665027"/>
                    </a:lnTo>
                    <a:lnTo>
                      <a:pt x="486770" y="1751463"/>
                    </a:lnTo>
                    <a:lnTo>
                      <a:pt x="532262" y="1751463"/>
                    </a:lnTo>
                    <a:lnTo>
                      <a:pt x="532262" y="1819701"/>
                    </a:lnTo>
                    <a:lnTo>
                      <a:pt x="591403" y="1819701"/>
                    </a:lnTo>
                    <a:lnTo>
                      <a:pt x="591403" y="1883391"/>
                    </a:lnTo>
                    <a:lnTo>
                      <a:pt x="664191" y="1883391"/>
                    </a:lnTo>
                    <a:lnTo>
                      <a:pt x="664191" y="1924334"/>
                    </a:lnTo>
                    <a:lnTo>
                      <a:pt x="1014483" y="1924334"/>
                    </a:lnTo>
                    <a:lnTo>
                      <a:pt x="1014483" y="2010770"/>
                    </a:lnTo>
                    <a:lnTo>
                      <a:pt x="2852382" y="2010770"/>
                    </a:lnTo>
                  </a:path>
                </a:pathLst>
              </a:custGeom>
              <a:noFill/>
              <a:ln w="28575">
                <a:solidFill>
                  <a:srgbClr val="E1471D"/>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15" name="TextBox 14">
            <a:extLst>
              <a:ext uri="{FF2B5EF4-FFF2-40B4-BE49-F238E27FC236}">
                <a16:creationId xmlns:a16="http://schemas.microsoft.com/office/drawing/2014/main" id="{774FAB27-513C-21E1-8CF8-167F85E89F50}"/>
              </a:ext>
            </a:extLst>
          </p:cNvPr>
          <p:cNvSpPr txBox="1"/>
          <p:nvPr/>
        </p:nvSpPr>
        <p:spPr bwMode="auto">
          <a:xfrm>
            <a:off x="8426436" y="2229521"/>
            <a:ext cx="507947" cy="36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a:t>
            </a:r>
          </a:p>
        </p:txBody>
      </p:sp>
      <p:sp>
        <p:nvSpPr>
          <p:cNvPr id="14" name="TextBox 13">
            <a:extLst>
              <a:ext uri="{FF2B5EF4-FFF2-40B4-BE49-F238E27FC236}">
                <a16:creationId xmlns:a16="http://schemas.microsoft.com/office/drawing/2014/main" id="{E7F0FF00-AA57-268F-EFC5-F5348371B99A}"/>
              </a:ext>
            </a:extLst>
          </p:cNvPr>
          <p:cNvSpPr txBox="1"/>
          <p:nvPr/>
        </p:nvSpPr>
        <p:spPr bwMode="auto">
          <a:xfrm>
            <a:off x="7247199" y="5606931"/>
            <a:ext cx="420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46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130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222</a:t>
            </a:r>
          </a:p>
        </p:txBody>
      </p:sp>
      <p:sp>
        <p:nvSpPr>
          <p:cNvPr id="17" name="TextBox 16">
            <a:extLst>
              <a:ext uri="{FF2B5EF4-FFF2-40B4-BE49-F238E27FC236}">
                <a16:creationId xmlns:a16="http://schemas.microsoft.com/office/drawing/2014/main" id="{805B1DE5-899B-E445-8650-1CE45FE482DC}"/>
              </a:ext>
            </a:extLst>
          </p:cNvPr>
          <p:cNvSpPr txBox="1"/>
          <p:nvPr/>
        </p:nvSpPr>
        <p:spPr bwMode="auto">
          <a:xfrm>
            <a:off x="7799803" y="5606931"/>
            <a:ext cx="4203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100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152</a:t>
            </a:r>
          </a:p>
        </p:txBody>
      </p:sp>
      <p:sp>
        <p:nvSpPr>
          <p:cNvPr id="54" name="TextBox 53">
            <a:extLst>
              <a:ext uri="{FF2B5EF4-FFF2-40B4-BE49-F238E27FC236}">
                <a16:creationId xmlns:a16="http://schemas.microsoft.com/office/drawing/2014/main" id="{A3A6D11D-1D9F-1DD3-0C79-3D793E36F1DF}"/>
              </a:ext>
            </a:extLst>
          </p:cNvPr>
          <p:cNvSpPr txBox="1"/>
          <p:nvPr/>
        </p:nvSpPr>
        <p:spPr bwMode="auto">
          <a:xfrm>
            <a:off x="8342246" y="5606931"/>
            <a:ext cx="4203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33</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74</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113</a:t>
            </a:r>
          </a:p>
        </p:txBody>
      </p:sp>
      <p:sp>
        <p:nvSpPr>
          <p:cNvPr id="64" name="TextBox 63">
            <a:extLst>
              <a:ext uri="{FF2B5EF4-FFF2-40B4-BE49-F238E27FC236}">
                <a16:creationId xmlns:a16="http://schemas.microsoft.com/office/drawing/2014/main" id="{719AC3F6-0F0D-4AF2-41B6-A3241749F71B}"/>
              </a:ext>
            </a:extLst>
          </p:cNvPr>
          <p:cNvSpPr txBox="1"/>
          <p:nvPr/>
        </p:nvSpPr>
        <p:spPr bwMode="auto">
          <a:xfrm>
            <a:off x="8942283" y="5606931"/>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26</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57</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80</a:t>
            </a:r>
          </a:p>
        </p:txBody>
      </p:sp>
      <p:sp>
        <p:nvSpPr>
          <p:cNvPr id="65" name="TextBox 64">
            <a:extLst>
              <a:ext uri="{FF2B5EF4-FFF2-40B4-BE49-F238E27FC236}">
                <a16:creationId xmlns:a16="http://schemas.microsoft.com/office/drawing/2014/main" id="{F867E6E2-E3FC-8A44-2157-865F1B37074C}"/>
              </a:ext>
            </a:extLst>
          </p:cNvPr>
          <p:cNvSpPr txBox="1"/>
          <p:nvPr/>
        </p:nvSpPr>
        <p:spPr bwMode="auto">
          <a:xfrm>
            <a:off x="9499332" y="5606931"/>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39</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56</a:t>
            </a:r>
          </a:p>
        </p:txBody>
      </p:sp>
      <p:sp>
        <p:nvSpPr>
          <p:cNvPr id="66" name="TextBox 65">
            <a:extLst>
              <a:ext uri="{FF2B5EF4-FFF2-40B4-BE49-F238E27FC236}">
                <a16:creationId xmlns:a16="http://schemas.microsoft.com/office/drawing/2014/main" id="{84393078-D1C9-0371-C302-1B52724CDDC2}"/>
              </a:ext>
            </a:extLst>
          </p:cNvPr>
          <p:cNvSpPr txBox="1"/>
          <p:nvPr/>
        </p:nvSpPr>
        <p:spPr bwMode="auto">
          <a:xfrm>
            <a:off x="10042411" y="5606931"/>
            <a:ext cx="3417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12</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28</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37</a:t>
            </a:r>
          </a:p>
        </p:txBody>
      </p:sp>
      <p:sp>
        <p:nvSpPr>
          <p:cNvPr id="69" name="TextBox 68">
            <a:extLst>
              <a:ext uri="{FF2B5EF4-FFF2-40B4-BE49-F238E27FC236}">
                <a16:creationId xmlns:a16="http://schemas.microsoft.com/office/drawing/2014/main" id="{911061A1-6974-966D-1E48-C280731148C3}"/>
              </a:ext>
            </a:extLst>
          </p:cNvPr>
          <p:cNvSpPr txBox="1"/>
          <p:nvPr/>
        </p:nvSpPr>
        <p:spPr bwMode="auto">
          <a:xfrm>
            <a:off x="6033264" y="5434893"/>
            <a:ext cx="12850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Patients at risk, n</a:t>
            </a:r>
            <a:b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15873"/>
                </a:solidFill>
                <a:effectLst/>
                <a:uLnTx/>
                <a:uFillTx/>
                <a:latin typeface="Calibri" panose="020F0502020204030204" pitchFamily="34" charset="0"/>
                <a:ea typeface="+mn-ea"/>
                <a:cs typeface="+mn-cs"/>
              </a:rPr>
              <a:t>Low risk</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00823B"/>
                </a:solidFill>
                <a:effectLst/>
                <a:uLnTx/>
                <a:uFillTx/>
                <a:latin typeface="Calibri" panose="020F0502020204030204" pitchFamily="34" charset="0"/>
                <a:ea typeface="+mn-ea"/>
                <a:cs typeface="+mn-cs"/>
              </a:rPr>
              <a:t>Int risk</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br>
            <a:r>
              <a:rPr kumimoji="0" lang="en-US" sz="1200" b="0" i="0" u="none" strike="noStrike" kern="1200" cap="none" spc="0" normalizeH="0" baseline="0" noProof="0" dirty="0">
                <a:ln>
                  <a:noFill/>
                </a:ln>
                <a:solidFill>
                  <a:srgbClr val="E1471D"/>
                </a:solidFill>
                <a:effectLst/>
                <a:uLnTx/>
                <a:uFillTx/>
                <a:latin typeface="Calibri" panose="020F0502020204030204" pitchFamily="34" charset="0"/>
                <a:ea typeface="+mn-ea"/>
                <a:cs typeface="+mn-cs"/>
              </a:rPr>
              <a:t>High risk</a:t>
            </a:r>
          </a:p>
        </p:txBody>
      </p:sp>
      <p:sp>
        <p:nvSpPr>
          <p:cNvPr id="70" name="TextBox 69">
            <a:extLst>
              <a:ext uri="{FF2B5EF4-FFF2-40B4-BE49-F238E27FC236}">
                <a16:creationId xmlns:a16="http://schemas.microsoft.com/office/drawing/2014/main" id="{65D9F4A9-B2B1-5653-82A9-BDB8A82A8370}"/>
              </a:ext>
            </a:extLst>
          </p:cNvPr>
          <p:cNvSpPr txBox="1"/>
          <p:nvPr/>
        </p:nvSpPr>
        <p:spPr bwMode="auto">
          <a:xfrm>
            <a:off x="8479792" y="3622010"/>
            <a:ext cx="8178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4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a:t>
            </a: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&lt;.0001</a:t>
            </a:r>
          </a:p>
        </p:txBody>
      </p:sp>
      <p:sp>
        <p:nvSpPr>
          <p:cNvPr id="90" name="TextBox 89">
            <a:extLst>
              <a:ext uri="{FF2B5EF4-FFF2-40B4-BE49-F238E27FC236}">
                <a16:creationId xmlns:a16="http://schemas.microsoft.com/office/drawing/2014/main" id="{2065351D-4AF6-D122-E9FD-CBF026CED125}"/>
              </a:ext>
            </a:extLst>
          </p:cNvPr>
          <p:cNvSpPr txBox="1"/>
          <p:nvPr/>
        </p:nvSpPr>
        <p:spPr bwMode="auto">
          <a:xfrm>
            <a:off x="8672677" y="5413948"/>
            <a:ext cx="3329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Yr</a:t>
            </a:r>
          </a:p>
        </p:txBody>
      </p:sp>
      <p:sp>
        <p:nvSpPr>
          <p:cNvPr id="91" name="TextBox 90">
            <a:extLst>
              <a:ext uri="{FF2B5EF4-FFF2-40B4-BE49-F238E27FC236}">
                <a16:creationId xmlns:a16="http://schemas.microsoft.com/office/drawing/2014/main" id="{DF4EAE22-527F-829D-3726-A50C9EDB9471}"/>
              </a:ext>
            </a:extLst>
          </p:cNvPr>
          <p:cNvSpPr txBox="1"/>
          <p:nvPr/>
        </p:nvSpPr>
        <p:spPr bwMode="auto">
          <a:xfrm>
            <a:off x="7314488" y="527669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2" name="TextBox 91">
            <a:extLst>
              <a:ext uri="{FF2B5EF4-FFF2-40B4-BE49-F238E27FC236}">
                <a16:creationId xmlns:a16="http://schemas.microsoft.com/office/drawing/2014/main" id="{4FAA35FF-3369-34CB-C1C7-0F1C1EA88911}"/>
              </a:ext>
            </a:extLst>
          </p:cNvPr>
          <p:cNvSpPr txBox="1"/>
          <p:nvPr/>
        </p:nvSpPr>
        <p:spPr bwMode="auto">
          <a:xfrm>
            <a:off x="7866269" y="527669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a:t>
            </a:r>
          </a:p>
        </p:txBody>
      </p:sp>
      <p:sp>
        <p:nvSpPr>
          <p:cNvPr id="93" name="TextBox 92">
            <a:extLst>
              <a:ext uri="{FF2B5EF4-FFF2-40B4-BE49-F238E27FC236}">
                <a16:creationId xmlns:a16="http://schemas.microsoft.com/office/drawing/2014/main" id="{5B89841B-4893-D550-0132-C59FFA5BC043}"/>
              </a:ext>
            </a:extLst>
          </p:cNvPr>
          <p:cNvSpPr txBox="1"/>
          <p:nvPr/>
        </p:nvSpPr>
        <p:spPr bwMode="auto">
          <a:xfrm>
            <a:off x="8423366" y="527669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a:t>
            </a:r>
          </a:p>
        </p:txBody>
      </p:sp>
      <p:sp>
        <p:nvSpPr>
          <p:cNvPr id="94" name="TextBox 93">
            <a:extLst>
              <a:ext uri="{FF2B5EF4-FFF2-40B4-BE49-F238E27FC236}">
                <a16:creationId xmlns:a16="http://schemas.microsoft.com/office/drawing/2014/main" id="{C1DEA072-191C-0560-B3BA-277F5986D3CF}"/>
              </a:ext>
            </a:extLst>
          </p:cNvPr>
          <p:cNvSpPr txBox="1"/>
          <p:nvPr/>
        </p:nvSpPr>
        <p:spPr bwMode="auto">
          <a:xfrm>
            <a:off x="8969830" y="527669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p>
        </p:txBody>
      </p:sp>
      <p:sp>
        <p:nvSpPr>
          <p:cNvPr id="95" name="TextBox 94">
            <a:extLst>
              <a:ext uri="{FF2B5EF4-FFF2-40B4-BE49-F238E27FC236}">
                <a16:creationId xmlns:a16="http://schemas.microsoft.com/office/drawing/2014/main" id="{8E479AFF-1963-AF38-F2AB-1468365EF108}"/>
              </a:ext>
            </a:extLst>
          </p:cNvPr>
          <p:cNvSpPr txBox="1"/>
          <p:nvPr/>
        </p:nvSpPr>
        <p:spPr bwMode="auto">
          <a:xfrm>
            <a:off x="10073391" y="527669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p>
        </p:txBody>
      </p:sp>
      <p:sp>
        <p:nvSpPr>
          <p:cNvPr id="96" name="TextBox 95">
            <a:extLst>
              <a:ext uri="{FF2B5EF4-FFF2-40B4-BE49-F238E27FC236}">
                <a16:creationId xmlns:a16="http://schemas.microsoft.com/office/drawing/2014/main" id="{FDD2B17C-4B1A-4C10-FD11-E0C12B6E77F9}"/>
              </a:ext>
            </a:extLst>
          </p:cNvPr>
          <p:cNvSpPr txBox="1"/>
          <p:nvPr/>
        </p:nvSpPr>
        <p:spPr bwMode="auto">
          <a:xfrm>
            <a:off x="9521611" y="5276690"/>
            <a:ext cx="276038" cy="307777"/>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p>
        </p:txBody>
      </p:sp>
      <p:grpSp>
        <p:nvGrpSpPr>
          <p:cNvPr id="106" name="Group 105">
            <a:extLst>
              <a:ext uri="{FF2B5EF4-FFF2-40B4-BE49-F238E27FC236}">
                <a16:creationId xmlns:a16="http://schemas.microsoft.com/office/drawing/2014/main" id="{CFF36867-4F10-A21D-D8CF-4813CB6C6B3F}"/>
              </a:ext>
            </a:extLst>
          </p:cNvPr>
          <p:cNvGrpSpPr/>
          <p:nvPr/>
        </p:nvGrpSpPr>
        <p:grpSpPr>
          <a:xfrm>
            <a:off x="7783213" y="4318472"/>
            <a:ext cx="908840" cy="646331"/>
            <a:chOff x="4079475" y="2784327"/>
            <a:chExt cx="908840" cy="646331"/>
          </a:xfrm>
        </p:grpSpPr>
        <p:sp>
          <p:nvSpPr>
            <p:cNvPr id="107" name="TextBox 106">
              <a:extLst>
                <a:ext uri="{FF2B5EF4-FFF2-40B4-BE49-F238E27FC236}">
                  <a16:creationId xmlns:a16="http://schemas.microsoft.com/office/drawing/2014/main" id="{AC73F406-EF84-A867-0837-FABF22309BCB}"/>
                </a:ext>
              </a:extLst>
            </p:cNvPr>
            <p:cNvSpPr txBox="1"/>
            <p:nvPr/>
          </p:nvSpPr>
          <p:spPr bwMode="auto">
            <a:xfrm>
              <a:off x="4257602" y="2784327"/>
              <a:ext cx="7307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l" defTabSz="914400" rtl="0" eaLnBrk="1" fontAlgn="auto" latinLnBrk="0" hangingPunct="1">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Low risk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Int risk </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High risk</a:t>
              </a:r>
            </a:p>
          </p:txBody>
        </p:sp>
        <p:cxnSp>
          <p:nvCxnSpPr>
            <p:cNvPr id="108" name="Straight Connector 107">
              <a:extLst>
                <a:ext uri="{FF2B5EF4-FFF2-40B4-BE49-F238E27FC236}">
                  <a16:creationId xmlns:a16="http://schemas.microsoft.com/office/drawing/2014/main" id="{F7796C6F-A6A0-4C1F-2F74-29248A0EA53D}"/>
                </a:ext>
              </a:extLst>
            </p:cNvPr>
            <p:cNvCxnSpPr>
              <a:cxnSpLocks/>
            </p:cNvCxnSpPr>
            <p:nvPr/>
          </p:nvCxnSpPr>
          <p:spPr bwMode="auto">
            <a:xfrm>
              <a:off x="4079475" y="2928630"/>
              <a:ext cx="182880" cy="0"/>
            </a:xfrm>
            <a:prstGeom prst="line">
              <a:avLst/>
            </a:prstGeom>
            <a:noFill/>
            <a:ln w="28575" cap="flat" cmpd="sng" algn="ctr">
              <a:solidFill>
                <a:schemeClr val="accent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8A3ED0B0-F792-3238-624C-8ED43E688C97}"/>
                </a:ext>
              </a:extLst>
            </p:cNvPr>
            <p:cNvCxnSpPr>
              <a:cxnSpLocks/>
            </p:cNvCxnSpPr>
            <p:nvPr/>
          </p:nvCxnSpPr>
          <p:spPr bwMode="auto">
            <a:xfrm>
              <a:off x="4079475" y="3112570"/>
              <a:ext cx="182880" cy="0"/>
            </a:xfrm>
            <a:prstGeom prst="line">
              <a:avLst/>
            </a:prstGeom>
            <a:noFill/>
            <a:ln w="28575" cap="flat" cmpd="sng" algn="ctr">
              <a:solidFill>
                <a:schemeClr val="accent4"/>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9E30EA57-F52C-3C68-53C8-7D4FB76B7D8B}"/>
                </a:ext>
              </a:extLst>
            </p:cNvPr>
            <p:cNvCxnSpPr>
              <a:cxnSpLocks/>
            </p:cNvCxnSpPr>
            <p:nvPr/>
          </p:nvCxnSpPr>
          <p:spPr bwMode="auto">
            <a:xfrm>
              <a:off x="4079475" y="3296511"/>
              <a:ext cx="182880" cy="0"/>
            </a:xfrm>
            <a:prstGeom prst="line">
              <a:avLst/>
            </a:prstGeom>
            <a:noFill/>
            <a:ln w="28575" cap="flat" cmpd="sng" algn="ctr">
              <a:solidFill>
                <a:schemeClr val="accent3"/>
              </a:solidFill>
              <a:prstDash val="solid"/>
              <a:round/>
              <a:headEnd type="none" w="med" len="med"/>
              <a:tailEnd type="none" w="med" len="med"/>
            </a:ln>
            <a:effectLst/>
          </p:spPr>
        </p:cxnSp>
      </p:grpSp>
      <p:sp>
        <p:nvSpPr>
          <p:cNvPr id="113" name="Freeform 112">
            <a:extLst>
              <a:ext uri="{FF2B5EF4-FFF2-40B4-BE49-F238E27FC236}">
                <a16:creationId xmlns:a16="http://schemas.microsoft.com/office/drawing/2014/main" id="{AC750111-5D91-A5F9-7471-91B028CDB397}"/>
              </a:ext>
            </a:extLst>
          </p:cNvPr>
          <p:cNvSpPr/>
          <p:nvPr/>
        </p:nvSpPr>
        <p:spPr bwMode="auto">
          <a:xfrm>
            <a:off x="7449595" y="2625071"/>
            <a:ext cx="3037114" cy="2612571"/>
          </a:xfrm>
          <a:custGeom>
            <a:avLst/>
            <a:gdLst>
              <a:gd name="connsiteX0" fmla="*/ 0 w 3037114"/>
              <a:gd name="connsiteY0" fmla="*/ 0 h 2612571"/>
              <a:gd name="connsiteX1" fmla="*/ 0 w 3037114"/>
              <a:gd name="connsiteY1" fmla="*/ 2612571 h 2612571"/>
              <a:gd name="connsiteX2" fmla="*/ 3037114 w 3037114"/>
              <a:gd name="connsiteY2" fmla="*/ 2612571 h 2612571"/>
            </a:gdLst>
            <a:ahLst/>
            <a:cxnLst>
              <a:cxn ang="0">
                <a:pos x="connsiteX0" y="connsiteY0"/>
              </a:cxn>
              <a:cxn ang="0">
                <a:pos x="connsiteX1" y="connsiteY1"/>
              </a:cxn>
              <a:cxn ang="0">
                <a:pos x="connsiteX2" y="connsiteY2"/>
              </a:cxn>
            </a:cxnLst>
            <a:rect l="l" t="t" r="r" b="b"/>
            <a:pathLst>
              <a:path w="3037114" h="2612571">
                <a:moveTo>
                  <a:pt x="0" y="0"/>
                </a:moveTo>
                <a:lnTo>
                  <a:pt x="0" y="2612571"/>
                </a:lnTo>
                <a:lnTo>
                  <a:pt x="3037114" y="2612571"/>
                </a:lnTo>
              </a:path>
            </a:pathLst>
          </a:custGeom>
          <a:noFill/>
          <a:ln w="28575">
            <a:solidFill>
              <a:schemeClr val="bg1"/>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115" name="Group 114">
            <a:extLst>
              <a:ext uri="{FF2B5EF4-FFF2-40B4-BE49-F238E27FC236}">
                <a16:creationId xmlns:a16="http://schemas.microsoft.com/office/drawing/2014/main" id="{DE587EC1-D4A1-8F59-D9DC-DDB7BB99A305}"/>
              </a:ext>
            </a:extLst>
          </p:cNvPr>
          <p:cNvGrpSpPr/>
          <p:nvPr/>
        </p:nvGrpSpPr>
        <p:grpSpPr>
          <a:xfrm rot="16200000">
            <a:off x="8784617" y="3897745"/>
            <a:ext cx="91440" cy="2761488"/>
            <a:chOff x="2387110" y="2705197"/>
            <a:chExt cx="85719" cy="2600325"/>
          </a:xfrm>
        </p:grpSpPr>
        <p:cxnSp>
          <p:nvCxnSpPr>
            <p:cNvPr id="116" name="Straight Connector 115">
              <a:extLst>
                <a:ext uri="{FF2B5EF4-FFF2-40B4-BE49-F238E27FC236}">
                  <a16:creationId xmlns:a16="http://schemas.microsoft.com/office/drawing/2014/main" id="{9A8EE89D-10AA-BFF7-9A24-58A9B3377507}"/>
                </a:ext>
              </a:extLst>
            </p:cNvPr>
            <p:cNvCxnSpPr>
              <a:cxnSpLocks/>
            </p:cNvCxnSpPr>
            <p:nvPr/>
          </p:nvCxnSpPr>
          <p:spPr bwMode="auto">
            <a:xfrm>
              <a:off x="2387110" y="270519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E2CE43CB-AC37-09A0-653C-C77C1420364D}"/>
                </a:ext>
              </a:extLst>
            </p:cNvPr>
            <p:cNvCxnSpPr>
              <a:cxnSpLocks/>
            </p:cNvCxnSpPr>
            <p:nvPr/>
          </p:nvCxnSpPr>
          <p:spPr bwMode="auto">
            <a:xfrm>
              <a:off x="2387110" y="322526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D11BF394-32A5-CEBE-5E2D-7382985DD32D}"/>
                </a:ext>
              </a:extLst>
            </p:cNvPr>
            <p:cNvCxnSpPr>
              <a:cxnSpLocks/>
            </p:cNvCxnSpPr>
            <p:nvPr/>
          </p:nvCxnSpPr>
          <p:spPr bwMode="auto">
            <a:xfrm>
              <a:off x="2387110" y="374532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AAAD2CB-CDE6-4FB1-72D7-6C792BAF06A6}"/>
                </a:ext>
              </a:extLst>
            </p:cNvPr>
            <p:cNvCxnSpPr>
              <a:cxnSpLocks/>
            </p:cNvCxnSpPr>
            <p:nvPr/>
          </p:nvCxnSpPr>
          <p:spPr bwMode="auto">
            <a:xfrm>
              <a:off x="2387110" y="426539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0" name="Straight Connector 119">
              <a:extLst>
                <a:ext uri="{FF2B5EF4-FFF2-40B4-BE49-F238E27FC236}">
                  <a16:creationId xmlns:a16="http://schemas.microsoft.com/office/drawing/2014/main" id="{08A97B76-1EC1-1799-7D4D-57703B9D1C8E}"/>
                </a:ext>
              </a:extLst>
            </p:cNvPr>
            <p:cNvCxnSpPr>
              <a:cxnSpLocks/>
            </p:cNvCxnSpPr>
            <p:nvPr/>
          </p:nvCxnSpPr>
          <p:spPr bwMode="auto">
            <a:xfrm>
              <a:off x="2387110" y="478545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1" name="Straight Connector 120">
              <a:extLst>
                <a:ext uri="{FF2B5EF4-FFF2-40B4-BE49-F238E27FC236}">
                  <a16:creationId xmlns:a16="http://schemas.microsoft.com/office/drawing/2014/main" id="{5CCC83F1-A151-FB5B-3A26-F40FFC2EF720}"/>
                </a:ext>
              </a:extLst>
            </p:cNvPr>
            <p:cNvCxnSpPr>
              <a:cxnSpLocks/>
            </p:cNvCxnSpPr>
            <p:nvPr/>
          </p:nvCxnSpPr>
          <p:spPr bwMode="auto">
            <a:xfrm>
              <a:off x="2387110" y="5305522"/>
              <a:ext cx="85719" cy="0"/>
            </a:xfrm>
            <a:prstGeom prst="line">
              <a:avLst/>
            </a:prstGeom>
            <a:noFill/>
            <a:ln w="28575" cap="flat" cmpd="sng" algn="ctr">
              <a:solidFill>
                <a:schemeClr val="bg1"/>
              </a:solidFill>
              <a:prstDash val="solid"/>
              <a:round/>
              <a:headEnd type="none" w="med" len="med"/>
              <a:tailEnd type="none" w="med" len="med"/>
            </a:ln>
            <a:effectLst/>
          </p:spPr>
        </p:cxnSp>
      </p:grpSp>
      <p:sp>
        <p:nvSpPr>
          <p:cNvPr id="98" name="TextBox 97">
            <a:extLst>
              <a:ext uri="{FF2B5EF4-FFF2-40B4-BE49-F238E27FC236}">
                <a16:creationId xmlns:a16="http://schemas.microsoft.com/office/drawing/2014/main" id="{F181481E-9D51-87BA-0827-9AA629AA5CFB}"/>
              </a:ext>
            </a:extLst>
          </p:cNvPr>
          <p:cNvSpPr txBox="1"/>
          <p:nvPr/>
        </p:nvSpPr>
        <p:spPr bwMode="auto">
          <a:xfrm>
            <a:off x="7051252" y="5077917"/>
            <a:ext cx="370733" cy="307777"/>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0</a:t>
            </a:r>
          </a:p>
        </p:txBody>
      </p:sp>
      <p:sp>
        <p:nvSpPr>
          <p:cNvPr id="99" name="TextBox 98">
            <a:extLst>
              <a:ext uri="{FF2B5EF4-FFF2-40B4-BE49-F238E27FC236}">
                <a16:creationId xmlns:a16="http://schemas.microsoft.com/office/drawing/2014/main" id="{5C0F5334-9CA7-A0E4-2168-2E45376B7C49}"/>
              </a:ext>
            </a:extLst>
          </p:cNvPr>
          <p:cNvSpPr txBox="1"/>
          <p:nvPr/>
        </p:nvSpPr>
        <p:spPr bwMode="auto">
          <a:xfrm>
            <a:off x="6951484" y="4559020"/>
            <a:ext cx="470502" cy="307777"/>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p>
        </p:txBody>
      </p:sp>
      <p:sp>
        <p:nvSpPr>
          <p:cNvPr id="100" name="TextBox 99">
            <a:extLst>
              <a:ext uri="{FF2B5EF4-FFF2-40B4-BE49-F238E27FC236}">
                <a16:creationId xmlns:a16="http://schemas.microsoft.com/office/drawing/2014/main" id="{E7C0A74E-89B5-28A8-CBCE-F8C0DF417041}"/>
              </a:ext>
            </a:extLst>
          </p:cNvPr>
          <p:cNvSpPr txBox="1"/>
          <p:nvPr/>
        </p:nvSpPr>
        <p:spPr bwMode="auto">
          <a:xfrm>
            <a:off x="6951484" y="4040122"/>
            <a:ext cx="470502" cy="307777"/>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p>
        </p:txBody>
      </p:sp>
      <p:sp>
        <p:nvSpPr>
          <p:cNvPr id="101" name="TextBox 100">
            <a:extLst>
              <a:ext uri="{FF2B5EF4-FFF2-40B4-BE49-F238E27FC236}">
                <a16:creationId xmlns:a16="http://schemas.microsoft.com/office/drawing/2014/main" id="{21E84C3A-C425-C1E4-59AD-6EF3562AB5EF}"/>
              </a:ext>
            </a:extLst>
          </p:cNvPr>
          <p:cNvSpPr txBox="1"/>
          <p:nvPr/>
        </p:nvSpPr>
        <p:spPr bwMode="auto">
          <a:xfrm>
            <a:off x="6951484" y="3521224"/>
            <a:ext cx="470502" cy="307777"/>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p>
        </p:txBody>
      </p:sp>
      <p:sp>
        <p:nvSpPr>
          <p:cNvPr id="102" name="TextBox 101">
            <a:extLst>
              <a:ext uri="{FF2B5EF4-FFF2-40B4-BE49-F238E27FC236}">
                <a16:creationId xmlns:a16="http://schemas.microsoft.com/office/drawing/2014/main" id="{27491545-55F6-5318-B33B-604299B1FFD2}"/>
              </a:ext>
            </a:extLst>
          </p:cNvPr>
          <p:cNvSpPr txBox="1"/>
          <p:nvPr/>
        </p:nvSpPr>
        <p:spPr bwMode="auto">
          <a:xfrm>
            <a:off x="6951484" y="3002327"/>
            <a:ext cx="470502" cy="307777"/>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p>
        </p:txBody>
      </p:sp>
      <p:sp>
        <p:nvSpPr>
          <p:cNvPr id="103" name="TextBox 102">
            <a:extLst>
              <a:ext uri="{FF2B5EF4-FFF2-40B4-BE49-F238E27FC236}">
                <a16:creationId xmlns:a16="http://schemas.microsoft.com/office/drawing/2014/main" id="{50EB0068-6097-B7B5-D134-6BBFA5F2917E}"/>
              </a:ext>
            </a:extLst>
          </p:cNvPr>
          <p:cNvSpPr txBox="1"/>
          <p:nvPr/>
        </p:nvSpPr>
        <p:spPr bwMode="auto">
          <a:xfrm>
            <a:off x="6742790" y="2483429"/>
            <a:ext cx="679196" cy="307777"/>
          </a:xfrm>
          <a:prstGeom prst="rect">
            <a:avLst/>
          </a:prstGeom>
          <a:solidFill>
            <a:schemeClr val="tx1"/>
          </a:solidFill>
          <a:ln>
            <a:noFill/>
          </a:ln>
        </p:spPr>
        <p:txBody>
          <a:bodyPr wrap="square" rtlCol="0">
            <a:spAutoFit/>
          </a:bodyPr>
          <a:lstStyle/>
          <a:p>
            <a:pPr marL="0" marR="0" lvl="0" indent="0" algn="r" defTabSz="914400" rtl="0" eaLnBrk="1" fontAlgn="auto" latinLnBrk="0" hangingPunct="1">
              <a:lnSpc>
                <a:spcPct val="100000"/>
              </a:lnSpc>
              <a:spcBef>
                <a:spcPct val="5000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p>
        </p:txBody>
      </p:sp>
      <p:sp>
        <p:nvSpPr>
          <p:cNvPr id="104" name="TextBox 103">
            <a:extLst>
              <a:ext uri="{FF2B5EF4-FFF2-40B4-BE49-F238E27FC236}">
                <a16:creationId xmlns:a16="http://schemas.microsoft.com/office/drawing/2014/main" id="{E03B4DF2-E60C-FCB7-9377-85E89A0A12E0}"/>
              </a:ext>
            </a:extLst>
          </p:cNvPr>
          <p:cNvSpPr txBox="1"/>
          <p:nvPr/>
        </p:nvSpPr>
        <p:spPr bwMode="auto">
          <a:xfrm rot="16200000">
            <a:off x="6543501" y="3754587"/>
            <a:ext cx="72891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marL="0" marR="0" lvl="0" indent="0" algn="ctr" defTabSz="914400" rtl="0" eaLnBrk="1" fontAlgn="auto" latinLnBrk="0" hangingPunct="1">
              <a:lnSpc>
                <a:spcPct val="100000"/>
              </a:lnSpc>
              <a:spcBef>
                <a:spcPct val="5000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PFS (%)</a:t>
            </a:r>
          </a:p>
        </p:txBody>
      </p:sp>
      <p:grpSp>
        <p:nvGrpSpPr>
          <p:cNvPr id="671" name="Group 670">
            <a:extLst>
              <a:ext uri="{FF2B5EF4-FFF2-40B4-BE49-F238E27FC236}">
                <a16:creationId xmlns:a16="http://schemas.microsoft.com/office/drawing/2014/main" id="{F28C1C68-3E45-0105-4232-8F2E96282D65}"/>
              </a:ext>
            </a:extLst>
          </p:cNvPr>
          <p:cNvGrpSpPr/>
          <p:nvPr/>
        </p:nvGrpSpPr>
        <p:grpSpPr>
          <a:xfrm>
            <a:off x="7468975" y="2619571"/>
            <a:ext cx="2816225" cy="320087"/>
            <a:chOff x="7156450" y="2689021"/>
            <a:chExt cx="2816225" cy="320087"/>
          </a:xfrm>
        </p:grpSpPr>
        <p:grpSp>
          <p:nvGrpSpPr>
            <p:cNvPr id="669" name="Group 668">
              <a:extLst>
                <a:ext uri="{FF2B5EF4-FFF2-40B4-BE49-F238E27FC236}">
                  <a16:creationId xmlns:a16="http://schemas.microsoft.com/office/drawing/2014/main" id="{1F848AF9-A04E-C917-06B0-C1D5DCD831B0}"/>
                </a:ext>
              </a:extLst>
            </p:cNvPr>
            <p:cNvGrpSpPr/>
            <p:nvPr/>
          </p:nvGrpSpPr>
          <p:grpSpPr>
            <a:xfrm>
              <a:off x="7328809" y="2689021"/>
              <a:ext cx="2592086" cy="320087"/>
              <a:chOff x="7328809" y="2689021"/>
              <a:chExt cx="2592086" cy="320087"/>
            </a:xfrm>
          </p:grpSpPr>
          <p:grpSp>
            <p:nvGrpSpPr>
              <p:cNvPr id="667" name="Group 666">
                <a:extLst>
                  <a:ext uri="{FF2B5EF4-FFF2-40B4-BE49-F238E27FC236}">
                    <a16:creationId xmlns:a16="http://schemas.microsoft.com/office/drawing/2014/main" id="{402216FA-F29C-CF28-A2A2-BDDB49C24AB5}"/>
                  </a:ext>
                </a:extLst>
              </p:cNvPr>
              <p:cNvGrpSpPr/>
              <p:nvPr/>
            </p:nvGrpSpPr>
            <p:grpSpPr>
              <a:xfrm>
                <a:off x="7328809" y="2689021"/>
                <a:ext cx="1799665" cy="212137"/>
                <a:chOff x="7328809" y="2689021"/>
                <a:chExt cx="1799665" cy="212137"/>
              </a:xfrm>
            </p:grpSpPr>
            <p:grpSp>
              <p:nvGrpSpPr>
                <p:cNvPr id="616" name="Group 615">
                  <a:extLst>
                    <a:ext uri="{FF2B5EF4-FFF2-40B4-BE49-F238E27FC236}">
                      <a16:creationId xmlns:a16="http://schemas.microsoft.com/office/drawing/2014/main" id="{3B86CB99-0A66-BB24-6448-B13EE0C27233}"/>
                    </a:ext>
                  </a:extLst>
                </p:cNvPr>
                <p:cNvGrpSpPr/>
                <p:nvPr/>
              </p:nvGrpSpPr>
              <p:grpSpPr>
                <a:xfrm>
                  <a:off x="7328809" y="2689021"/>
                  <a:ext cx="1218483" cy="118872"/>
                  <a:chOff x="7328809" y="2603296"/>
                  <a:chExt cx="1218483" cy="118872"/>
                </a:xfrm>
              </p:grpSpPr>
              <p:grpSp>
                <p:nvGrpSpPr>
                  <p:cNvPr id="333" name="Group 332">
                    <a:extLst>
                      <a:ext uri="{FF2B5EF4-FFF2-40B4-BE49-F238E27FC236}">
                        <a16:creationId xmlns:a16="http://schemas.microsoft.com/office/drawing/2014/main" id="{A7343372-96BD-66FD-46A2-1B0EF75E7F04}"/>
                      </a:ext>
                    </a:extLst>
                  </p:cNvPr>
                  <p:cNvGrpSpPr/>
                  <p:nvPr/>
                </p:nvGrpSpPr>
                <p:grpSpPr>
                  <a:xfrm>
                    <a:off x="7328809" y="2603296"/>
                    <a:ext cx="118872" cy="118872"/>
                    <a:chOff x="452275" y="4214530"/>
                    <a:chExt cx="118872" cy="118872"/>
                  </a:xfrm>
                </p:grpSpPr>
                <p:cxnSp>
                  <p:nvCxnSpPr>
                    <p:cNvPr id="334" name="Straight Connector 333">
                      <a:extLst>
                        <a:ext uri="{FF2B5EF4-FFF2-40B4-BE49-F238E27FC236}">
                          <a16:creationId xmlns:a16="http://schemas.microsoft.com/office/drawing/2014/main" id="{9F3ECE9F-2A6C-712A-09FE-1A970DD88289}"/>
                        </a:ext>
                      </a:extLst>
                    </p:cNvPr>
                    <p:cNvCxnSpPr>
                      <a:cxnSpLocks/>
                    </p:cNvCxnSpPr>
                    <p:nvPr/>
                  </p:nvCxnSpPr>
                  <p:spPr bwMode="auto">
                    <a:xfrm>
                      <a:off x="452275" y="4273966"/>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335" name="Straight Connector 334">
                      <a:extLst>
                        <a:ext uri="{FF2B5EF4-FFF2-40B4-BE49-F238E27FC236}">
                          <a16:creationId xmlns:a16="http://schemas.microsoft.com/office/drawing/2014/main" id="{70BB0A76-D941-4826-0EC7-B4DDC2506B28}"/>
                        </a:ext>
                      </a:extLst>
                    </p:cNvPr>
                    <p:cNvCxnSpPr>
                      <a:cxnSpLocks/>
                    </p:cNvCxnSpPr>
                    <p:nvPr/>
                  </p:nvCxnSpPr>
                  <p:spPr bwMode="auto">
                    <a:xfrm>
                      <a:off x="511710" y="4214530"/>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336" name="Group 335">
                    <a:extLst>
                      <a:ext uri="{FF2B5EF4-FFF2-40B4-BE49-F238E27FC236}">
                        <a16:creationId xmlns:a16="http://schemas.microsoft.com/office/drawing/2014/main" id="{0D01FD05-0A7C-DA70-F574-1E0C08BD574F}"/>
                      </a:ext>
                    </a:extLst>
                  </p:cNvPr>
                  <p:cNvGrpSpPr/>
                  <p:nvPr/>
                </p:nvGrpSpPr>
                <p:grpSpPr>
                  <a:xfrm>
                    <a:off x="7489973" y="2603296"/>
                    <a:ext cx="118872" cy="118872"/>
                    <a:chOff x="482502" y="4330604"/>
                    <a:chExt cx="118872" cy="118872"/>
                  </a:xfrm>
                </p:grpSpPr>
                <p:cxnSp>
                  <p:nvCxnSpPr>
                    <p:cNvPr id="337" name="Straight Connector 336">
                      <a:extLst>
                        <a:ext uri="{FF2B5EF4-FFF2-40B4-BE49-F238E27FC236}">
                          <a16:creationId xmlns:a16="http://schemas.microsoft.com/office/drawing/2014/main" id="{C190BC54-B502-6D29-59D0-73B5146536F1}"/>
                        </a:ext>
                      </a:extLst>
                    </p:cNvPr>
                    <p:cNvCxnSpPr>
                      <a:cxnSpLocks/>
                    </p:cNvCxnSpPr>
                    <p:nvPr/>
                  </p:nvCxnSpPr>
                  <p:spPr bwMode="auto">
                    <a:xfrm>
                      <a:off x="482502" y="4390040"/>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338" name="Straight Connector 337">
                      <a:extLst>
                        <a:ext uri="{FF2B5EF4-FFF2-40B4-BE49-F238E27FC236}">
                          <a16:creationId xmlns:a16="http://schemas.microsoft.com/office/drawing/2014/main" id="{587414BF-91E1-DB7F-1CC3-7AF56FA65D0F}"/>
                        </a:ext>
                      </a:extLst>
                    </p:cNvPr>
                    <p:cNvCxnSpPr>
                      <a:cxnSpLocks/>
                    </p:cNvCxnSpPr>
                    <p:nvPr/>
                  </p:nvCxnSpPr>
                  <p:spPr bwMode="auto">
                    <a:xfrm>
                      <a:off x="541937" y="4330604"/>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339" name="Group 338">
                    <a:extLst>
                      <a:ext uri="{FF2B5EF4-FFF2-40B4-BE49-F238E27FC236}">
                        <a16:creationId xmlns:a16="http://schemas.microsoft.com/office/drawing/2014/main" id="{852DC018-CEA6-17F1-B03E-881DD79A8B0F}"/>
                      </a:ext>
                    </a:extLst>
                  </p:cNvPr>
                  <p:cNvGrpSpPr/>
                  <p:nvPr/>
                </p:nvGrpSpPr>
                <p:grpSpPr>
                  <a:xfrm>
                    <a:off x="7572957" y="2603296"/>
                    <a:ext cx="118872" cy="118872"/>
                    <a:chOff x="745512" y="4376509"/>
                    <a:chExt cx="118872" cy="118872"/>
                  </a:xfrm>
                </p:grpSpPr>
                <p:cxnSp>
                  <p:nvCxnSpPr>
                    <p:cNvPr id="340" name="Straight Connector 339">
                      <a:extLst>
                        <a:ext uri="{FF2B5EF4-FFF2-40B4-BE49-F238E27FC236}">
                          <a16:creationId xmlns:a16="http://schemas.microsoft.com/office/drawing/2014/main" id="{587497B6-7FED-9FE8-A0CC-F666D0832936}"/>
                        </a:ext>
                      </a:extLst>
                    </p:cNvPr>
                    <p:cNvCxnSpPr>
                      <a:cxnSpLocks/>
                    </p:cNvCxnSpPr>
                    <p:nvPr/>
                  </p:nvCxnSpPr>
                  <p:spPr bwMode="auto">
                    <a:xfrm>
                      <a:off x="745512" y="4435945"/>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341" name="Straight Connector 340">
                      <a:extLst>
                        <a:ext uri="{FF2B5EF4-FFF2-40B4-BE49-F238E27FC236}">
                          <a16:creationId xmlns:a16="http://schemas.microsoft.com/office/drawing/2014/main" id="{3AD1D5EB-B268-242C-6BFA-D5C0D0790D01}"/>
                        </a:ext>
                      </a:extLst>
                    </p:cNvPr>
                    <p:cNvCxnSpPr>
                      <a:cxnSpLocks/>
                    </p:cNvCxnSpPr>
                    <p:nvPr/>
                  </p:nvCxnSpPr>
                  <p:spPr bwMode="auto">
                    <a:xfrm>
                      <a:off x="804947" y="4376509"/>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342" name="Group 341">
                    <a:extLst>
                      <a:ext uri="{FF2B5EF4-FFF2-40B4-BE49-F238E27FC236}">
                        <a16:creationId xmlns:a16="http://schemas.microsoft.com/office/drawing/2014/main" id="{BFCC7EF5-0C90-6009-7A4E-1FF3779BF4A3}"/>
                      </a:ext>
                    </a:extLst>
                  </p:cNvPr>
                  <p:cNvGrpSpPr/>
                  <p:nvPr/>
                </p:nvGrpSpPr>
                <p:grpSpPr>
                  <a:xfrm>
                    <a:off x="7643445" y="2603296"/>
                    <a:ext cx="118872" cy="118872"/>
                    <a:chOff x="482502" y="4289171"/>
                    <a:chExt cx="118872" cy="118872"/>
                  </a:xfrm>
                </p:grpSpPr>
                <p:cxnSp>
                  <p:nvCxnSpPr>
                    <p:cNvPr id="343" name="Straight Connector 342">
                      <a:extLst>
                        <a:ext uri="{FF2B5EF4-FFF2-40B4-BE49-F238E27FC236}">
                          <a16:creationId xmlns:a16="http://schemas.microsoft.com/office/drawing/2014/main" id="{313F596D-E86B-EC4E-B938-E482353E88B0}"/>
                        </a:ext>
                      </a:extLst>
                    </p:cNvPr>
                    <p:cNvCxnSpPr>
                      <a:cxnSpLocks/>
                    </p:cNvCxnSpPr>
                    <p:nvPr/>
                  </p:nvCxnSpPr>
                  <p:spPr bwMode="auto">
                    <a:xfrm>
                      <a:off x="482502" y="4348607"/>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344" name="Straight Connector 343">
                      <a:extLst>
                        <a:ext uri="{FF2B5EF4-FFF2-40B4-BE49-F238E27FC236}">
                          <a16:creationId xmlns:a16="http://schemas.microsoft.com/office/drawing/2014/main" id="{0343ECF1-3632-490D-A400-BA3B1077D118}"/>
                        </a:ext>
                      </a:extLst>
                    </p:cNvPr>
                    <p:cNvCxnSpPr>
                      <a:cxnSpLocks/>
                    </p:cNvCxnSpPr>
                    <p:nvPr/>
                  </p:nvCxnSpPr>
                  <p:spPr bwMode="auto">
                    <a:xfrm>
                      <a:off x="541937" y="4289171"/>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345" name="Group 344">
                    <a:extLst>
                      <a:ext uri="{FF2B5EF4-FFF2-40B4-BE49-F238E27FC236}">
                        <a16:creationId xmlns:a16="http://schemas.microsoft.com/office/drawing/2014/main" id="{98C06D1F-25C8-FB99-B619-6CAC2EE584F9}"/>
                      </a:ext>
                    </a:extLst>
                  </p:cNvPr>
                  <p:cNvGrpSpPr/>
                  <p:nvPr/>
                </p:nvGrpSpPr>
                <p:grpSpPr>
                  <a:xfrm>
                    <a:off x="7607424" y="2603296"/>
                    <a:ext cx="118872" cy="118872"/>
                    <a:chOff x="828426" y="4419685"/>
                    <a:chExt cx="118872" cy="118872"/>
                  </a:xfrm>
                </p:grpSpPr>
                <p:cxnSp>
                  <p:nvCxnSpPr>
                    <p:cNvPr id="346" name="Straight Connector 345">
                      <a:extLst>
                        <a:ext uri="{FF2B5EF4-FFF2-40B4-BE49-F238E27FC236}">
                          <a16:creationId xmlns:a16="http://schemas.microsoft.com/office/drawing/2014/main" id="{DCDD4420-BF5B-7C78-7653-7AECC2B57ACF}"/>
                        </a:ext>
                      </a:extLst>
                    </p:cNvPr>
                    <p:cNvCxnSpPr>
                      <a:cxnSpLocks/>
                    </p:cNvCxnSpPr>
                    <p:nvPr/>
                  </p:nvCxnSpPr>
                  <p:spPr bwMode="auto">
                    <a:xfrm>
                      <a:off x="828426" y="4479121"/>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347" name="Straight Connector 346">
                      <a:extLst>
                        <a:ext uri="{FF2B5EF4-FFF2-40B4-BE49-F238E27FC236}">
                          <a16:creationId xmlns:a16="http://schemas.microsoft.com/office/drawing/2014/main" id="{979D509E-63E2-67B2-7C5D-851E9ACEEDFE}"/>
                        </a:ext>
                      </a:extLst>
                    </p:cNvPr>
                    <p:cNvCxnSpPr>
                      <a:cxnSpLocks/>
                    </p:cNvCxnSpPr>
                    <p:nvPr/>
                  </p:nvCxnSpPr>
                  <p:spPr bwMode="auto">
                    <a:xfrm>
                      <a:off x="887861" y="4419685"/>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348" name="Group 347">
                    <a:extLst>
                      <a:ext uri="{FF2B5EF4-FFF2-40B4-BE49-F238E27FC236}">
                        <a16:creationId xmlns:a16="http://schemas.microsoft.com/office/drawing/2014/main" id="{347905BD-C958-400F-9012-C9BB42769850}"/>
                      </a:ext>
                    </a:extLst>
                  </p:cNvPr>
                  <p:cNvGrpSpPr/>
                  <p:nvPr/>
                </p:nvGrpSpPr>
                <p:grpSpPr>
                  <a:xfrm>
                    <a:off x="7407475" y="2603296"/>
                    <a:ext cx="118872" cy="118872"/>
                    <a:chOff x="3949469" y="4117692"/>
                    <a:chExt cx="74177" cy="70152"/>
                  </a:xfrm>
                </p:grpSpPr>
                <p:cxnSp>
                  <p:nvCxnSpPr>
                    <p:cNvPr id="349" name="Straight Connector 348">
                      <a:extLst>
                        <a:ext uri="{FF2B5EF4-FFF2-40B4-BE49-F238E27FC236}">
                          <a16:creationId xmlns:a16="http://schemas.microsoft.com/office/drawing/2014/main" id="{7BC1E61A-9423-B083-817A-E3B815886416}"/>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50" name="Straight Connector 349">
                      <a:extLst>
                        <a:ext uri="{FF2B5EF4-FFF2-40B4-BE49-F238E27FC236}">
                          <a16:creationId xmlns:a16="http://schemas.microsoft.com/office/drawing/2014/main" id="{DE5F21FE-89E9-1DB7-D98D-722CB32CB977}"/>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51" name="Group 350">
                    <a:extLst>
                      <a:ext uri="{FF2B5EF4-FFF2-40B4-BE49-F238E27FC236}">
                        <a16:creationId xmlns:a16="http://schemas.microsoft.com/office/drawing/2014/main" id="{669F5FCD-EA76-D35C-023F-1DAFAD9D4DB1}"/>
                      </a:ext>
                    </a:extLst>
                  </p:cNvPr>
                  <p:cNvGrpSpPr/>
                  <p:nvPr/>
                </p:nvGrpSpPr>
                <p:grpSpPr>
                  <a:xfrm>
                    <a:off x="8002961" y="2603296"/>
                    <a:ext cx="118872" cy="118872"/>
                    <a:chOff x="3949469" y="4117692"/>
                    <a:chExt cx="74177" cy="70152"/>
                  </a:xfrm>
                </p:grpSpPr>
                <p:cxnSp>
                  <p:nvCxnSpPr>
                    <p:cNvPr id="352" name="Straight Connector 351">
                      <a:extLst>
                        <a:ext uri="{FF2B5EF4-FFF2-40B4-BE49-F238E27FC236}">
                          <a16:creationId xmlns:a16="http://schemas.microsoft.com/office/drawing/2014/main" id="{89B1D188-5F62-1414-8F78-CBFBD5541C87}"/>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53" name="Straight Connector 352">
                      <a:extLst>
                        <a:ext uri="{FF2B5EF4-FFF2-40B4-BE49-F238E27FC236}">
                          <a16:creationId xmlns:a16="http://schemas.microsoft.com/office/drawing/2014/main" id="{43DDFF06-7198-3952-BC18-88A535A49591}"/>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54" name="Group 353">
                    <a:extLst>
                      <a:ext uri="{FF2B5EF4-FFF2-40B4-BE49-F238E27FC236}">
                        <a16:creationId xmlns:a16="http://schemas.microsoft.com/office/drawing/2014/main" id="{DBE24D8E-483C-4304-E314-6671F2935C0F}"/>
                      </a:ext>
                    </a:extLst>
                  </p:cNvPr>
                  <p:cNvGrpSpPr/>
                  <p:nvPr/>
                </p:nvGrpSpPr>
                <p:grpSpPr>
                  <a:xfrm>
                    <a:off x="8027189" y="2603296"/>
                    <a:ext cx="118872" cy="118872"/>
                    <a:chOff x="3949469" y="4117692"/>
                    <a:chExt cx="74177" cy="70152"/>
                  </a:xfrm>
                </p:grpSpPr>
                <p:cxnSp>
                  <p:nvCxnSpPr>
                    <p:cNvPr id="355" name="Straight Connector 354">
                      <a:extLst>
                        <a:ext uri="{FF2B5EF4-FFF2-40B4-BE49-F238E27FC236}">
                          <a16:creationId xmlns:a16="http://schemas.microsoft.com/office/drawing/2014/main" id="{A34F194B-C019-A576-DC8D-E7F9D6D8BE3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56" name="Straight Connector 355">
                      <a:extLst>
                        <a:ext uri="{FF2B5EF4-FFF2-40B4-BE49-F238E27FC236}">
                          <a16:creationId xmlns:a16="http://schemas.microsoft.com/office/drawing/2014/main" id="{8FA4A818-E794-03EF-37C4-95278480707C}"/>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57" name="Group 356">
                    <a:extLst>
                      <a:ext uri="{FF2B5EF4-FFF2-40B4-BE49-F238E27FC236}">
                        <a16:creationId xmlns:a16="http://schemas.microsoft.com/office/drawing/2014/main" id="{548E3A21-F378-7C4F-2F2C-D03CA38A7314}"/>
                      </a:ext>
                    </a:extLst>
                  </p:cNvPr>
                  <p:cNvGrpSpPr/>
                  <p:nvPr/>
                </p:nvGrpSpPr>
                <p:grpSpPr>
                  <a:xfrm>
                    <a:off x="8051396" y="2603296"/>
                    <a:ext cx="118872" cy="118872"/>
                    <a:chOff x="3949469" y="4117692"/>
                    <a:chExt cx="74177" cy="70152"/>
                  </a:xfrm>
                </p:grpSpPr>
                <p:cxnSp>
                  <p:nvCxnSpPr>
                    <p:cNvPr id="358" name="Straight Connector 357">
                      <a:extLst>
                        <a:ext uri="{FF2B5EF4-FFF2-40B4-BE49-F238E27FC236}">
                          <a16:creationId xmlns:a16="http://schemas.microsoft.com/office/drawing/2014/main" id="{14413DA8-9BB5-3D8B-3CA1-BB04E83B4F70}"/>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59" name="Straight Connector 358">
                      <a:extLst>
                        <a:ext uri="{FF2B5EF4-FFF2-40B4-BE49-F238E27FC236}">
                          <a16:creationId xmlns:a16="http://schemas.microsoft.com/office/drawing/2014/main" id="{DE476D11-A7C6-1509-A27F-AB8EB9D0AABF}"/>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60" name="Group 359">
                    <a:extLst>
                      <a:ext uri="{FF2B5EF4-FFF2-40B4-BE49-F238E27FC236}">
                        <a16:creationId xmlns:a16="http://schemas.microsoft.com/office/drawing/2014/main" id="{2EAFC17B-D107-8B5B-A316-18013E7FE456}"/>
                      </a:ext>
                    </a:extLst>
                  </p:cNvPr>
                  <p:cNvGrpSpPr/>
                  <p:nvPr/>
                </p:nvGrpSpPr>
                <p:grpSpPr>
                  <a:xfrm>
                    <a:off x="8281976" y="2603296"/>
                    <a:ext cx="118872" cy="118872"/>
                    <a:chOff x="3949469" y="4117692"/>
                    <a:chExt cx="74177" cy="70152"/>
                  </a:xfrm>
                </p:grpSpPr>
                <p:cxnSp>
                  <p:nvCxnSpPr>
                    <p:cNvPr id="361" name="Straight Connector 360">
                      <a:extLst>
                        <a:ext uri="{FF2B5EF4-FFF2-40B4-BE49-F238E27FC236}">
                          <a16:creationId xmlns:a16="http://schemas.microsoft.com/office/drawing/2014/main" id="{8FDD1054-2717-B27E-F3FF-CEB42052F12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62" name="Straight Connector 361">
                      <a:extLst>
                        <a:ext uri="{FF2B5EF4-FFF2-40B4-BE49-F238E27FC236}">
                          <a16:creationId xmlns:a16="http://schemas.microsoft.com/office/drawing/2014/main" id="{9B990E1C-F6F7-54A0-D973-0770FCD9E13C}"/>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66" name="Group 365">
                    <a:extLst>
                      <a:ext uri="{FF2B5EF4-FFF2-40B4-BE49-F238E27FC236}">
                        <a16:creationId xmlns:a16="http://schemas.microsoft.com/office/drawing/2014/main" id="{3B400AC1-A45E-3873-5603-652FFA737F92}"/>
                      </a:ext>
                    </a:extLst>
                  </p:cNvPr>
                  <p:cNvGrpSpPr/>
                  <p:nvPr/>
                </p:nvGrpSpPr>
                <p:grpSpPr>
                  <a:xfrm>
                    <a:off x="8310394" y="2603296"/>
                    <a:ext cx="118872" cy="118872"/>
                    <a:chOff x="3949469" y="4117692"/>
                    <a:chExt cx="74177" cy="70152"/>
                  </a:xfrm>
                </p:grpSpPr>
                <p:cxnSp>
                  <p:nvCxnSpPr>
                    <p:cNvPr id="367" name="Straight Connector 366">
                      <a:extLst>
                        <a:ext uri="{FF2B5EF4-FFF2-40B4-BE49-F238E27FC236}">
                          <a16:creationId xmlns:a16="http://schemas.microsoft.com/office/drawing/2014/main" id="{38297512-4137-CC43-3366-3FECCA1227C2}"/>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68" name="Straight Connector 367">
                      <a:extLst>
                        <a:ext uri="{FF2B5EF4-FFF2-40B4-BE49-F238E27FC236}">
                          <a16:creationId xmlns:a16="http://schemas.microsoft.com/office/drawing/2014/main" id="{7719A3AA-EFA2-4D53-4CCF-E607A570A0E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75" name="Group 374">
                    <a:extLst>
                      <a:ext uri="{FF2B5EF4-FFF2-40B4-BE49-F238E27FC236}">
                        <a16:creationId xmlns:a16="http://schemas.microsoft.com/office/drawing/2014/main" id="{FC1CD2A5-1DBE-F042-A5C9-6B9F66BEB1CC}"/>
                      </a:ext>
                    </a:extLst>
                  </p:cNvPr>
                  <p:cNvGrpSpPr/>
                  <p:nvPr/>
                </p:nvGrpSpPr>
                <p:grpSpPr>
                  <a:xfrm>
                    <a:off x="8173569" y="2603296"/>
                    <a:ext cx="118872" cy="118872"/>
                    <a:chOff x="3949469" y="4117692"/>
                    <a:chExt cx="74177" cy="70152"/>
                  </a:xfrm>
                </p:grpSpPr>
                <p:cxnSp>
                  <p:nvCxnSpPr>
                    <p:cNvPr id="376" name="Straight Connector 375">
                      <a:extLst>
                        <a:ext uri="{FF2B5EF4-FFF2-40B4-BE49-F238E27FC236}">
                          <a16:creationId xmlns:a16="http://schemas.microsoft.com/office/drawing/2014/main" id="{0D4A7B55-9568-2D1F-71C0-9360AAE01202}"/>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77" name="Straight Connector 376">
                      <a:extLst>
                        <a:ext uri="{FF2B5EF4-FFF2-40B4-BE49-F238E27FC236}">
                          <a16:creationId xmlns:a16="http://schemas.microsoft.com/office/drawing/2014/main" id="{A8AEA2DB-C002-35C0-D1D2-AAD67FBD32EB}"/>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78" name="Group 377">
                    <a:extLst>
                      <a:ext uri="{FF2B5EF4-FFF2-40B4-BE49-F238E27FC236}">
                        <a16:creationId xmlns:a16="http://schemas.microsoft.com/office/drawing/2014/main" id="{C604B02B-7D4E-C51B-9C36-808D6F08CB2D}"/>
                      </a:ext>
                    </a:extLst>
                  </p:cNvPr>
                  <p:cNvGrpSpPr/>
                  <p:nvPr/>
                </p:nvGrpSpPr>
                <p:grpSpPr>
                  <a:xfrm>
                    <a:off x="8428420" y="2603296"/>
                    <a:ext cx="118872" cy="118872"/>
                    <a:chOff x="3949469" y="4117692"/>
                    <a:chExt cx="74177" cy="70152"/>
                  </a:xfrm>
                </p:grpSpPr>
                <p:cxnSp>
                  <p:nvCxnSpPr>
                    <p:cNvPr id="379" name="Straight Connector 378">
                      <a:extLst>
                        <a:ext uri="{FF2B5EF4-FFF2-40B4-BE49-F238E27FC236}">
                          <a16:creationId xmlns:a16="http://schemas.microsoft.com/office/drawing/2014/main" id="{FA31F001-793C-D512-6ACB-E5EE5795A24F}"/>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80" name="Straight Connector 379">
                      <a:extLst>
                        <a:ext uri="{FF2B5EF4-FFF2-40B4-BE49-F238E27FC236}">
                          <a16:creationId xmlns:a16="http://schemas.microsoft.com/office/drawing/2014/main" id="{DDBF2158-5A77-5AC5-01FB-EA608F3E6790}"/>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81" name="Group 380">
                    <a:extLst>
                      <a:ext uri="{FF2B5EF4-FFF2-40B4-BE49-F238E27FC236}">
                        <a16:creationId xmlns:a16="http://schemas.microsoft.com/office/drawing/2014/main" id="{A3EFA642-EAAD-1A0C-A733-277B4B9CAEF0}"/>
                      </a:ext>
                    </a:extLst>
                  </p:cNvPr>
                  <p:cNvGrpSpPr/>
                  <p:nvPr/>
                </p:nvGrpSpPr>
                <p:grpSpPr>
                  <a:xfrm>
                    <a:off x="7428389" y="2603296"/>
                    <a:ext cx="118872" cy="118872"/>
                    <a:chOff x="3949469" y="4117692"/>
                    <a:chExt cx="74177" cy="70152"/>
                  </a:xfrm>
                </p:grpSpPr>
                <p:cxnSp>
                  <p:nvCxnSpPr>
                    <p:cNvPr id="382" name="Straight Connector 381">
                      <a:extLst>
                        <a:ext uri="{FF2B5EF4-FFF2-40B4-BE49-F238E27FC236}">
                          <a16:creationId xmlns:a16="http://schemas.microsoft.com/office/drawing/2014/main" id="{6C880188-3030-26A7-2C62-4F463FFBD27D}"/>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83" name="Straight Connector 382">
                      <a:extLst>
                        <a:ext uri="{FF2B5EF4-FFF2-40B4-BE49-F238E27FC236}">
                          <a16:creationId xmlns:a16="http://schemas.microsoft.com/office/drawing/2014/main" id="{D9DE2CFB-2878-9B01-FE90-04B534D2E6F7}"/>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84" name="Group 383">
                    <a:extLst>
                      <a:ext uri="{FF2B5EF4-FFF2-40B4-BE49-F238E27FC236}">
                        <a16:creationId xmlns:a16="http://schemas.microsoft.com/office/drawing/2014/main" id="{07A8EC23-303D-AA3F-B029-CFA43CD6EEC6}"/>
                      </a:ext>
                    </a:extLst>
                  </p:cNvPr>
                  <p:cNvGrpSpPr/>
                  <p:nvPr/>
                </p:nvGrpSpPr>
                <p:grpSpPr>
                  <a:xfrm>
                    <a:off x="8246383" y="2603296"/>
                    <a:ext cx="118872" cy="118872"/>
                    <a:chOff x="3949469" y="4117692"/>
                    <a:chExt cx="74177" cy="70152"/>
                  </a:xfrm>
                </p:grpSpPr>
                <p:cxnSp>
                  <p:nvCxnSpPr>
                    <p:cNvPr id="385" name="Straight Connector 384">
                      <a:extLst>
                        <a:ext uri="{FF2B5EF4-FFF2-40B4-BE49-F238E27FC236}">
                          <a16:creationId xmlns:a16="http://schemas.microsoft.com/office/drawing/2014/main" id="{0A1C0BDF-45AD-433D-2B55-F87BDBC891E8}"/>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86" name="Straight Connector 385">
                      <a:extLst>
                        <a:ext uri="{FF2B5EF4-FFF2-40B4-BE49-F238E27FC236}">
                          <a16:creationId xmlns:a16="http://schemas.microsoft.com/office/drawing/2014/main" id="{56887444-B824-3091-5967-956210ECA05D}"/>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387" name="Group 386">
                    <a:extLst>
                      <a:ext uri="{FF2B5EF4-FFF2-40B4-BE49-F238E27FC236}">
                        <a16:creationId xmlns:a16="http://schemas.microsoft.com/office/drawing/2014/main" id="{391B78A4-0DF4-2A89-5A57-D5421B9089CC}"/>
                      </a:ext>
                    </a:extLst>
                  </p:cNvPr>
                  <p:cNvGrpSpPr/>
                  <p:nvPr/>
                </p:nvGrpSpPr>
                <p:grpSpPr>
                  <a:xfrm>
                    <a:off x="8343510" y="2603296"/>
                    <a:ext cx="118872" cy="118872"/>
                    <a:chOff x="3949469" y="4117692"/>
                    <a:chExt cx="74177" cy="70152"/>
                  </a:xfrm>
                </p:grpSpPr>
                <p:cxnSp>
                  <p:nvCxnSpPr>
                    <p:cNvPr id="388" name="Straight Connector 387">
                      <a:extLst>
                        <a:ext uri="{FF2B5EF4-FFF2-40B4-BE49-F238E27FC236}">
                          <a16:creationId xmlns:a16="http://schemas.microsoft.com/office/drawing/2014/main" id="{E9B7A7F1-CC1D-46B1-590D-A11C6E1FA0D9}"/>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389" name="Straight Connector 388">
                      <a:extLst>
                        <a:ext uri="{FF2B5EF4-FFF2-40B4-BE49-F238E27FC236}">
                          <a16:creationId xmlns:a16="http://schemas.microsoft.com/office/drawing/2014/main" id="{9C6AA372-DAE4-E770-D3CA-E4B794834608}"/>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grpSp>
              <p:nvGrpSpPr>
                <p:cNvPr id="666" name="Group 665">
                  <a:extLst>
                    <a:ext uri="{FF2B5EF4-FFF2-40B4-BE49-F238E27FC236}">
                      <a16:creationId xmlns:a16="http://schemas.microsoft.com/office/drawing/2014/main" id="{F54BCA1D-C939-AD4B-CFF2-A996705B187D}"/>
                    </a:ext>
                  </a:extLst>
                </p:cNvPr>
                <p:cNvGrpSpPr/>
                <p:nvPr/>
              </p:nvGrpSpPr>
              <p:grpSpPr>
                <a:xfrm>
                  <a:off x="8715112" y="2782286"/>
                  <a:ext cx="413362" cy="118872"/>
                  <a:chOff x="8715112" y="2645761"/>
                  <a:chExt cx="413362" cy="118872"/>
                </a:xfrm>
              </p:grpSpPr>
              <p:grpSp>
                <p:nvGrpSpPr>
                  <p:cNvPr id="618" name="Group 617">
                    <a:extLst>
                      <a:ext uri="{FF2B5EF4-FFF2-40B4-BE49-F238E27FC236}">
                        <a16:creationId xmlns:a16="http://schemas.microsoft.com/office/drawing/2014/main" id="{3AA2F079-5767-B058-7021-DB8E52768D5F}"/>
                      </a:ext>
                    </a:extLst>
                  </p:cNvPr>
                  <p:cNvGrpSpPr/>
                  <p:nvPr/>
                </p:nvGrpSpPr>
                <p:grpSpPr>
                  <a:xfrm>
                    <a:off x="8715112" y="2645761"/>
                    <a:ext cx="118872" cy="118872"/>
                    <a:chOff x="452275" y="4214530"/>
                    <a:chExt cx="118872" cy="118872"/>
                  </a:xfrm>
                </p:grpSpPr>
                <p:cxnSp>
                  <p:nvCxnSpPr>
                    <p:cNvPr id="664" name="Straight Connector 663">
                      <a:extLst>
                        <a:ext uri="{FF2B5EF4-FFF2-40B4-BE49-F238E27FC236}">
                          <a16:creationId xmlns:a16="http://schemas.microsoft.com/office/drawing/2014/main" id="{282E544E-6559-CB51-2D09-D4C903E58A33}"/>
                        </a:ext>
                      </a:extLst>
                    </p:cNvPr>
                    <p:cNvCxnSpPr>
                      <a:cxnSpLocks/>
                    </p:cNvCxnSpPr>
                    <p:nvPr/>
                  </p:nvCxnSpPr>
                  <p:spPr bwMode="auto">
                    <a:xfrm>
                      <a:off x="452275" y="4273966"/>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665" name="Straight Connector 664">
                      <a:extLst>
                        <a:ext uri="{FF2B5EF4-FFF2-40B4-BE49-F238E27FC236}">
                          <a16:creationId xmlns:a16="http://schemas.microsoft.com/office/drawing/2014/main" id="{9753DFC2-7342-9331-2ABD-2604595145D9}"/>
                        </a:ext>
                      </a:extLst>
                    </p:cNvPr>
                    <p:cNvCxnSpPr>
                      <a:cxnSpLocks/>
                    </p:cNvCxnSpPr>
                    <p:nvPr/>
                  </p:nvCxnSpPr>
                  <p:spPr bwMode="auto">
                    <a:xfrm>
                      <a:off x="511710" y="4214530"/>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619" name="Group 618">
                    <a:extLst>
                      <a:ext uri="{FF2B5EF4-FFF2-40B4-BE49-F238E27FC236}">
                        <a16:creationId xmlns:a16="http://schemas.microsoft.com/office/drawing/2014/main" id="{421F969F-E605-7C49-8A89-BC831248912A}"/>
                      </a:ext>
                    </a:extLst>
                  </p:cNvPr>
                  <p:cNvGrpSpPr/>
                  <p:nvPr/>
                </p:nvGrpSpPr>
                <p:grpSpPr>
                  <a:xfrm>
                    <a:off x="8736576" y="2645761"/>
                    <a:ext cx="118872" cy="118872"/>
                    <a:chOff x="482502" y="4330604"/>
                    <a:chExt cx="118872" cy="118872"/>
                  </a:xfrm>
                </p:grpSpPr>
                <p:cxnSp>
                  <p:nvCxnSpPr>
                    <p:cNvPr id="662" name="Straight Connector 661">
                      <a:extLst>
                        <a:ext uri="{FF2B5EF4-FFF2-40B4-BE49-F238E27FC236}">
                          <a16:creationId xmlns:a16="http://schemas.microsoft.com/office/drawing/2014/main" id="{B395C947-E7A2-9E8E-2630-061376137BBA}"/>
                        </a:ext>
                      </a:extLst>
                    </p:cNvPr>
                    <p:cNvCxnSpPr>
                      <a:cxnSpLocks/>
                    </p:cNvCxnSpPr>
                    <p:nvPr/>
                  </p:nvCxnSpPr>
                  <p:spPr bwMode="auto">
                    <a:xfrm>
                      <a:off x="482502" y="4390040"/>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663" name="Straight Connector 662">
                      <a:extLst>
                        <a:ext uri="{FF2B5EF4-FFF2-40B4-BE49-F238E27FC236}">
                          <a16:creationId xmlns:a16="http://schemas.microsoft.com/office/drawing/2014/main" id="{E3C43485-DC38-FABA-0A69-7D267EDB0B41}"/>
                        </a:ext>
                      </a:extLst>
                    </p:cNvPr>
                    <p:cNvCxnSpPr>
                      <a:cxnSpLocks/>
                    </p:cNvCxnSpPr>
                    <p:nvPr/>
                  </p:nvCxnSpPr>
                  <p:spPr bwMode="auto">
                    <a:xfrm>
                      <a:off x="541937" y="4330604"/>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620" name="Group 619">
                    <a:extLst>
                      <a:ext uri="{FF2B5EF4-FFF2-40B4-BE49-F238E27FC236}">
                        <a16:creationId xmlns:a16="http://schemas.microsoft.com/office/drawing/2014/main" id="{753AD6AE-97E6-0970-DEDF-178999FB9F36}"/>
                      </a:ext>
                    </a:extLst>
                  </p:cNvPr>
                  <p:cNvGrpSpPr/>
                  <p:nvPr/>
                </p:nvGrpSpPr>
                <p:grpSpPr>
                  <a:xfrm>
                    <a:off x="8959260" y="2645761"/>
                    <a:ext cx="118872" cy="118872"/>
                    <a:chOff x="745512" y="4376509"/>
                    <a:chExt cx="118872" cy="118872"/>
                  </a:xfrm>
                </p:grpSpPr>
                <p:cxnSp>
                  <p:nvCxnSpPr>
                    <p:cNvPr id="660" name="Straight Connector 659">
                      <a:extLst>
                        <a:ext uri="{FF2B5EF4-FFF2-40B4-BE49-F238E27FC236}">
                          <a16:creationId xmlns:a16="http://schemas.microsoft.com/office/drawing/2014/main" id="{244F0413-CDB6-F346-E879-4DC730B7FA97}"/>
                        </a:ext>
                      </a:extLst>
                    </p:cNvPr>
                    <p:cNvCxnSpPr>
                      <a:cxnSpLocks/>
                    </p:cNvCxnSpPr>
                    <p:nvPr/>
                  </p:nvCxnSpPr>
                  <p:spPr bwMode="auto">
                    <a:xfrm>
                      <a:off x="745512" y="4435945"/>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661" name="Straight Connector 660">
                      <a:extLst>
                        <a:ext uri="{FF2B5EF4-FFF2-40B4-BE49-F238E27FC236}">
                          <a16:creationId xmlns:a16="http://schemas.microsoft.com/office/drawing/2014/main" id="{33702E05-E1C5-A2A1-9221-0E183F828087}"/>
                        </a:ext>
                      </a:extLst>
                    </p:cNvPr>
                    <p:cNvCxnSpPr>
                      <a:cxnSpLocks/>
                    </p:cNvCxnSpPr>
                    <p:nvPr/>
                  </p:nvCxnSpPr>
                  <p:spPr bwMode="auto">
                    <a:xfrm>
                      <a:off x="804947" y="4376509"/>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622" name="Group 621">
                    <a:extLst>
                      <a:ext uri="{FF2B5EF4-FFF2-40B4-BE49-F238E27FC236}">
                        <a16:creationId xmlns:a16="http://schemas.microsoft.com/office/drawing/2014/main" id="{0AB65C22-AAA9-A660-7D22-9F857B3C398A}"/>
                      </a:ext>
                    </a:extLst>
                  </p:cNvPr>
                  <p:cNvGrpSpPr/>
                  <p:nvPr/>
                </p:nvGrpSpPr>
                <p:grpSpPr>
                  <a:xfrm>
                    <a:off x="9009602" y="2645761"/>
                    <a:ext cx="118872" cy="118872"/>
                    <a:chOff x="828426" y="4419685"/>
                    <a:chExt cx="118872" cy="118872"/>
                  </a:xfrm>
                </p:grpSpPr>
                <p:cxnSp>
                  <p:nvCxnSpPr>
                    <p:cNvPr id="656" name="Straight Connector 655">
                      <a:extLst>
                        <a:ext uri="{FF2B5EF4-FFF2-40B4-BE49-F238E27FC236}">
                          <a16:creationId xmlns:a16="http://schemas.microsoft.com/office/drawing/2014/main" id="{4956FD8E-D24A-126F-4D59-2455B4DE6855}"/>
                        </a:ext>
                      </a:extLst>
                    </p:cNvPr>
                    <p:cNvCxnSpPr>
                      <a:cxnSpLocks/>
                    </p:cNvCxnSpPr>
                    <p:nvPr/>
                  </p:nvCxnSpPr>
                  <p:spPr bwMode="auto">
                    <a:xfrm>
                      <a:off x="828426" y="4479121"/>
                      <a:ext cx="118872" cy="0"/>
                    </a:xfrm>
                    <a:prstGeom prst="line">
                      <a:avLst/>
                    </a:prstGeom>
                    <a:noFill/>
                    <a:ln w="19050" cap="flat" cmpd="sng" algn="ctr">
                      <a:solidFill>
                        <a:srgbClr val="015873"/>
                      </a:solidFill>
                      <a:prstDash val="solid"/>
                      <a:round/>
                      <a:headEnd type="none" w="med" len="med"/>
                      <a:tailEnd type="none" w="med" len="med"/>
                    </a:ln>
                    <a:effectLst/>
                  </p:spPr>
                </p:cxnSp>
                <p:cxnSp>
                  <p:nvCxnSpPr>
                    <p:cNvPr id="657" name="Straight Connector 656">
                      <a:extLst>
                        <a:ext uri="{FF2B5EF4-FFF2-40B4-BE49-F238E27FC236}">
                          <a16:creationId xmlns:a16="http://schemas.microsoft.com/office/drawing/2014/main" id="{BAA9888D-3099-5163-57E4-C71998F10A5F}"/>
                        </a:ext>
                      </a:extLst>
                    </p:cNvPr>
                    <p:cNvCxnSpPr>
                      <a:cxnSpLocks/>
                    </p:cNvCxnSpPr>
                    <p:nvPr/>
                  </p:nvCxnSpPr>
                  <p:spPr bwMode="auto">
                    <a:xfrm>
                      <a:off x="887861" y="4419685"/>
                      <a:ext cx="0" cy="118872"/>
                    </a:xfrm>
                    <a:prstGeom prst="line">
                      <a:avLst/>
                    </a:prstGeom>
                    <a:noFill/>
                    <a:ln w="19050" cap="flat" cmpd="sng" algn="ctr">
                      <a:solidFill>
                        <a:srgbClr val="015873"/>
                      </a:solidFill>
                      <a:prstDash val="solid"/>
                      <a:round/>
                      <a:headEnd type="none" w="med" len="med"/>
                      <a:tailEnd type="none" w="med" len="med"/>
                    </a:ln>
                    <a:effectLst/>
                  </p:spPr>
                </p:cxnSp>
              </p:grpSp>
              <p:grpSp>
                <p:nvGrpSpPr>
                  <p:cNvPr id="623" name="Group 622">
                    <a:extLst>
                      <a:ext uri="{FF2B5EF4-FFF2-40B4-BE49-F238E27FC236}">
                        <a16:creationId xmlns:a16="http://schemas.microsoft.com/office/drawing/2014/main" id="{DD70F01F-F90B-DCF8-2049-274783DA859B}"/>
                      </a:ext>
                    </a:extLst>
                  </p:cNvPr>
                  <p:cNvGrpSpPr/>
                  <p:nvPr/>
                </p:nvGrpSpPr>
                <p:grpSpPr>
                  <a:xfrm>
                    <a:off x="8812828" y="2645761"/>
                    <a:ext cx="118872" cy="118872"/>
                    <a:chOff x="3949469" y="4117692"/>
                    <a:chExt cx="74177" cy="70152"/>
                  </a:xfrm>
                </p:grpSpPr>
                <p:cxnSp>
                  <p:nvCxnSpPr>
                    <p:cNvPr id="654" name="Straight Connector 653">
                      <a:extLst>
                        <a:ext uri="{FF2B5EF4-FFF2-40B4-BE49-F238E27FC236}">
                          <a16:creationId xmlns:a16="http://schemas.microsoft.com/office/drawing/2014/main" id="{839E4A07-9B00-72CB-68A5-AB22F10AE52F}"/>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55" name="Straight Connector 654">
                      <a:extLst>
                        <a:ext uri="{FF2B5EF4-FFF2-40B4-BE49-F238E27FC236}">
                          <a16:creationId xmlns:a16="http://schemas.microsoft.com/office/drawing/2014/main" id="{E6D1A57C-BFFA-DD2F-8969-C1CAF18C73E7}"/>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31" name="Group 630">
                    <a:extLst>
                      <a:ext uri="{FF2B5EF4-FFF2-40B4-BE49-F238E27FC236}">
                        <a16:creationId xmlns:a16="http://schemas.microsoft.com/office/drawing/2014/main" id="{E294FB56-C08B-D5E4-D96C-12E106416DED}"/>
                      </a:ext>
                    </a:extLst>
                  </p:cNvPr>
                  <p:cNvGrpSpPr/>
                  <p:nvPr/>
                </p:nvGrpSpPr>
                <p:grpSpPr>
                  <a:xfrm>
                    <a:off x="8906767" y="2645761"/>
                    <a:ext cx="118872" cy="118872"/>
                    <a:chOff x="3949469" y="4117692"/>
                    <a:chExt cx="74177" cy="70152"/>
                  </a:xfrm>
                </p:grpSpPr>
                <p:cxnSp>
                  <p:nvCxnSpPr>
                    <p:cNvPr id="638" name="Straight Connector 637">
                      <a:extLst>
                        <a:ext uri="{FF2B5EF4-FFF2-40B4-BE49-F238E27FC236}">
                          <a16:creationId xmlns:a16="http://schemas.microsoft.com/office/drawing/2014/main" id="{235E9929-8890-2D82-1C48-BC85EEE86FED}"/>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39" name="Straight Connector 638">
                      <a:extLst>
                        <a:ext uri="{FF2B5EF4-FFF2-40B4-BE49-F238E27FC236}">
                          <a16:creationId xmlns:a16="http://schemas.microsoft.com/office/drawing/2014/main" id="{44242C32-2AA7-D0A8-C89F-4A89D3D6E4DA}"/>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grpSp>
          <p:grpSp>
            <p:nvGrpSpPr>
              <p:cNvPr id="668" name="Group 667">
                <a:extLst>
                  <a:ext uri="{FF2B5EF4-FFF2-40B4-BE49-F238E27FC236}">
                    <a16:creationId xmlns:a16="http://schemas.microsoft.com/office/drawing/2014/main" id="{7D695432-99FE-F5CE-CAAF-30338F5F5428}"/>
                  </a:ext>
                </a:extLst>
              </p:cNvPr>
              <p:cNvGrpSpPr/>
              <p:nvPr/>
            </p:nvGrpSpPr>
            <p:grpSpPr>
              <a:xfrm>
                <a:off x="9268614" y="2890236"/>
                <a:ext cx="652281" cy="118872"/>
                <a:chOff x="9268614" y="2890236"/>
                <a:chExt cx="652281" cy="118872"/>
              </a:xfrm>
            </p:grpSpPr>
            <p:grpSp>
              <p:nvGrpSpPr>
                <p:cNvPr id="624" name="Group 623">
                  <a:extLst>
                    <a:ext uri="{FF2B5EF4-FFF2-40B4-BE49-F238E27FC236}">
                      <a16:creationId xmlns:a16="http://schemas.microsoft.com/office/drawing/2014/main" id="{97471F16-8E71-CB7E-5E8B-6A57F4E93BB6}"/>
                    </a:ext>
                  </a:extLst>
                </p:cNvPr>
                <p:cNvGrpSpPr/>
                <p:nvPr/>
              </p:nvGrpSpPr>
              <p:grpSpPr>
                <a:xfrm>
                  <a:off x="9268614" y="2890236"/>
                  <a:ext cx="118872" cy="118872"/>
                  <a:chOff x="3949469" y="4117692"/>
                  <a:chExt cx="74177" cy="70152"/>
                </a:xfrm>
              </p:grpSpPr>
              <p:cxnSp>
                <p:nvCxnSpPr>
                  <p:cNvPr id="652" name="Straight Connector 651">
                    <a:extLst>
                      <a:ext uri="{FF2B5EF4-FFF2-40B4-BE49-F238E27FC236}">
                        <a16:creationId xmlns:a16="http://schemas.microsoft.com/office/drawing/2014/main" id="{DF54D6B6-9748-3793-D03C-11E2881CABCF}"/>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53" name="Straight Connector 652">
                    <a:extLst>
                      <a:ext uri="{FF2B5EF4-FFF2-40B4-BE49-F238E27FC236}">
                        <a16:creationId xmlns:a16="http://schemas.microsoft.com/office/drawing/2014/main" id="{8423E73F-BC52-5CFA-72C1-AA2DE109451E}"/>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25" name="Group 624">
                  <a:extLst>
                    <a:ext uri="{FF2B5EF4-FFF2-40B4-BE49-F238E27FC236}">
                      <a16:creationId xmlns:a16="http://schemas.microsoft.com/office/drawing/2014/main" id="{E0ACDB83-DE9B-1A22-BF75-72853BEE040B}"/>
                    </a:ext>
                  </a:extLst>
                </p:cNvPr>
                <p:cNvGrpSpPr/>
                <p:nvPr/>
              </p:nvGrpSpPr>
              <p:grpSpPr>
                <a:xfrm>
                  <a:off x="9327767" y="2890236"/>
                  <a:ext cx="118872" cy="118872"/>
                  <a:chOff x="3949469" y="4117692"/>
                  <a:chExt cx="74177" cy="70152"/>
                </a:xfrm>
              </p:grpSpPr>
              <p:cxnSp>
                <p:nvCxnSpPr>
                  <p:cNvPr id="650" name="Straight Connector 649">
                    <a:extLst>
                      <a:ext uri="{FF2B5EF4-FFF2-40B4-BE49-F238E27FC236}">
                        <a16:creationId xmlns:a16="http://schemas.microsoft.com/office/drawing/2014/main" id="{1F15434C-F488-AC41-19AF-A3DE23629751}"/>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51" name="Straight Connector 650">
                    <a:extLst>
                      <a:ext uri="{FF2B5EF4-FFF2-40B4-BE49-F238E27FC236}">
                        <a16:creationId xmlns:a16="http://schemas.microsoft.com/office/drawing/2014/main" id="{436C6A20-08B1-1407-64DA-E7D1271C2BB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26" name="Group 625">
                  <a:extLst>
                    <a:ext uri="{FF2B5EF4-FFF2-40B4-BE49-F238E27FC236}">
                      <a16:creationId xmlns:a16="http://schemas.microsoft.com/office/drawing/2014/main" id="{E1F46C24-D830-9C29-E9D1-8625CDF72BD0}"/>
                    </a:ext>
                  </a:extLst>
                </p:cNvPr>
                <p:cNvGrpSpPr/>
                <p:nvPr/>
              </p:nvGrpSpPr>
              <p:grpSpPr>
                <a:xfrm>
                  <a:off x="9386899" y="2890236"/>
                  <a:ext cx="118872" cy="118872"/>
                  <a:chOff x="3949469" y="4117692"/>
                  <a:chExt cx="74177" cy="70152"/>
                </a:xfrm>
              </p:grpSpPr>
              <p:cxnSp>
                <p:nvCxnSpPr>
                  <p:cNvPr id="648" name="Straight Connector 647">
                    <a:extLst>
                      <a:ext uri="{FF2B5EF4-FFF2-40B4-BE49-F238E27FC236}">
                        <a16:creationId xmlns:a16="http://schemas.microsoft.com/office/drawing/2014/main" id="{FAA58B3E-EF16-A71C-C09E-41A6AC27F417}"/>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49" name="Straight Connector 648">
                    <a:extLst>
                      <a:ext uri="{FF2B5EF4-FFF2-40B4-BE49-F238E27FC236}">
                        <a16:creationId xmlns:a16="http://schemas.microsoft.com/office/drawing/2014/main" id="{63954A32-8586-631D-C022-8EE1C569620D}"/>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27" name="Group 626">
                  <a:extLst>
                    <a:ext uri="{FF2B5EF4-FFF2-40B4-BE49-F238E27FC236}">
                      <a16:creationId xmlns:a16="http://schemas.microsoft.com/office/drawing/2014/main" id="{344D9F98-3455-FD45-97E1-08579242FDBC}"/>
                    </a:ext>
                  </a:extLst>
                </p:cNvPr>
                <p:cNvGrpSpPr/>
                <p:nvPr/>
              </p:nvGrpSpPr>
              <p:grpSpPr>
                <a:xfrm>
                  <a:off x="9531754" y="2890236"/>
                  <a:ext cx="118872" cy="118872"/>
                  <a:chOff x="3949469" y="4117692"/>
                  <a:chExt cx="74177" cy="70152"/>
                </a:xfrm>
              </p:grpSpPr>
              <p:cxnSp>
                <p:nvCxnSpPr>
                  <p:cNvPr id="646" name="Straight Connector 645">
                    <a:extLst>
                      <a:ext uri="{FF2B5EF4-FFF2-40B4-BE49-F238E27FC236}">
                        <a16:creationId xmlns:a16="http://schemas.microsoft.com/office/drawing/2014/main" id="{B9B6801C-AEC2-0449-1AFA-FAB62146953D}"/>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47" name="Straight Connector 646">
                    <a:extLst>
                      <a:ext uri="{FF2B5EF4-FFF2-40B4-BE49-F238E27FC236}">
                        <a16:creationId xmlns:a16="http://schemas.microsoft.com/office/drawing/2014/main" id="{A563DCC0-415E-D508-3AA2-FE93FA84DCE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28" name="Group 627">
                  <a:extLst>
                    <a:ext uri="{FF2B5EF4-FFF2-40B4-BE49-F238E27FC236}">
                      <a16:creationId xmlns:a16="http://schemas.microsoft.com/office/drawing/2014/main" id="{552CD333-F80C-938D-86FF-1992BC96796A}"/>
                    </a:ext>
                  </a:extLst>
                </p:cNvPr>
                <p:cNvGrpSpPr/>
                <p:nvPr/>
              </p:nvGrpSpPr>
              <p:grpSpPr>
                <a:xfrm>
                  <a:off x="9630022" y="2890236"/>
                  <a:ext cx="118872" cy="118872"/>
                  <a:chOff x="3949469" y="4117692"/>
                  <a:chExt cx="74177" cy="70152"/>
                </a:xfrm>
              </p:grpSpPr>
              <p:cxnSp>
                <p:nvCxnSpPr>
                  <p:cNvPr id="644" name="Straight Connector 643">
                    <a:extLst>
                      <a:ext uri="{FF2B5EF4-FFF2-40B4-BE49-F238E27FC236}">
                        <a16:creationId xmlns:a16="http://schemas.microsoft.com/office/drawing/2014/main" id="{4601BEBA-6676-A7DF-94D4-017C6E38B48A}"/>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45" name="Straight Connector 644">
                    <a:extLst>
                      <a:ext uri="{FF2B5EF4-FFF2-40B4-BE49-F238E27FC236}">
                        <a16:creationId xmlns:a16="http://schemas.microsoft.com/office/drawing/2014/main" id="{CB84BD81-B237-C944-E2C8-ED40DBC7AE49}"/>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30" name="Group 629">
                  <a:extLst>
                    <a:ext uri="{FF2B5EF4-FFF2-40B4-BE49-F238E27FC236}">
                      <a16:creationId xmlns:a16="http://schemas.microsoft.com/office/drawing/2014/main" id="{62D98960-4CAD-3230-FD95-DCF7DE7CA874}"/>
                    </a:ext>
                  </a:extLst>
                </p:cNvPr>
                <p:cNvGrpSpPr/>
                <p:nvPr/>
              </p:nvGrpSpPr>
              <p:grpSpPr>
                <a:xfrm>
                  <a:off x="9802023" y="2890236"/>
                  <a:ext cx="118872" cy="118872"/>
                  <a:chOff x="3949469" y="4117692"/>
                  <a:chExt cx="74177" cy="70152"/>
                </a:xfrm>
              </p:grpSpPr>
              <p:cxnSp>
                <p:nvCxnSpPr>
                  <p:cNvPr id="640" name="Straight Connector 639">
                    <a:extLst>
                      <a:ext uri="{FF2B5EF4-FFF2-40B4-BE49-F238E27FC236}">
                        <a16:creationId xmlns:a16="http://schemas.microsoft.com/office/drawing/2014/main" id="{6A302483-A8D3-13AF-BFF3-2EB984CE9147}"/>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41" name="Straight Connector 640">
                    <a:extLst>
                      <a:ext uri="{FF2B5EF4-FFF2-40B4-BE49-F238E27FC236}">
                        <a16:creationId xmlns:a16="http://schemas.microsoft.com/office/drawing/2014/main" id="{F0036859-A7FB-8FFD-072A-6EAB4279EDEA}"/>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32" name="Group 631">
                  <a:extLst>
                    <a:ext uri="{FF2B5EF4-FFF2-40B4-BE49-F238E27FC236}">
                      <a16:creationId xmlns:a16="http://schemas.microsoft.com/office/drawing/2014/main" id="{8FA1D466-4785-A847-6B95-6E01723D7DC1}"/>
                    </a:ext>
                  </a:extLst>
                </p:cNvPr>
                <p:cNvGrpSpPr/>
                <p:nvPr/>
              </p:nvGrpSpPr>
              <p:grpSpPr>
                <a:xfrm>
                  <a:off x="9781911" y="2890236"/>
                  <a:ext cx="118872" cy="118872"/>
                  <a:chOff x="3949469" y="4117692"/>
                  <a:chExt cx="74177" cy="70152"/>
                </a:xfrm>
              </p:grpSpPr>
              <p:cxnSp>
                <p:nvCxnSpPr>
                  <p:cNvPr id="636" name="Straight Connector 635">
                    <a:extLst>
                      <a:ext uri="{FF2B5EF4-FFF2-40B4-BE49-F238E27FC236}">
                        <a16:creationId xmlns:a16="http://schemas.microsoft.com/office/drawing/2014/main" id="{4018396C-8B70-4C0B-2BB2-C092088B6044}"/>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37" name="Straight Connector 636">
                    <a:extLst>
                      <a:ext uri="{FF2B5EF4-FFF2-40B4-BE49-F238E27FC236}">
                        <a16:creationId xmlns:a16="http://schemas.microsoft.com/office/drawing/2014/main" id="{8597A43B-1EBF-EED3-AD47-92E72B6973B6}"/>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nvGrpSpPr>
                <p:cNvPr id="633" name="Group 632">
                  <a:extLst>
                    <a:ext uri="{FF2B5EF4-FFF2-40B4-BE49-F238E27FC236}">
                      <a16:creationId xmlns:a16="http://schemas.microsoft.com/office/drawing/2014/main" id="{217CE388-2069-6428-A57E-EFBD262559F8}"/>
                    </a:ext>
                  </a:extLst>
                </p:cNvPr>
                <p:cNvGrpSpPr/>
                <p:nvPr/>
              </p:nvGrpSpPr>
              <p:grpSpPr>
                <a:xfrm>
                  <a:off x="9729813" y="2890236"/>
                  <a:ext cx="118872" cy="118872"/>
                  <a:chOff x="3949469" y="4117692"/>
                  <a:chExt cx="74177" cy="70152"/>
                </a:xfrm>
              </p:grpSpPr>
              <p:cxnSp>
                <p:nvCxnSpPr>
                  <p:cNvPr id="634" name="Straight Connector 633">
                    <a:extLst>
                      <a:ext uri="{FF2B5EF4-FFF2-40B4-BE49-F238E27FC236}">
                        <a16:creationId xmlns:a16="http://schemas.microsoft.com/office/drawing/2014/main" id="{A6CFE83F-F962-B139-F452-8182A4345283}"/>
                      </a:ext>
                    </a:extLst>
                  </p:cNvPr>
                  <p:cNvCxnSpPr>
                    <a:cxnSpLocks/>
                  </p:cNvCxnSpPr>
                  <p:nvPr/>
                </p:nvCxnSpPr>
                <p:spPr bwMode="auto">
                  <a:xfrm>
                    <a:off x="3949469" y="4152768"/>
                    <a:ext cx="74177" cy="0"/>
                  </a:xfrm>
                  <a:prstGeom prst="line">
                    <a:avLst/>
                  </a:prstGeom>
                  <a:noFill/>
                  <a:ln w="19050" cap="flat" cmpd="sng" algn="ctr">
                    <a:solidFill>
                      <a:srgbClr val="015873"/>
                    </a:solidFill>
                    <a:prstDash val="solid"/>
                    <a:round/>
                    <a:headEnd type="none" w="med" len="med"/>
                    <a:tailEnd type="none" w="med" len="med"/>
                  </a:ln>
                  <a:effectLst/>
                </p:spPr>
              </p:cxnSp>
              <p:cxnSp>
                <p:nvCxnSpPr>
                  <p:cNvPr id="635" name="Straight Connector 634">
                    <a:extLst>
                      <a:ext uri="{FF2B5EF4-FFF2-40B4-BE49-F238E27FC236}">
                        <a16:creationId xmlns:a16="http://schemas.microsoft.com/office/drawing/2014/main" id="{E22E6FD6-4D27-A0AF-E7EC-14268C8D87D2}"/>
                      </a:ext>
                    </a:extLst>
                  </p:cNvPr>
                  <p:cNvCxnSpPr>
                    <a:cxnSpLocks/>
                  </p:cNvCxnSpPr>
                  <p:nvPr/>
                </p:nvCxnSpPr>
                <p:spPr bwMode="auto">
                  <a:xfrm>
                    <a:off x="3986557" y="4117692"/>
                    <a:ext cx="0" cy="70152"/>
                  </a:xfrm>
                  <a:prstGeom prst="line">
                    <a:avLst/>
                  </a:prstGeom>
                  <a:noFill/>
                  <a:ln w="19050" cap="flat" cmpd="sng" algn="ctr">
                    <a:solidFill>
                      <a:srgbClr val="015873"/>
                    </a:solidFill>
                    <a:prstDash val="solid"/>
                    <a:round/>
                    <a:headEnd type="none" w="med" len="med"/>
                    <a:tailEnd type="none" w="med" len="med"/>
                  </a:ln>
                  <a:effectLst/>
                </p:spPr>
              </p:cxnSp>
            </p:grpSp>
          </p:grpSp>
        </p:grpSp>
        <p:sp>
          <p:nvSpPr>
            <p:cNvPr id="670" name="Freeform 669">
              <a:extLst>
                <a:ext uri="{FF2B5EF4-FFF2-40B4-BE49-F238E27FC236}">
                  <a16:creationId xmlns:a16="http://schemas.microsoft.com/office/drawing/2014/main" id="{EC128B94-9798-6777-9652-DDFE8C597ED5}"/>
                </a:ext>
              </a:extLst>
            </p:cNvPr>
            <p:cNvSpPr/>
            <p:nvPr/>
          </p:nvSpPr>
          <p:spPr bwMode="auto">
            <a:xfrm>
              <a:off x="7156450" y="2743200"/>
              <a:ext cx="2816225" cy="212725"/>
            </a:xfrm>
            <a:custGeom>
              <a:avLst/>
              <a:gdLst>
                <a:gd name="connsiteX0" fmla="*/ 0 w 2816225"/>
                <a:gd name="connsiteY0" fmla="*/ 0 h 212725"/>
                <a:gd name="connsiteX1" fmla="*/ 1362075 w 2816225"/>
                <a:gd name="connsiteY1" fmla="*/ 0 h 212725"/>
                <a:gd name="connsiteX2" fmla="*/ 1362075 w 2816225"/>
                <a:gd name="connsiteY2" fmla="*/ 98425 h 212725"/>
                <a:gd name="connsiteX3" fmla="*/ 1962150 w 2816225"/>
                <a:gd name="connsiteY3" fmla="*/ 98425 h 212725"/>
                <a:gd name="connsiteX4" fmla="*/ 1962150 w 2816225"/>
                <a:gd name="connsiteY4" fmla="*/ 212725 h 212725"/>
                <a:gd name="connsiteX5" fmla="*/ 2816225 w 2816225"/>
                <a:gd name="connsiteY5" fmla="*/ 212725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6225" h="212725">
                  <a:moveTo>
                    <a:pt x="0" y="0"/>
                  </a:moveTo>
                  <a:lnTo>
                    <a:pt x="1362075" y="0"/>
                  </a:lnTo>
                  <a:lnTo>
                    <a:pt x="1362075" y="98425"/>
                  </a:lnTo>
                  <a:lnTo>
                    <a:pt x="1962150" y="98425"/>
                  </a:lnTo>
                  <a:lnTo>
                    <a:pt x="1962150" y="212725"/>
                  </a:lnTo>
                  <a:lnTo>
                    <a:pt x="2816225" y="212725"/>
                  </a:lnTo>
                </a:path>
              </a:pathLst>
            </a:custGeom>
            <a:noFill/>
            <a:ln w="28575">
              <a:solidFill>
                <a:srgbClr val="015873"/>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827" name="Group 826">
            <a:extLst>
              <a:ext uri="{FF2B5EF4-FFF2-40B4-BE49-F238E27FC236}">
                <a16:creationId xmlns:a16="http://schemas.microsoft.com/office/drawing/2014/main" id="{83F865F8-A9F7-9F71-B065-4AADF606AD20}"/>
              </a:ext>
            </a:extLst>
          </p:cNvPr>
          <p:cNvGrpSpPr/>
          <p:nvPr/>
        </p:nvGrpSpPr>
        <p:grpSpPr>
          <a:xfrm>
            <a:off x="7475325" y="2641905"/>
            <a:ext cx="2752725" cy="733520"/>
            <a:chOff x="7162800" y="2711355"/>
            <a:chExt cx="2752725" cy="733520"/>
          </a:xfrm>
        </p:grpSpPr>
        <p:grpSp>
          <p:nvGrpSpPr>
            <p:cNvPr id="825" name="Group 824">
              <a:extLst>
                <a:ext uri="{FF2B5EF4-FFF2-40B4-BE49-F238E27FC236}">
                  <a16:creationId xmlns:a16="http://schemas.microsoft.com/office/drawing/2014/main" id="{92C6A343-A53C-C1EC-3FEF-65C08D5F8A91}"/>
                </a:ext>
              </a:extLst>
            </p:cNvPr>
            <p:cNvGrpSpPr/>
            <p:nvPr/>
          </p:nvGrpSpPr>
          <p:grpSpPr>
            <a:xfrm>
              <a:off x="7178769" y="2711355"/>
              <a:ext cx="2621992" cy="733262"/>
              <a:chOff x="7178769" y="2711355"/>
              <a:chExt cx="2621992" cy="733262"/>
            </a:xfrm>
          </p:grpSpPr>
          <p:grpSp>
            <p:nvGrpSpPr>
              <p:cNvPr id="390" name="Group 389">
                <a:extLst>
                  <a:ext uri="{FF2B5EF4-FFF2-40B4-BE49-F238E27FC236}">
                    <a16:creationId xmlns:a16="http://schemas.microsoft.com/office/drawing/2014/main" id="{3F6F5E84-E1A5-B47F-3595-FFC421F7A8A0}"/>
                  </a:ext>
                </a:extLst>
              </p:cNvPr>
              <p:cNvGrpSpPr/>
              <p:nvPr/>
            </p:nvGrpSpPr>
            <p:grpSpPr>
              <a:xfrm>
                <a:off x="8362138" y="2991376"/>
                <a:ext cx="118872" cy="118872"/>
                <a:chOff x="452275" y="4214530"/>
                <a:chExt cx="118872" cy="118872"/>
              </a:xfrm>
            </p:grpSpPr>
            <p:cxnSp>
              <p:nvCxnSpPr>
                <p:cNvPr id="391" name="Straight Connector 390">
                  <a:extLst>
                    <a:ext uri="{FF2B5EF4-FFF2-40B4-BE49-F238E27FC236}">
                      <a16:creationId xmlns:a16="http://schemas.microsoft.com/office/drawing/2014/main" id="{624D8521-EC12-49AE-DA91-F1EA208A78D9}"/>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392" name="Straight Connector 391">
                  <a:extLst>
                    <a:ext uri="{FF2B5EF4-FFF2-40B4-BE49-F238E27FC236}">
                      <a16:creationId xmlns:a16="http://schemas.microsoft.com/office/drawing/2014/main" id="{F951E991-D727-0D24-F014-1CFE85EED885}"/>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393" name="Group 392">
                <a:extLst>
                  <a:ext uri="{FF2B5EF4-FFF2-40B4-BE49-F238E27FC236}">
                    <a16:creationId xmlns:a16="http://schemas.microsoft.com/office/drawing/2014/main" id="{11C2338F-90ED-D435-F301-8EFAAA62AF1B}"/>
                  </a:ext>
                </a:extLst>
              </p:cNvPr>
              <p:cNvGrpSpPr/>
              <p:nvPr/>
            </p:nvGrpSpPr>
            <p:grpSpPr>
              <a:xfrm>
                <a:off x="8147389" y="2919091"/>
                <a:ext cx="118872" cy="118872"/>
                <a:chOff x="482502" y="4330604"/>
                <a:chExt cx="118872" cy="118872"/>
              </a:xfrm>
            </p:grpSpPr>
            <p:cxnSp>
              <p:nvCxnSpPr>
                <p:cNvPr id="394" name="Straight Connector 393">
                  <a:extLst>
                    <a:ext uri="{FF2B5EF4-FFF2-40B4-BE49-F238E27FC236}">
                      <a16:creationId xmlns:a16="http://schemas.microsoft.com/office/drawing/2014/main" id="{509C51E2-836B-3DE2-7684-99F9D2C7005E}"/>
                    </a:ext>
                  </a:extLst>
                </p:cNvPr>
                <p:cNvCxnSpPr>
                  <a:cxnSpLocks/>
                </p:cNvCxnSpPr>
                <p:nvPr/>
              </p:nvCxnSpPr>
              <p:spPr bwMode="auto">
                <a:xfrm>
                  <a:off x="482502" y="4390040"/>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395" name="Straight Connector 394">
                  <a:extLst>
                    <a:ext uri="{FF2B5EF4-FFF2-40B4-BE49-F238E27FC236}">
                      <a16:creationId xmlns:a16="http://schemas.microsoft.com/office/drawing/2014/main" id="{9782AB5D-EA3B-A1CB-25F0-6445A6587883}"/>
                    </a:ext>
                  </a:extLst>
                </p:cNvPr>
                <p:cNvCxnSpPr>
                  <a:cxnSpLocks/>
                </p:cNvCxnSpPr>
                <p:nvPr/>
              </p:nvCxnSpPr>
              <p:spPr bwMode="auto">
                <a:xfrm>
                  <a:off x="541937" y="4330604"/>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396" name="Group 395">
                <a:extLst>
                  <a:ext uri="{FF2B5EF4-FFF2-40B4-BE49-F238E27FC236}">
                    <a16:creationId xmlns:a16="http://schemas.microsoft.com/office/drawing/2014/main" id="{628D03C2-BC00-40F0-AE55-178CC54238B9}"/>
                  </a:ext>
                </a:extLst>
              </p:cNvPr>
              <p:cNvGrpSpPr/>
              <p:nvPr/>
            </p:nvGrpSpPr>
            <p:grpSpPr>
              <a:xfrm>
                <a:off x="8580616" y="3020859"/>
                <a:ext cx="118872" cy="118872"/>
                <a:chOff x="745512" y="4376509"/>
                <a:chExt cx="118872" cy="118872"/>
              </a:xfrm>
            </p:grpSpPr>
            <p:cxnSp>
              <p:nvCxnSpPr>
                <p:cNvPr id="397" name="Straight Connector 396">
                  <a:extLst>
                    <a:ext uri="{FF2B5EF4-FFF2-40B4-BE49-F238E27FC236}">
                      <a16:creationId xmlns:a16="http://schemas.microsoft.com/office/drawing/2014/main" id="{67D82A70-4621-1FB5-ACDE-0A5451867ECF}"/>
                    </a:ext>
                  </a:extLst>
                </p:cNvPr>
                <p:cNvCxnSpPr>
                  <a:cxnSpLocks/>
                </p:cNvCxnSpPr>
                <p:nvPr/>
              </p:nvCxnSpPr>
              <p:spPr bwMode="auto">
                <a:xfrm>
                  <a:off x="745512" y="4435945"/>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398" name="Straight Connector 397">
                  <a:extLst>
                    <a:ext uri="{FF2B5EF4-FFF2-40B4-BE49-F238E27FC236}">
                      <a16:creationId xmlns:a16="http://schemas.microsoft.com/office/drawing/2014/main" id="{CCE0E439-A36B-34F2-E482-92836522ECDC}"/>
                    </a:ext>
                  </a:extLst>
                </p:cNvPr>
                <p:cNvCxnSpPr>
                  <a:cxnSpLocks/>
                </p:cNvCxnSpPr>
                <p:nvPr/>
              </p:nvCxnSpPr>
              <p:spPr bwMode="auto">
                <a:xfrm>
                  <a:off x="804947" y="4376509"/>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399" name="Group 398">
                <a:extLst>
                  <a:ext uri="{FF2B5EF4-FFF2-40B4-BE49-F238E27FC236}">
                    <a16:creationId xmlns:a16="http://schemas.microsoft.com/office/drawing/2014/main" id="{4E39F748-0EE9-9AE5-0BBB-DB82CD46F2C8}"/>
                  </a:ext>
                </a:extLst>
              </p:cNvPr>
              <p:cNvGrpSpPr/>
              <p:nvPr/>
            </p:nvGrpSpPr>
            <p:grpSpPr>
              <a:xfrm>
                <a:off x="7823828" y="2868545"/>
                <a:ext cx="118872" cy="118872"/>
                <a:chOff x="482502" y="4289171"/>
                <a:chExt cx="118872" cy="118872"/>
              </a:xfrm>
            </p:grpSpPr>
            <p:cxnSp>
              <p:nvCxnSpPr>
                <p:cNvPr id="400" name="Straight Connector 399">
                  <a:extLst>
                    <a:ext uri="{FF2B5EF4-FFF2-40B4-BE49-F238E27FC236}">
                      <a16:creationId xmlns:a16="http://schemas.microsoft.com/office/drawing/2014/main" id="{E21C3837-7C67-909A-4D54-1E5A61B4068A}"/>
                    </a:ext>
                  </a:extLst>
                </p:cNvPr>
                <p:cNvCxnSpPr>
                  <a:cxnSpLocks/>
                </p:cNvCxnSpPr>
                <p:nvPr/>
              </p:nvCxnSpPr>
              <p:spPr bwMode="auto">
                <a:xfrm>
                  <a:off x="482502" y="4348607"/>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401" name="Straight Connector 400">
                  <a:extLst>
                    <a:ext uri="{FF2B5EF4-FFF2-40B4-BE49-F238E27FC236}">
                      <a16:creationId xmlns:a16="http://schemas.microsoft.com/office/drawing/2014/main" id="{FCC5C849-E6EF-9EB1-0680-22C7E3691805}"/>
                    </a:ext>
                  </a:extLst>
                </p:cNvPr>
                <p:cNvCxnSpPr>
                  <a:cxnSpLocks/>
                </p:cNvCxnSpPr>
                <p:nvPr/>
              </p:nvCxnSpPr>
              <p:spPr bwMode="auto">
                <a:xfrm>
                  <a:off x="541937" y="4289171"/>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402" name="Group 401">
                <a:extLst>
                  <a:ext uri="{FF2B5EF4-FFF2-40B4-BE49-F238E27FC236}">
                    <a16:creationId xmlns:a16="http://schemas.microsoft.com/office/drawing/2014/main" id="{4A346666-905E-1F9F-C031-FE0D9B3DDD00}"/>
                  </a:ext>
                </a:extLst>
              </p:cNvPr>
              <p:cNvGrpSpPr/>
              <p:nvPr/>
            </p:nvGrpSpPr>
            <p:grpSpPr>
              <a:xfrm>
                <a:off x="7779630" y="2833890"/>
                <a:ext cx="118872" cy="118872"/>
                <a:chOff x="828426" y="4419685"/>
                <a:chExt cx="118872" cy="118872"/>
              </a:xfrm>
            </p:grpSpPr>
            <p:cxnSp>
              <p:nvCxnSpPr>
                <p:cNvPr id="403" name="Straight Connector 402">
                  <a:extLst>
                    <a:ext uri="{FF2B5EF4-FFF2-40B4-BE49-F238E27FC236}">
                      <a16:creationId xmlns:a16="http://schemas.microsoft.com/office/drawing/2014/main" id="{889050DF-9083-A0EE-E1D1-6ED1406FD355}"/>
                    </a:ext>
                  </a:extLst>
                </p:cNvPr>
                <p:cNvCxnSpPr>
                  <a:cxnSpLocks/>
                </p:cNvCxnSpPr>
                <p:nvPr/>
              </p:nvCxnSpPr>
              <p:spPr bwMode="auto">
                <a:xfrm>
                  <a:off x="828426" y="4479121"/>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404" name="Straight Connector 403">
                  <a:extLst>
                    <a:ext uri="{FF2B5EF4-FFF2-40B4-BE49-F238E27FC236}">
                      <a16:creationId xmlns:a16="http://schemas.microsoft.com/office/drawing/2014/main" id="{4BFB07A5-2803-A9D3-2862-B8214C7A0801}"/>
                    </a:ext>
                  </a:extLst>
                </p:cNvPr>
                <p:cNvCxnSpPr>
                  <a:cxnSpLocks/>
                </p:cNvCxnSpPr>
                <p:nvPr/>
              </p:nvCxnSpPr>
              <p:spPr bwMode="auto">
                <a:xfrm>
                  <a:off x="887861" y="4419685"/>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405" name="Group 404">
                <a:extLst>
                  <a:ext uri="{FF2B5EF4-FFF2-40B4-BE49-F238E27FC236}">
                    <a16:creationId xmlns:a16="http://schemas.microsoft.com/office/drawing/2014/main" id="{DBCCC44C-0941-4618-B650-9FE5E17624D7}"/>
                  </a:ext>
                </a:extLst>
              </p:cNvPr>
              <p:cNvGrpSpPr/>
              <p:nvPr/>
            </p:nvGrpSpPr>
            <p:grpSpPr>
              <a:xfrm>
                <a:off x="8084565" y="2914482"/>
                <a:ext cx="118872" cy="118872"/>
                <a:chOff x="3949469" y="4117692"/>
                <a:chExt cx="74177" cy="70152"/>
              </a:xfrm>
            </p:grpSpPr>
            <p:cxnSp>
              <p:nvCxnSpPr>
                <p:cNvPr id="406" name="Straight Connector 405">
                  <a:extLst>
                    <a:ext uri="{FF2B5EF4-FFF2-40B4-BE49-F238E27FC236}">
                      <a16:creationId xmlns:a16="http://schemas.microsoft.com/office/drawing/2014/main" id="{E1EFD1E7-AF74-978C-ECAD-0A243E7E344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07" name="Straight Connector 406">
                  <a:extLst>
                    <a:ext uri="{FF2B5EF4-FFF2-40B4-BE49-F238E27FC236}">
                      <a16:creationId xmlns:a16="http://schemas.microsoft.com/office/drawing/2014/main" id="{C245B193-AB41-91C1-5FD8-1A97F692DD8D}"/>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08" name="Group 407">
                <a:extLst>
                  <a:ext uri="{FF2B5EF4-FFF2-40B4-BE49-F238E27FC236}">
                    <a16:creationId xmlns:a16="http://schemas.microsoft.com/office/drawing/2014/main" id="{86FDD7A8-DAAC-3703-BC49-B78369F80238}"/>
                  </a:ext>
                </a:extLst>
              </p:cNvPr>
              <p:cNvGrpSpPr/>
              <p:nvPr/>
            </p:nvGrpSpPr>
            <p:grpSpPr>
              <a:xfrm>
                <a:off x="7913885" y="2867708"/>
                <a:ext cx="118872" cy="118872"/>
                <a:chOff x="3949469" y="4117692"/>
                <a:chExt cx="74177" cy="70152"/>
              </a:xfrm>
            </p:grpSpPr>
            <p:cxnSp>
              <p:nvCxnSpPr>
                <p:cNvPr id="409" name="Straight Connector 408">
                  <a:extLst>
                    <a:ext uri="{FF2B5EF4-FFF2-40B4-BE49-F238E27FC236}">
                      <a16:creationId xmlns:a16="http://schemas.microsoft.com/office/drawing/2014/main" id="{F737DF53-E819-273C-4A15-B79B06D35E5A}"/>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10" name="Straight Connector 409">
                  <a:extLst>
                    <a:ext uri="{FF2B5EF4-FFF2-40B4-BE49-F238E27FC236}">
                      <a16:creationId xmlns:a16="http://schemas.microsoft.com/office/drawing/2014/main" id="{6D723D2C-5EA5-D78A-F0E2-0619B962211B}"/>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11" name="Group 410">
                <a:extLst>
                  <a:ext uri="{FF2B5EF4-FFF2-40B4-BE49-F238E27FC236}">
                    <a16:creationId xmlns:a16="http://schemas.microsoft.com/office/drawing/2014/main" id="{95269B54-DD53-9E2F-E577-411190D6DF87}"/>
                  </a:ext>
                </a:extLst>
              </p:cNvPr>
              <p:cNvGrpSpPr/>
              <p:nvPr/>
            </p:nvGrpSpPr>
            <p:grpSpPr>
              <a:xfrm>
                <a:off x="8045884" y="2893579"/>
                <a:ext cx="118872" cy="118872"/>
                <a:chOff x="3949469" y="4117692"/>
                <a:chExt cx="74177" cy="70152"/>
              </a:xfrm>
            </p:grpSpPr>
            <p:cxnSp>
              <p:nvCxnSpPr>
                <p:cNvPr id="412" name="Straight Connector 411">
                  <a:extLst>
                    <a:ext uri="{FF2B5EF4-FFF2-40B4-BE49-F238E27FC236}">
                      <a16:creationId xmlns:a16="http://schemas.microsoft.com/office/drawing/2014/main" id="{CA4C51BB-7CA8-206E-1657-B566CC0B6FD7}"/>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13" name="Straight Connector 412">
                  <a:extLst>
                    <a:ext uri="{FF2B5EF4-FFF2-40B4-BE49-F238E27FC236}">
                      <a16:creationId xmlns:a16="http://schemas.microsoft.com/office/drawing/2014/main" id="{7C11EC83-40F8-71D5-8034-029D0E9000A7}"/>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14" name="Group 413">
                <a:extLst>
                  <a:ext uri="{FF2B5EF4-FFF2-40B4-BE49-F238E27FC236}">
                    <a16:creationId xmlns:a16="http://schemas.microsoft.com/office/drawing/2014/main" id="{F5C9B41C-5FB8-064D-2AFC-F106BEEE3CD1}"/>
                  </a:ext>
                </a:extLst>
              </p:cNvPr>
              <p:cNvGrpSpPr/>
              <p:nvPr/>
            </p:nvGrpSpPr>
            <p:grpSpPr>
              <a:xfrm>
                <a:off x="8457978" y="3024517"/>
                <a:ext cx="118872" cy="118872"/>
                <a:chOff x="3949469" y="4117692"/>
                <a:chExt cx="74177" cy="70152"/>
              </a:xfrm>
            </p:grpSpPr>
            <p:cxnSp>
              <p:nvCxnSpPr>
                <p:cNvPr id="415" name="Straight Connector 414">
                  <a:extLst>
                    <a:ext uri="{FF2B5EF4-FFF2-40B4-BE49-F238E27FC236}">
                      <a16:creationId xmlns:a16="http://schemas.microsoft.com/office/drawing/2014/main" id="{C0B470E4-A6A8-030C-86D1-819518064F27}"/>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16" name="Straight Connector 415">
                  <a:extLst>
                    <a:ext uri="{FF2B5EF4-FFF2-40B4-BE49-F238E27FC236}">
                      <a16:creationId xmlns:a16="http://schemas.microsoft.com/office/drawing/2014/main" id="{AE82BD2D-235C-5707-B838-A0FB93339723}"/>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17" name="Group 416">
                <a:extLst>
                  <a:ext uri="{FF2B5EF4-FFF2-40B4-BE49-F238E27FC236}">
                    <a16:creationId xmlns:a16="http://schemas.microsoft.com/office/drawing/2014/main" id="{C8AEF892-A2B4-B3B7-4A3C-92BAA740F482}"/>
                  </a:ext>
                </a:extLst>
              </p:cNvPr>
              <p:cNvGrpSpPr/>
              <p:nvPr/>
            </p:nvGrpSpPr>
            <p:grpSpPr>
              <a:xfrm>
                <a:off x="7613504" y="2808272"/>
                <a:ext cx="118872" cy="118872"/>
                <a:chOff x="3949469" y="4117692"/>
                <a:chExt cx="74177" cy="70152"/>
              </a:xfrm>
            </p:grpSpPr>
            <p:cxnSp>
              <p:nvCxnSpPr>
                <p:cNvPr id="418" name="Straight Connector 417">
                  <a:extLst>
                    <a:ext uri="{FF2B5EF4-FFF2-40B4-BE49-F238E27FC236}">
                      <a16:creationId xmlns:a16="http://schemas.microsoft.com/office/drawing/2014/main" id="{2EC0E07E-FBFA-5504-986A-C894AD636B6A}"/>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19" name="Straight Connector 418">
                  <a:extLst>
                    <a:ext uri="{FF2B5EF4-FFF2-40B4-BE49-F238E27FC236}">
                      <a16:creationId xmlns:a16="http://schemas.microsoft.com/office/drawing/2014/main" id="{E1977F41-36CC-3870-55C1-75D2490AE0D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23" name="Group 422">
                <a:extLst>
                  <a:ext uri="{FF2B5EF4-FFF2-40B4-BE49-F238E27FC236}">
                    <a16:creationId xmlns:a16="http://schemas.microsoft.com/office/drawing/2014/main" id="{1948E58C-96DA-0D1A-ED3D-8AAB645EAEF9}"/>
                  </a:ext>
                </a:extLst>
              </p:cNvPr>
              <p:cNvGrpSpPr/>
              <p:nvPr/>
            </p:nvGrpSpPr>
            <p:grpSpPr>
              <a:xfrm>
                <a:off x="7282966" y="2746823"/>
                <a:ext cx="118872" cy="118872"/>
                <a:chOff x="3949469" y="4117692"/>
                <a:chExt cx="74177" cy="70152"/>
              </a:xfrm>
            </p:grpSpPr>
            <p:cxnSp>
              <p:nvCxnSpPr>
                <p:cNvPr id="424" name="Straight Connector 423">
                  <a:extLst>
                    <a:ext uri="{FF2B5EF4-FFF2-40B4-BE49-F238E27FC236}">
                      <a16:creationId xmlns:a16="http://schemas.microsoft.com/office/drawing/2014/main" id="{05D50F35-2413-E850-8445-C637A8BD0C8B}"/>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25" name="Straight Connector 424">
                  <a:extLst>
                    <a:ext uri="{FF2B5EF4-FFF2-40B4-BE49-F238E27FC236}">
                      <a16:creationId xmlns:a16="http://schemas.microsoft.com/office/drawing/2014/main" id="{457EC8DA-69CF-FB9E-D54A-4E423B428A44}"/>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26" name="Group 425">
                <a:extLst>
                  <a:ext uri="{FF2B5EF4-FFF2-40B4-BE49-F238E27FC236}">
                    <a16:creationId xmlns:a16="http://schemas.microsoft.com/office/drawing/2014/main" id="{44BB7511-9DBE-0545-6746-700A8314F07C}"/>
                  </a:ext>
                </a:extLst>
              </p:cNvPr>
              <p:cNvGrpSpPr/>
              <p:nvPr/>
            </p:nvGrpSpPr>
            <p:grpSpPr>
              <a:xfrm>
                <a:off x="8743051" y="3054418"/>
                <a:ext cx="118872" cy="118872"/>
                <a:chOff x="3949469" y="4117692"/>
                <a:chExt cx="74177" cy="70152"/>
              </a:xfrm>
            </p:grpSpPr>
            <p:cxnSp>
              <p:nvCxnSpPr>
                <p:cNvPr id="427" name="Straight Connector 426">
                  <a:extLst>
                    <a:ext uri="{FF2B5EF4-FFF2-40B4-BE49-F238E27FC236}">
                      <a16:creationId xmlns:a16="http://schemas.microsoft.com/office/drawing/2014/main" id="{77982A3A-B180-9C02-3945-35C60813EF0C}"/>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28" name="Straight Connector 427">
                  <a:extLst>
                    <a:ext uri="{FF2B5EF4-FFF2-40B4-BE49-F238E27FC236}">
                      <a16:creationId xmlns:a16="http://schemas.microsoft.com/office/drawing/2014/main" id="{4018619D-0A2E-797C-A94E-1E0BA3070D9F}"/>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29" name="Group 428">
                <a:extLst>
                  <a:ext uri="{FF2B5EF4-FFF2-40B4-BE49-F238E27FC236}">
                    <a16:creationId xmlns:a16="http://schemas.microsoft.com/office/drawing/2014/main" id="{FA22E472-B222-9048-9DB9-8B0CD9B63F74}"/>
                  </a:ext>
                </a:extLst>
              </p:cNvPr>
              <p:cNvGrpSpPr/>
              <p:nvPr/>
            </p:nvGrpSpPr>
            <p:grpSpPr>
              <a:xfrm>
                <a:off x="8213128" y="2923934"/>
                <a:ext cx="118872" cy="118872"/>
                <a:chOff x="3949469" y="4117692"/>
                <a:chExt cx="74177" cy="70152"/>
              </a:xfrm>
            </p:grpSpPr>
            <p:cxnSp>
              <p:nvCxnSpPr>
                <p:cNvPr id="430" name="Straight Connector 429">
                  <a:extLst>
                    <a:ext uri="{FF2B5EF4-FFF2-40B4-BE49-F238E27FC236}">
                      <a16:creationId xmlns:a16="http://schemas.microsoft.com/office/drawing/2014/main" id="{9E466471-072C-995C-A446-E4DB8D7256C4}"/>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31" name="Straight Connector 430">
                  <a:extLst>
                    <a:ext uri="{FF2B5EF4-FFF2-40B4-BE49-F238E27FC236}">
                      <a16:creationId xmlns:a16="http://schemas.microsoft.com/office/drawing/2014/main" id="{4E3406FF-1443-8C4C-0591-5A77BB2463AF}"/>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32" name="Group 431">
                <a:extLst>
                  <a:ext uri="{FF2B5EF4-FFF2-40B4-BE49-F238E27FC236}">
                    <a16:creationId xmlns:a16="http://schemas.microsoft.com/office/drawing/2014/main" id="{3F2C0274-96EA-CA43-A091-55FB60AF002A}"/>
                  </a:ext>
                </a:extLst>
              </p:cNvPr>
              <p:cNvGrpSpPr/>
              <p:nvPr/>
            </p:nvGrpSpPr>
            <p:grpSpPr>
              <a:xfrm>
                <a:off x="8779456" y="3063898"/>
                <a:ext cx="118872" cy="118872"/>
                <a:chOff x="3949469" y="4117692"/>
                <a:chExt cx="74177" cy="70152"/>
              </a:xfrm>
            </p:grpSpPr>
            <p:cxnSp>
              <p:nvCxnSpPr>
                <p:cNvPr id="433" name="Straight Connector 432">
                  <a:extLst>
                    <a:ext uri="{FF2B5EF4-FFF2-40B4-BE49-F238E27FC236}">
                      <a16:creationId xmlns:a16="http://schemas.microsoft.com/office/drawing/2014/main" id="{673F432A-F4BF-B45F-3217-CE23D0A0460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1D010FF2-DA17-A662-129A-47A31AB6E233}"/>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35" name="Group 434">
                <a:extLst>
                  <a:ext uri="{FF2B5EF4-FFF2-40B4-BE49-F238E27FC236}">
                    <a16:creationId xmlns:a16="http://schemas.microsoft.com/office/drawing/2014/main" id="{EAAAC69C-4A18-CB15-E2C3-EDFFB23F5589}"/>
                  </a:ext>
                </a:extLst>
              </p:cNvPr>
              <p:cNvGrpSpPr/>
              <p:nvPr/>
            </p:nvGrpSpPr>
            <p:grpSpPr>
              <a:xfrm>
                <a:off x="7395624" y="2773268"/>
                <a:ext cx="118872" cy="118872"/>
                <a:chOff x="3949469" y="4117692"/>
                <a:chExt cx="74177" cy="70152"/>
              </a:xfrm>
            </p:grpSpPr>
            <p:cxnSp>
              <p:nvCxnSpPr>
                <p:cNvPr id="436" name="Straight Connector 435">
                  <a:extLst>
                    <a:ext uri="{FF2B5EF4-FFF2-40B4-BE49-F238E27FC236}">
                      <a16:creationId xmlns:a16="http://schemas.microsoft.com/office/drawing/2014/main" id="{C3EBCB68-7D34-E25A-E512-4A1A6C145BB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37" name="Straight Connector 436">
                  <a:extLst>
                    <a:ext uri="{FF2B5EF4-FFF2-40B4-BE49-F238E27FC236}">
                      <a16:creationId xmlns:a16="http://schemas.microsoft.com/office/drawing/2014/main" id="{5C530B9C-36CE-0309-19E0-2B3F6915FA07}"/>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38" name="Group 437">
                <a:extLst>
                  <a:ext uri="{FF2B5EF4-FFF2-40B4-BE49-F238E27FC236}">
                    <a16:creationId xmlns:a16="http://schemas.microsoft.com/office/drawing/2014/main" id="{6DA0A885-48D8-FFA9-C713-B94085D9EB68}"/>
                  </a:ext>
                </a:extLst>
              </p:cNvPr>
              <p:cNvGrpSpPr/>
              <p:nvPr/>
            </p:nvGrpSpPr>
            <p:grpSpPr>
              <a:xfrm>
                <a:off x="8810937" y="3060994"/>
                <a:ext cx="118872" cy="118872"/>
                <a:chOff x="3949469" y="4117692"/>
                <a:chExt cx="74177" cy="70152"/>
              </a:xfrm>
            </p:grpSpPr>
            <p:cxnSp>
              <p:nvCxnSpPr>
                <p:cNvPr id="439" name="Straight Connector 438">
                  <a:extLst>
                    <a:ext uri="{FF2B5EF4-FFF2-40B4-BE49-F238E27FC236}">
                      <a16:creationId xmlns:a16="http://schemas.microsoft.com/office/drawing/2014/main" id="{C7DFF067-D843-88C9-A315-4CD86B66553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40" name="Straight Connector 439">
                  <a:extLst>
                    <a:ext uri="{FF2B5EF4-FFF2-40B4-BE49-F238E27FC236}">
                      <a16:creationId xmlns:a16="http://schemas.microsoft.com/office/drawing/2014/main" id="{4AEE7272-CAEC-6077-45F4-A0929604E3D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41" name="Group 440">
                <a:extLst>
                  <a:ext uri="{FF2B5EF4-FFF2-40B4-BE49-F238E27FC236}">
                    <a16:creationId xmlns:a16="http://schemas.microsoft.com/office/drawing/2014/main" id="{1A353102-5135-EA5A-14F0-EC27B96037F3}"/>
                  </a:ext>
                </a:extLst>
              </p:cNvPr>
              <p:cNvGrpSpPr/>
              <p:nvPr/>
            </p:nvGrpSpPr>
            <p:grpSpPr>
              <a:xfrm>
                <a:off x="9090397" y="3149127"/>
                <a:ext cx="118872" cy="118872"/>
                <a:chOff x="3949469" y="4117692"/>
                <a:chExt cx="74177" cy="70152"/>
              </a:xfrm>
            </p:grpSpPr>
            <p:cxnSp>
              <p:nvCxnSpPr>
                <p:cNvPr id="442" name="Straight Connector 441">
                  <a:extLst>
                    <a:ext uri="{FF2B5EF4-FFF2-40B4-BE49-F238E27FC236}">
                      <a16:creationId xmlns:a16="http://schemas.microsoft.com/office/drawing/2014/main" id="{3CAE9D69-2F84-0499-9499-BBA6F93E134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43" name="Straight Connector 442">
                  <a:extLst>
                    <a:ext uri="{FF2B5EF4-FFF2-40B4-BE49-F238E27FC236}">
                      <a16:creationId xmlns:a16="http://schemas.microsoft.com/office/drawing/2014/main" id="{5E795C78-7C48-3AD1-B50B-722AB7FB01DA}"/>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444" name="Group 443">
                <a:extLst>
                  <a:ext uri="{FF2B5EF4-FFF2-40B4-BE49-F238E27FC236}">
                    <a16:creationId xmlns:a16="http://schemas.microsoft.com/office/drawing/2014/main" id="{D1E971DA-4C5C-EAEE-75B0-F480F4976A4C}"/>
                  </a:ext>
                </a:extLst>
              </p:cNvPr>
              <p:cNvGrpSpPr/>
              <p:nvPr/>
            </p:nvGrpSpPr>
            <p:grpSpPr>
              <a:xfrm>
                <a:off x="7509222" y="2795119"/>
                <a:ext cx="118872" cy="118872"/>
                <a:chOff x="3949469" y="4117692"/>
                <a:chExt cx="74177" cy="70152"/>
              </a:xfrm>
            </p:grpSpPr>
            <p:cxnSp>
              <p:nvCxnSpPr>
                <p:cNvPr id="445" name="Straight Connector 444">
                  <a:extLst>
                    <a:ext uri="{FF2B5EF4-FFF2-40B4-BE49-F238E27FC236}">
                      <a16:creationId xmlns:a16="http://schemas.microsoft.com/office/drawing/2014/main" id="{B69D75C9-649A-B676-13A0-A6BF0D17686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446" name="Straight Connector 445">
                  <a:extLst>
                    <a:ext uri="{FF2B5EF4-FFF2-40B4-BE49-F238E27FC236}">
                      <a16:creationId xmlns:a16="http://schemas.microsoft.com/office/drawing/2014/main" id="{A314734B-906E-3E3C-EF1A-A2203E7C064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672" name="Group 671">
                <a:extLst>
                  <a:ext uri="{FF2B5EF4-FFF2-40B4-BE49-F238E27FC236}">
                    <a16:creationId xmlns:a16="http://schemas.microsoft.com/office/drawing/2014/main" id="{DFEB049D-ECA5-E241-11A4-2DB667355AE0}"/>
                  </a:ext>
                </a:extLst>
              </p:cNvPr>
              <p:cNvGrpSpPr/>
              <p:nvPr/>
            </p:nvGrpSpPr>
            <p:grpSpPr>
              <a:xfrm>
                <a:off x="7957303" y="2864108"/>
                <a:ext cx="118872" cy="118872"/>
                <a:chOff x="452275" y="4214530"/>
                <a:chExt cx="118872" cy="118872"/>
              </a:xfrm>
            </p:grpSpPr>
            <p:cxnSp>
              <p:nvCxnSpPr>
                <p:cNvPr id="673" name="Straight Connector 672">
                  <a:extLst>
                    <a:ext uri="{FF2B5EF4-FFF2-40B4-BE49-F238E27FC236}">
                      <a16:creationId xmlns:a16="http://schemas.microsoft.com/office/drawing/2014/main" id="{8EB3D2E8-6A77-4C7E-D5F8-CBAF4A1A4F43}"/>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674" name="Straight Connector 673">
                  <a:extLst>
                    <a:ext uri="{FF2B5EF4-FFF2-40B4-BE49-F238E27FC236}">
                      <a16:creationId xmlns:a16="http://schemas.microsoft.com/office/drawing/2014/main" id="{68735A05-DD33-BF11-630D-9D67B83D7000}"/>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675" name="Group 674">
                <a:extLst>
                  <a:ext uri="{FF2B5EF4-FFF2-40B4-BE49-F238E27FC236}">
                    <a16:creationId xmlns:a16="http://schemas.microsoft.com/office/drawing/2014/main" id="{B130CAFE-9A17-A6AC-FB35-41B5F50B9F36}"/>
                  </a:ext>
                </a:extLst>
              </p:cNvPr>
              <p:cNvGrpSpPr/>
              <p:nvPr/>
            </p:nvGrpSpPr>
            <p:grpSpPr>
              <a:xfrm>
                <a:off x="8301591" y="2954625"/>
                <a:ext cx="118872" cy="118872"/>
                <a:chOff x="482502" y="4330604"/>
                <a:chExt cx="118872" cy="118872"/>
              </a:xfrm>
            </p:grpSpPr>
            <p:cxnSp>
              <p:nvCxnSpPr>
                <p:cNvPr id="676" name="Straight Connector 675">
                  <a:extLst>
                    <a:ext uri="{FF2B5EF4-FFF2-40B4-BE49-F238E27FC236}">
                      <a16:creationId xmlns:a16="http://schemas.microsoft.com/office/drawing/2014/main" id="{E9EDB36C-424C-CDED-3944-8B3116FD9DDC}"/>
                    </a:ext>
                  </a:extLst>
                </p:cNvPr>
                <p:cNvCxnSpPr>
                  <a:cxnSpLocks/>
                </p:cNvCxnSpPr>
                <p:nvPr/>
              </p:nvCxnSpPr>
              <p:spPr bwMode="auto">
                <a:xfrm>
                  <a:off x="482502" y="4390040"/>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677" name="Straight Connector 676">
                  <a:extLst>
                    <a:ext uri="{FF2B5EF4-FFF2-40B4-BE49-F238E27FC236}">
                      <a16:creationId xmlns:a16="http://schemas.microsoft.com/office/drawing/2014/main" id="{04C6CF86-5EFD-3BF7-9A64-9A1F72D39BBB}"/>
                    </a:ext>
                  </a:extLst>
                </p:cNvPr>
                <p:cNvCxnSpPr>
                  <a:cxnSpLocks/>
                </p:cNvCxnSpPr>
                <p:nvPr/>
              </p:nvCxnSpPr>
              <p:spPr bwMode="auto">
                <a:xfrm>
                  <a:off x="541937" y="4330604"/>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678" name="Group 677">
                <a:extLst>
                  <a:ext uri="{FF2B5EF4-FFF2-40B4-BE49-F238E27FC236}">
                    <a16:creationId xmlns:a16="http://schemas.microsoft.com/office/drawing/2014/main" id="{9E9B0F2A-ADF8-C6AC-9344-557E60A52FD7}"/>
                  </a:ext>
                </a:extLst>
              </p:cNvPr>
              <p:cNvGrpSpPr/>
              <p:nvPr/>
            </p:nvGrpSpPr>
            <p:grpSpPr>
              <a:xfrm>
                <a:off x="8486007" y="3027466"/>
                <a:ext cx="118872" cy="118872"/>
                <a:chOff x="482502" y="4289171"/>
                <a:chExt cx="118872" cy="118872"/>
              </a:xfrm>
            </p:grpSpPr>
            <p:cxnSp>
              <p:nvCxnSpPr>
                <p:cNvPr id="679" name="Straight Connector 678">
                  <a:extLst>
                    <a:ext uri="{FF2B5EF4-FFF2-40B4-BE49-F238E27FC236}">
                      <a16:creationId xmlns:a16="http://schemas.microsoft.com/office/drawing/2014/main" id="{7C1EF030-A88C-C144-5154-19B589AF945C}"/>
                    </a:ext>
                  </a:extLst>
                </p:cNvPr>
                <p:cNvCxnSpPr>
                  <a:cxnSpLocks/>
                </p:cNvCxnSpPr>
                <p:nvPr/>
              </p:nvCxnSpPr>
              <p:spPr bwMode="auto">
                <a:xfrm>
                  <a:off x="482502" y="4348607"/>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680" name="Straight Connector 679">
                  <a:extLst>
                    <a:ext uri="{FF2B5EF4-FFF2-40B4-BE49-F238E27FC236}">
                      <a16:creationId xmlns:a16="http://schemas.microsoft.com/office/drawing/2014/main" id="{FB6734F8-DC81-963C-6C4E-5BCA79804C90}"/>
                    </a:ext>
                  </a:extLst>
                </p:cNvPr>
                <p:cNvCxnSpPr>
                  <a:cxnSpLocks/>
                </p:cNvCxnSpPr>
                <p:nvPr/>
              </p:nvCxnSpPr>
              <p:spPr bwMode="auto">
                <a:xfrm>
                  <a:off x="541937" y="4289171"/>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681" name="Group 680">
                <a:extLst>
                  <a:ext uri="{FF2B5EF4-FFF2-40B4-BE49-F238E27FC236}">
                    <a16:creationId xmlns:a16="http://schemas.microsoft.com/office/drawing/2014/main" id="{3595C3A7-D69C-E43C-0EBB-5D48CE4B0A9D}"/>
                  </a:ext>
                </a:extLst>
              </p:cNvPr>
              <p:cNvGrpSpPr/>
              <p:nvPr/>
            </p:nvGrpSpPr>
            <p:grpSpPr>
              <a:xfrm>
                <a:off x="8918856" y="3112675"/>
                <a:ext cx="118872" cy="118872"/>
                <a:chOff x="828426" y="4419685"/>
                <a:chExt cx="118872" cy="118872"/>
              </a:xfrm>
            </p:grpSpPr>
            <p:cxnSp>
              <p:nvCxnSpPr>
                <p:cNvPr id="682" name="Straight Connector 681">
                  <a:extLst>
                    <a:ext uri="{FF2B5EF4-FFF2-40B4-BE49-F238E27FC236}">
                      <a16:creationId xmlns:a16="http://schemas.microsoft.com/office/drawing/2014/main" id="{81879616-14E6-9F51-C832-9D94B6C9885F}"/>
                    </a:ext>
                  </a:extLst>
                </p:cNvPr>
                <p:cNvCxnSpPr>
                  <a:cxnSpLocks/>
                </p:cNvCxnSpPr>
                <p:nvPr/>
              </p:nvCxnSpPr>
              <p:spPr bwMode="auto">
                <a:xfrm>
                  <a:off x="828426" y="4479121"/>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683" name="Straight Connector 682">
                  <a:extLst>
                    <a:ext uri="{FF2B5EF4-FFF2-40B4-BE49-F238E27FC236}">
                      <a16:creationId xmlns:a16="http://schemas.microsoft.com/office/drawing/2014/main" id="{C35136D8-C519-0FDF-2B17-5CF6005E0D38}"/>
                    </a:ext>
                  </a:extLst>
                </p:cNvPr>
                <p:cNvCxnSpPr>
                  <a:cxnSpLocks/>
                </p:cNvCxnSpPr>
                <p:nvPr/>
              </p:nvCxnSpPr>
              <p:spPr bwMode="auto">
                <a:xfrm>
                  <a:off x="887861" y="4419685"/>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684" name="Group 683">
                <a:extLst>
                  <a:ext uri="{FF2B5EF4-FFF2-40B4-BE49-F238E27FC236}">
                    <a16:creationId xmlns:a16="http://schemas.microsoft.com/office/drawing/2014/main" id="{80F75A2A-01BB-B6A6-FE69-203498962AC2}"/>
                  </a:ext>
                </a:extLst>
              </p:cNvPr>
              <p:cNvGrpSpPr/>
              <p:nvPr/>
            </p:nvGrpSpPr>
            <p:grpSpPr>
              <a:xfrm>
                <a:off x="8170419" y="2920990"/>
                <a:ext cx="118872" cy="118872"/>
                <a:chOff x="3949469" y="4117692"/>
                <a:chExt cx="74177" cy="70152"/>
              </a:xfrm>
            </p:grpSpPr>
            <p:cxnSp>
              <p:nvCxnSpPr>
                <p:cNvPr id="685" name="Straight Connector 684">
                  <a:extLst>
                    <a:ext uri="{FF2B5EF4-FFF2-40B4-BE49-F238E27FC236}">
                      <a16:creationId xmlns:a16="http://schemas.microsoft.com/office/drawing/2014/main" id="{0C6C8111-1244-1B7E-8437-0F667429A69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686" name="Straight Connector 685">
                  <a:extLst>
                    <a:ext uri="{FF2B5EF4-FFF2-40B4-BE49-F238E27FC236}">
                      <a16:creationId xmlns:a16="http://schemas.microsoft.com/office/drawing/2014/main" id="{D0AAFFFA-C26E-9671-B2AE-ABB64C630370}"/>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687" name="Group 686">
                <a:extLst>
                  <a:ext uri="{FF2B5EF4-FFF2-40B4-BE49-F238E27FC236}">
                    <a16:creationId xmlns:a16="http://schemas.microsoft.com/office/drawing/2014/main" id="{E25FD2F9-05B2-6CBE-7E22-9B226EC9A4E5}"/>
                  </a:ext>
                </a:extLst>
              </p:cNvPr>
              <p:cNvGrpSpPr/>
              <p:nvPr/>
            </p:nvGrpSpPr>
            <p:grpSpPr>
              <a:xfrm>
                <a:off x="7640647" y="2810784"/>
                <a:ext cx="118872" cy="118872"/>
                <a:chOff x="3949469" y="4117692"/>
                <a:chExt cx="74177" cy="70152"/>
              </a:xfrm>
            </p:grpSpPr>
            <p:cxnSp>
              <p:nvCxnSpPr>
                <p:cNvPr id="688" name="Straight Connector 687">
                  <a:extLst>
                    <a:ext uri="{FF2B5EF4-FFF2-40B4-BE49-F238E27FC236}">
                      <a16:creationId xmlns:a16="http://schemas.microsoft.com/office/drawing/2014/main" id="{E37A97CD-71F4-CD48-57F5-32E2AA20BBF3}"/>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689" name="Straight Connector 688">
                  <a:extLst>
                    <a:ext uri="{FF2B5EF4-FFF2-40B4-BE49-F238E27FC236}">
                      <a16:creationId xmlns:a16="http://schemas.microsoft.com/office/drawing/2014/main" id="{C915281B-FAC6-B07F-A195-28272440003E}"/>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690" name="Group 689">
                <a:extLst>
                  <a:ext uri="{FF2B5EF4-FFF2-40B4-BE49-F238E27FC236}">
                    <a16:creationId xmlns:a16="http://schemas.microsoft.com/office/drawing/2014/main" id="{3BDB5E34-6655-67BF-EFD2-AF62FF8039F9}"/>
                  </a:ext>
                </a:extLst>
              </p:cNvPr>
              <p:cNvGrpSpPr/>
              <p:nvPr/>
            </p:nvGrpSpPr>
            <p:grpSpPr>
              <a:xfrm>
                <a:off x="8658545" y="3024689"/>
                <a:ext cx="118872" cy="118872"/>
                <a:chOff x="3949469" y="4117692"/>
                <a:chExt cx="74177" cy="70152"/>
              </a:xfrm>
            </p:grpSpPr>
            <p:cxnSp>
              <p:nvCxnSpPr>
                <p:cNvPr id="691" name="Straight Connector 690">
                  <a:extLst>
                    <a:ext uri="{FF2B5EF4-FFF2-40B4-BE49-F238E27FC236}">
                      <a16:creationId xmlns:a16="http://schemas.microsoft.com/office/drawing/2014/main" id="{4DC64BF7-FE89-6B23-1BE0-C494D9EB86E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692" name="Straight Connector 691">
                  <a:extLst>
                    <a:ext uri="{FF2B5EF4-FFF2-40B4-BE49-F238E27FC236}">
                      <a16:creationId xmlns:a16="http://schemas.microsoft.com/office/drawing/2014/main" id="{86787AD0-9C1B-7DAF-CC17-449AE52643D4}"/>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693" name="Group 692">
                <a:extLst>
                  <a:ext uri="{FF2B5EF4-FFF2-40B4-BE49-F238E27FC236}">
                    <a16:creationId xmlns:a16="http://schemas.microsoft.com/office/drawing/2014/main" id="{1D89E472-22C0-3FDE-D7C9-D9AA78A24E1E}"/>
                  </a:ext>
                </a:extLst>
              </p:cNvPr>
              <p:cNvGrpSpPr/>
              <p:nvPr/>
            </p:nvGrpSpPr>
            <p:grpSpPr>
              <a:xfrm>
                <a:off x="9413932" y="3318007"/>
                <a:ext cx="118872" cy="118872"/>
                <a:chOff x="3949469" y="4117692"/>
                <a:chExt cx="74177" cy="70152"/>
              </a:xfrm>
            </p:grpSpPr>
            <p:cxnSp>
              <p:nvCxnSpPr>
                <p:cNvPr id="694" name="Straight Connector 693">
                  <a:extLst>
                    <a:ext uri="{FF2B5EF4-FFF2-40B4-BE49-F238E27FC236}">
                      <a16:creationId xmlns:a16="http://schemas.microsoft.com/office/drawing/2014/main" id="{D8DADCBD-6DA6-5B0B-0C70-450AE9FAA0D0}"/>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695" name="Straight Connector 694">
                  <a:extLst>
                    <a:ext uri="{FF2B5EF4-FFF2-40B4-BE49-F238E27FC236}">
                      <a16:creationId xmlns:a16="http://schemas.microsoft.com/office/drawing/2014/main" id="{A7B29FA4-3758-70CB-B3B5-C18356B19770}"/>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02" name="Group 701">
                <a:extLst>
                  <a:ext uri="{FF2B5EF4-FFF2-40B4-BE49-F238E27FC236}">
                    <a16:creationId xmlns:a16="http://schemas.microsoft.com/office/drawing/2014/main" id="{CACCA328-B714-DB36-041A-38C99C1C1280}"/>
                  </a:ext>
                </a:extLst>
              </p:cNvPr>
              <p:cNvGrpSpPr/>
              <p:nvPr/>
            </p:nvGrpSpPr>
            <p:grpSpPr>
              <a:xfrm>
                <a:off x="7486063" y="2793066"/>
                <a:ext cx="118872" cy="118872"/>
                <a:chOff x="3949469" y="4117692"/>
                <a:chExt cx="74177" cy="70152"/>
              </a:xfrm>
            </p:grpSpPr>
            <p:cxnSp>
              <p:nvCxnSpPr>
                <p:cNvPr id="703" name="Straight Connector 702">
                  <a:extLst>
                    <a:ext uri="{FF2B5EF4-FFF2-40B4-BE49-F238E27FC236}">
                      <a16:creationId xmlns:a16="http://schemas.microsoft.com/office/drawing/2014/main" id="{DE0961B4-3D7C-89BD-99B3-B432FA6E6A48}"/>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04" name="Straight Connector 703">
                  <a:extLst>
                    <a:ext uri="{FF2B5EF4-FFF2-40B4-BE49-F238E27FC236}">
                      <a16:creationId xmlns:a16="http://schemas.microsoft.com/office/drawing/2014/main" id="{1E692A3B-EFAD-3790-4AEE-A5DB2378E076}"/>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05" name="Group 704">
                <a:extLst>
                  <a:ext uri="{FF2B5EF4-FFF2-40B4-BE49-F238E27FC236}">
                    <a16:creationId xmlns:a16="http://schemas.microsoft.com/office/drawing/2014/main" id="{888F8CE9-53E3-F4E1-818F-16D2590249BE}"/>
                  </a:ext>
                </a:extLst>
              </p:cNvPr>
              <p:cNvGrpSpPr/>
              <p:nvPr/>
            </p:nvGrpSpPr>
            <p:grpSpPr>
              <a:xfrm>
                <a:off x="9518193" y="3320411"/>
                <a:ext cx="118872" cy="118872"/>
                <a:chOff x="3949469" y="4117692"/>
                <a:chExt cx="74177" cy="70152"/>
              </a:xfrm>
            </p:grpSpPr>
            <p:cxnSp>
              <p:nvCxnSpPr>
                <p:cNvPr id="706" name="Straight Connector 705">
                  <a:extLst>
                    <a:ext uri="{FF2B5EF4-FFF2-40B4-BE49-F238E27FC236}">
                      <a16:creationId xmlns:a16="http://schemas.microsoft.com/office/drawing/2014/main" id="{ECE3C5C1-FE6A-7664-B8B1-145EAC5262F8}"/>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07" name="Straight Connector 706">
                  <a:extLst>
                    <a:ext uri="{FF2B5EF4-FFF2-40B4-BE49-F238E27FC236}">
                      <a16:creationId xmlns:a16="http://schemas.microsoft.com/office/drawing/2014/main" id="{F2FD0501-7C5A-2C7D-E251-C8AD6FDE2B4F}"/>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08" name="Group 707">
                <a:extLst>
                  <a:ext uri="{FF2B5EF4-FFF2-40B4-BE49-F238E27FC236}">
                    <a16:creationId xmlns:a16="http://schemas.microsoft.com/office/drawing/2014/main" id="{FC66F2EE-C4E5-642F-AA3C-FA4C947E59C0}"/>
                  </a:ext>
                </a:extLst>
              </p:cNvPr>
              <p:cNvGrpSpPr/>
              <p:nvPr/>
            </p:nvGrpSpPr>
            <p:grpSpPr>
              <a:xfrm>
                <a:off x="8960848" y="3110783"/>
                <a:ext cx="118872" cy="118872"/>
                <a:chOff x="3949469" y="4117692"/>
                <a:chExt cx="74177" cy="70152"/>
              </a:xfrm>
            </p:grpSpPr>
            <p:cxnSp>
              <p:nvCxnSpPr>
                <p:cNvPr id="709" name="Straight Connector 708">
                  <a:extLst>
                    <a:ext uri="{FF2B5EF4-FFF2-40B4-BE49-F238E27FC236}">
                      <a16:creationId xmlns:a16="http://schemas.microsoft.com/office/drawing/2014/main" id="{BCE57922-C2EB-FBC4-51B1-85D74B2C2B2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10" name="Straight Connector 709">
                  <a:extLst>
                    <a:ext uri="{FF2B5EF4-FFF2-40B4-BE49-F238E27FC236}">
                      <a16:creationId xmlns:a16="http://schemas.microsoft.com/office/drawing/2014/main" id="{BD750D85-F00D-3094-D671-4E76409BA880}"/>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14" name="Group 713">
                <a:extLst>
                  <a:ext uri="{FF2B5EF4-FFF2-40B4-BE49-F238E27FC236}">
                    <a16:creationId xmlns:a16="http://schemas.microsoft.com/office/drawing/2014/main" id="{2C9A2E23-BE59-B10A-FC3B-840A1AABFE58}"/>
                  </a:ext>
                </a:extLst>
              </p:cNvPr>
              <p:cNvGrpSpPr/>
              <p:nvPr/>
            </p:nvGrpSpPr>
            <p:grpSpPr>
              <a:xfrm>
                <a:off x="7588108" y="2813388"/>
                <a:ext cx="118872" cy="118872"/>
                <a:chOff x="3949469" y="4117692"/>
                <a:chExt cx="74177" cy="70152"/>
              </a:xfrm>
            </p:grpSpPr>
            <p:cxnSp>
              <p:nvCxnSpPr>
                <p:cNvPr id="715" name="Straight Connector 714">
                  <a:extLst>
                    <a:ext uri="{FF2B5EF4-FFF2-40B4-BE49-F238E27FC236}">
                      <a16:creationId xmlns:a16="http://schemas.microsoft.com/office/drawing/2014/main" id="{DFDC5D90-E19D-D6DD-BAA5-DB23C40CCA7E}"/>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16" name="Straight Connector 715">
                  <a:extLst>
                    <a:ext uri="{FF2B5EF4-FFF2-40B4-BE49-F238E27FC236}">
                      <a16:creationId xmlns:a16="http://schemas.microsoft.com/office/drawing/2014/main" id="{EAB2DBE5-7471-5448-1AEE-1728BA0C5A42}"/>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17" name="Group 716">
                <a:extLst>
                  <a:ext uri="{FF2B5EF4-FFF2-40B4-BE49-F238E27FC236}">
                    <a16:creationId xmlns:a16="http://schemas.microsoft.com/office/drawing/2014/main" id="{F5A37C9A-D7DA-615A-7B27-DE168EC17868}"/>
                  </a:ext>
                </a:extLst>
              </p:cNvPr>
              <p:cNvGrpSpPr/>
              <p:nvPr/>
            </p:nvGrpSpPr>
            <p:grpSpPr>
              <a:xfrm>
                <a:off x="7700570" y="2812980"/>
                <a:ext cx="118872" cy="118872"/>
                <a:chOff x="3949469" y="4117692"/>
                <a:chExt cx="74177" cy="70152"/>
              </a:xfrm>
            </p:grpSpPr>
            <p:cxnSp>
              <p:nvCxnSpPr>
                <p:cNvPr id="718" name="Straight Connector 717">
                  <a:extLst>
                    <a:ext uri="{FF2B5EF4-FFF2-40B4-BE49-F238E27FC236}">
                      <a16:creationId xmlns:a16="http://schemas.microsoft.com/office/drawing/2014/main" id="{23A03655-CAE5-3695-EEFD-D149AE13E964}"/>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19" name="Straight Connector 718">
                  <a:extLst>
                    <a:ext uri="{FF2B5EF4-FFF2-40B4-BE49-F238E27FC236}">
                      <a16:creationId xmlns:a16="http://schemas.microsoft.com/office/drawing/2014/main" id="{2AA9880A-205D-B242-88CA-5036E5FC6F29}"/>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20" name="Group 719">
                <a:extLst>
                  <a:ext uri="{FF2B5EF4-FFF2-40B4-BE49-F238E27FC236}">
                    <a16:creationId xmlns:a16="http://schemas.microsoft.com/office/drawing/2014/main" id="{2EB02C42-143A-31B2-A04C-C4EA4AFB420F}"/>
                  </a:ext>
                </a:extLst>
              </p:cNvPr>
              <p:cNvGrpSpPr/>
              <p:nvPr/>
            </p:nvGrpSpPr>
            <p:grpSpPr>
              <a:xfrm>
                <a:off x="7451099" y="2774454"/>
                <a:ext cx="118872" cy="118872"/>
                <a:chOff x="3949469" y="4117692"/>
                <a:chExt cx="74177" cy="70152"/>
              </a:xfrm>
            </p:grpSpPr>
            <p:cxnSp>
              <p:nvCxnSpPr>
                <p:cNvPr id="721" name="Straight Connector 720">
                  <a:extLst>
                    <a:ext uri="{FF2B5EF4-FFF2-40B4-BE49-F238E27FC236}">
                      <a16:creationId xmlns:a16="http://schemas.microsoft.com/office/drawing/2014/main" id="{1E7B2714-AA18-04C6-1D83-A357CF1EE956}"/>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22" name="Straight Connector 721">
                  <a:extLst>
                    <a:ext uri="{FF2B5EF4-FFF2-40B4-BE49-F238E27FC236}">
                      <a16:creationId xmlns:a16="http://schemas.microsoft.com/office/drawing/2014/main" id="{B7809213-5AE6-2C29-4100-55D8360A2339}"/>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23" name="Group 722">
                <a:extLst>
                  <a:ext uri="{FF2B5EF4-FFF2-40B4-BE49-F238E27FC236}">
                    <a16:creationId xmlns:a16="http://schemas.microsoft.com/office/drawing/2014/main" id="{CE34CE92-868B-DF2D-1C01-D3D7DE00F39A}"/>
                  </a:ext>
                </a:extLst>
              </p:cNvPr>
              <p:cNvGrpSpPr/>
              <p:nvPr/>
            </p:nvGrpSpPr>
            <p:grpSpPr>
              <a:xfrm>
                <a:off x="8257558" y="2921056"/>
                <a:ext cx="118872" cy="118872"/>
                <a:chOff x="452275" y="4214530"/>
                <a:chExt cx="118872" cy="118872"/>
              </a:xfrm>
            </p:grpSpPr>
            <p:cxnSp>
              <p:nvCxnSpPr>
                <p:cNvPr id="724" name="Straight Connector 723">
                  <a:extLst>
                    <a:ext uri="{FF2B5EF4-FFF2-40B4-BE49-F238E27FC236}">
                      <a16:creationId xmlns:a16="http://schemas.microsoft.com/office/drawing/2014/main" id="{E27770F9-4A86-E8C7-825C-7435C4076B2F}"/>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25" name="Straight Connector 724">
                  <a:extLst>
                    <a:ext uri="{FF2B5EF4-FFF2-40B4-BE49-F238E27FC236}">
                      <a16:creationId xmlns:a16="http://schemas.microsoft.com/office/drawing/2014/main" id="{65EA3E83-B878-DE35-91E0-3903B0DBA22F}"/>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26" name="Group 725">
                <a:extLst>
                  <a:ext uri="{FF2B5EF4-FFF2-40B4-BE49-F238E27FC236}">
                    <a16:creationId xmlns:a16="http://schemas.microsoft.com/office/drawing/2014/main" id="{74A8B25C-0729-AE64-3051-34B1C5652DD3}"/>
                  </a:ext>
                </a:extLst>
              </p:cNvPr>
              <p:cNvGrpSpPr/>
              <p:nvPr/>
            </p:nvGrpSpPr>
            <p:grpSpPr>
              <a:xfrm>
                <a:off x="8630717" y="3022790"/>
                <a:ext cx="118872" cy="118872"/>
                <a:chOff x="482502" y="4330604"/>
                <a:chExt cx="118872" cy="118872"/>
              </a:xfrm>
            </p:grpSpPr>
            <p:cxnSp>
              <p:nvCxnSpPr>
                <p:cNvPr id="727" name="Straight Connector 726">
                  <a:extLst>
                    <a:ext uri="{FF2B5EF4-FFF2-40B4-BE49-F238E27FC236}">
                      <a16:creationId xmlns:a16="http://schemas.microsoft.com/office/drawing/2014/main" id="{E5DAC2B8-9E91-FBCE-8014-718D1CE104E3}"/>
                    </a:ext>
                  </a:extLst>
                </p:cNvPr>
                <p:cNvCxnSpPr>
                  <a:cxnSpLocks/>
                </p:cNvCxnSpPr>
                <p:nvPr/>
              </p:nvCxnSpPr>
              <p:spPr bwMode="auto">
                <a:xfrm>
                  <a:off x="482502" y="4390040"/>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28" name="Straight Connector 727">
                  <a:extLst>
                    <a:ext uri="{FF2B5EF4-FFF2-40B4-BE49-F238E27FC236}">
                      <a16:creationId xmlns:a16="http://schemas.microsoft.com/office/drawing/2014/main" id="{A10CFBC2-E47B-1F7A-D8AD-3EB5ED05D2ED}"/>
                    </a:ext>
                  </a:extLst>
                </p:cNvPr>
                <p:cNvCxnSpPr>
                  <a:cxnSpLocks/>
                </p:cNvCxnSpPr>
                <p:nvPr/>
              </p:nvCxnSpPr>
              <p:spPr bwMode="auto">
                <a:xfrm>
                  <a:off x="541937" y="4330604"/>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32" name="Group 731">
                <a:extLst>
                  <a:ext uri="{FF2B5EF4-FFF2-40B4-BE49-F238E27FC236}">
                    <a16:creationId xmlns:a16="http://schemas.microsoft.com/office/drawing/2014/main" id="{4FCF6390-4913-9A84-7C94-13CF2A4C06F2}"/>
                  </a:ext>
                </a:extLst>
              </p:cNvPr>
              <p:cNvGrpSpPr/>
              <p:nvPr/>
            </p:nvGrpSpPr>
            <p:grpSpPr>
              <a:xfrm>
                <a:off x="7369104" y="2773642"/>
                <a:ext cx="118872" cy="118872"/>
                <a:chOff x="828426" y="4419685"/>
                <a:chExt cx="118872" cy="118872"/>
              </a:xfrm>
            </p:grpSpPr>
            <p:cxnSp>
              <p:nvCxnSpPr>
                <p:cNvPr id="733" name="Straight Connector 732">
                  <a:extLst>
                    <a:ext uri="{FF2B5EF4-FFF2-40B4-BE49-F238E27FC236}">
                      <a16:creationId xmlns:a16="http://schemas.microsoft.com/office/drawing/2014/main" id="{4A84A59A-479A-DACF-2CC9-CA6F0C5B741B}"/>
                    </a:ext>
                  </a:extLst>
                </p:cNvPr>
                <p:cNvCxnSpPr>
                  <a:cxnSpLocks/>
                </p:cNvCxnSpPr>
                <p:nvPr/>
              </p:nvCxnSpPr>
              <p:spPr bwMode="auto">
                <a:xfrm>
                  <a:off x="828426" y="4479121"/>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34" name="Straight Connector 733">
                  <a:extLst>
                    <a:ext uri="{FF2B5EF4-FFF2-40B4-BE49-F238E27FC236}">
                      <a16:creationId xmlns:a16="http://schemas.microsoft.com/office/drawing/2014/main" id="{6F06248B-A2C0-1CFE-83AC-183D17C9627F}"/>
                    </a:ext>
                  </a:extLst>
                </p:cNvPr>
                <p:cNvCxnSpPr>
                  <a:cxnSpLocks/>
                </p:cNvCxnSpPr>
                <p:nvPr/>
              </p:nvCxnSpPr>
              <p:spPr bwMode="auto">
                <a:xfrm>
                  <a:off x="887861" y="4419685"/>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35" name="Group 734">
                <a:extLst>
                  <a:ext uri="{FF2B5EF4-FFF2-40B4-BE49-F238E27FC236}">
                    <a16:creationId xmlns:a16="http://schemas.microsoft.com/office/drawing/2014/main" id="{868F2F19-C733-226A-0184-C1B6CF1B2341}"/>
                  </a:ext>
                </a:extLst>
              </p:cNvPr>
              <p:cNvGrpSpPr/>
              <p:nvPr/>
            </p:nvGrpSpPr>
            <p:grpSpPr>
              <a:xfrm>
                <a:off x="9020901" y="3091750"/>
                <a:ext cx="118872" cy="118872"/>
                <a:chOff x="3949469" y="4117692"/>
                <a:chExt cx="74177" cy="70152"/>
              </a:xfrm>
            </p:grpSpPr>
            <p:cxnSp>
              <p:nvCxnSpPr>
                <p:cNvPr id="736" name="Straight Connector 735">
                  <a:extLst>
                    <a:ext uri="{FF2B5EF4-FFF2-40B4-BE49-F238E27FC236}">
                      <a16:creationId xmlns:a16="http://schemas.microsoft.com/office/drawing/2014/main" id="{140701D2-3BF0-464D-5F49-817DCA05102C}"/>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37" name="Straight Connector 736">
                  <a:extLst>
                    <a:ext uri="{FF2B5EF4-FFF2-40B4-BE49-F238E27FC236}">
                      <a16:creationId xmlns:a16="http://schemas.microsoft.com/office/drawing/2014/main" id="{28B80AAA-0C59-5532-3084-8E33903409E6}"/>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38" name="Group 737">
                <a:extLst>
                  <a:ext uri="{FF2B5EF4-FFF2-40B4-BE49-F238E27FC236}">
                    <a16:creationId xmlns:a16="http://schemas.microsoft.com/office/drawing/2014/main" id="{910DAE58-0D05-94CA-DBBF-EF6AF572BCA6}"/>
                  </a:ext>
                </a:extLst>
              </p:cNvPr>
              <p:cNvGrpSpPr/>
              <p:nvPr/>
            </p:nvGrpSpPr>
            <p:grpSpPr>
              <a:xfrm>
                <a:off x="9187591" y="3156862"/>
                <a:ext cx="118872" cy="118872"/>
                <a:chOff x="3949469" y="4117692"/>
                <a:chExt cx="74177" cy="70152"/>
              </a:xfrm>
            </p:grpSpPr>
            <p:cxnSp>
              <p:nvCxnSpPr>
                <p:cNvPr id="739" name="Straight Connector 738">
                  <a:extLst>
                    <a:ext uri="{FF2B5EF4-FFF2-40B4-BE49-F238E27FC236}">
                      <a16:creationId xmlns:a16="http://schemas.microsoft.com/office/drawing/2014/main" id="{B2F16186-5218-37F4-342F-AA7F60546648}"/>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40" name="Straight Connector 739">
                  <a:extLst>
                    <a:ext uri="{FF2B5EF4-FFF2-40B4-BE49-F238E27FC236}">
                      <a16:creationId xmlns:a16="http://schemas.microsoft.com/office/drawing/2014/main" id="{6A5F27D4-33FE-2AE1-19DA-41246F0E616C}"/>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41" name="Group 740">
                <a:extLst>
                  <a:ext uri="{FF2B5EF4-FFF2-40B4-BE49-F238E27FC236}">
                    <a16:creationId xmlns:a16="http://schemas.microsoft.com/office/drawing/2014/main" id="{C0116E9A-917D-9818-0A12-EDEBBF67475D}"/>
                  </a:ext>
                </a:extLst>
              </p:cNvPr>
              <p:cNvGrpSpPr/>
              <p:nvPr/>
            </p:nvGrpSpPr>
            <p:grpSpPr>
              <a:xfrm>
                <a:off x="9119433" y="3151186"/>
                <a:ext cx="118872" cy="118872"/>
                <a:chOff x="3949469" y="4117692"/>
                <a:chExt cx="74177" cy="70152"/>
              </a:xfrm>
            </p:grpSpPr>
            <p:cxnSp>
              <p:nvCxnSpPr>
                <p:cNvPr id="742" name="Straight Connector 741">
                  <a:extLst>
                    <a:ext uri="{FF2B5EF4-FFF2-40B4-BE49-F238E27FC236}">
                      <a16:creationId xmlns:a16="http://schemas.microsoft.com/office/drawing/2014/main" id="{4E910EB1-8A91-3F2A-8AA2-5A6704CFC44D}"/>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43" name="Straight Connector 742">
                  <a:extLst>
                    <a:ext uri="{FF2B5EF4-FFF2-40B4-BE49-F238E27FC236}">
                      <a16:creationId xmlns:a16="http://schemas.microsoft.com/office/drawing/2014/main" id="{A38599D5-2802-5FEA-73A8-9AE62140049F}"/>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44" name="Group 743">
                <a:extLst>
                  <a:ext uri="{FF2B5EF4-FFF2-40B4-BE49-F238E27FC236}">
                    <a16:creationId xmlns:a16="http://schemas.microsoft.com/office/drawing/2014/main" id="{125CE98A-ADD3-04B7-829F-7C06F94A12FA}"/>
                  </a:ext>
                </a:extLst>
              </p:cNvPr>
              <p:cNvGrpSpPr/>
              <p:nvPr/>
            </p:nvGrpSpPr>
            <p:grpSpPr>
              <a:xfrm>
                <a:off x="8109960" y="2914481"/>
                <a:ext cx="118872" cy="118872"/>
                <a:chOff x="3949469" y="4117692"/>
                <a:chExt cx="74177" cy="70152"/>
              </a:xfrm>
            </p:grpSpPr>
            <p:cxnSp>
              <p:nvCxnSpPr>
                <p:cNvPr id="745" name="Straight Connector 744">
                  <a:extLst>
                    <a:ext uri="{FF2B5EF4-FFF2-40B4-BE49-F238E27FC236}">
                      <a16:creationId xmlns:a16="http://schemas.microsoft.com/office/drawing/2014/main" id="{3D06A2EA-207D-535F-F4DA-5DED0F05E602}"/>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46" name="Straight Connector 745">
                  <a:extLst>
                    <a:ext uri="{FF2B5EF4-FFF2-40B4-BE49-F238E27FC236}">
                      <a16:creationId xmlns:a16="http://schemas.microsoft.com/office/drawing/2014/main" id="{CF8E544E-33F0-2F1A-DB63-F3EB85E1B8E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53" name="Group 752">
                <a:extLst>
                  <a:ext uri="{FF2B5EF4-FFF2-40B4-BE49-F238E27FC236}">
                    <a16:creationId xmlns:a16="http://schemas.microsoft.com/office/drawing/2014/main" id="{2C5B0559-208D-1CA7-478E-989152BAD79E}"/>
                  </a:ext>
                </a:extLst>
              </p:cNvPr>
              <p:cNvGrpSpPr/>
              <p:nvPr/>
            </p:nvGrpSpPr>
            <p:grpSpPr>
              <a:xfrm>
                <a:off x="9160509" y="3150245"/>
                <a:ext cx="118872" cy="118872"/>
                <a:chOff x="3949469" y="4117692"/>
                <a:chExt cx="74177" cy="70152"/>
              </a:xfrm>
            </p:grpSpPr>
            <p:cxnSp>
              <p:nvCxnSpPr>
                <p:cNvPr id="754" name="Straight Connector 753">
                  <a:extLst>
                    <a:ext uri="{FF2B5EF4-FFF2-40B4-BE49-F238E27FC236}">
                      <a16:creationId xmlns:a16="http://schemas.microsoft.com/office/drawing/2014/main" id="{ADEA519E-8181-EF9F-7D01-EC73428FF4E8}"/>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55" name="Straight Connector 754">
                  <a:extLst>
                    <a:ext uri="{FF2B5EF4-FFF2-40B4-BE49-F238E27FC236}">
                      <a16:creationId xmlns:a16="http://schemas.microsoft.com/office/drawing/2014/main" id="{27BB9B62-2645-0A16-CD22-EB721429C229}"/>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56" name="Group 755">
                <a:extLst>
                  <a:ext uri="{FF2B5EF4-FFF2-40B4-BE49-F238E27FC236}">
                    <a16:creationId xmlns:a16="http://schemas.microsoft.com/office/drawing/2014/main" id="{791AC94E-94A4-7139-62F0-EA01E1ACD745}"/>
                  </a:ext>
                </a:extLst>
              </p:cNvPr>
              <p:cNvGrpSpPr/>
              <p:nvPr/>
            </p:nvGrpSpPr>
            <p:grpSpPr>
              <a:xfrm>
                <a:off x="8717515" y="3056041"/>
                <a:ext cx="118872" cy="118872"/>
                <a:chOff x="3949469" y="4117692"/>
                <a:chExt cx="74177" cy="70152"/>
              </a:xfrm>
            </p:grpSpPr>
            <p:cxnSp>
              <p:nvCxnSpPr>
                <p:cNvPr id="757" name="Straight Connector 756">
                  <a:extLst>
                    <a:ext uri="{FF2B5EF4-FFF2-40B4-BE49-F238E27FC236}">
                      <a16:creationId xmlns:a16="http://schemas.microsoft.com/office/drawing/2014/main" id="{CCB33084-A322-1626-E0AC-1A8C8111D2B5}"/>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58" name="Straight Connector 757">
                  <a:extLst>
                    <a:ext uri="{FF2B5EF4-FFF2-40B4-BE49-F238E27FC236}">
                      <a16:creationId xmlns:a16="http://schemas.microsoft.com/office/drawing/2014/main" id="{0BCAD4C1-BA15-81E5-218E-74D4C770B057}"/>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65" name="Group 764">
                <a:extLst>
                  <a:ext uri="{FF2B5EF4-FFF2-40B4-BE49-F238E27FC236}">
                    <a16:creationId xmlns:a16="http://schemas.microsoft.com/office/drawing/2014/main" id="{4F9B98F0-1FE7-C6A9-053A-E141721B186B}"/>
                  </a:ext>
                </a:extLst>
              </p:cNvPr>
              <p:cNvGrpSpPr/>
              <p:nvPr/>
            </p:nvGrpSpPr>
            <p:grpSpPr>
              <a:xfrm>
                <a:off x="9334303" y="3259112"/>
                <a:ext cx="118872" cy="118872"/>
                <a:chOff x="3949469" y="4117692"/>
                <a:chExt cx="74177" cy="70152"/>
              </a:xfrm>
            </p:grpSpPr>
            <p:cxnSp>
              <p:nvCxnSpPr>
                <p:cNvPr id="766" name="Straight Connector 765">
                  <a:extLst>
                    <a:ext uri="{FF2B5EF4-FFF2-40B4-BE49-F238E27FC236}">
                      <a16:creationId xmlns:a16="http://schemas.microsoft.com/office/drawing/2014/main" id="{41D819C2-A57F-1F42-4260-1FC095D8C295}"/>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67" name="Straight Connector 766">
                  <a:extLst>
                    <a:ext uri="{FF2B5EF4-FFF2-40B4-BE49-F238E27FC236}">
                      <a16:creationId xmlns:a16="http://schemas.microsoft.com/office/drawing/2014/main" id="{E8564D32-3DB2-0AE4-35F3-33E35CCF309E}"/>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68" name="Group 767">
                <a:extLst>
                  <a:ext uri="{FF2B5EF4-FFF2-40B4-BE49-F238E27FC236}">
                    <a16:creationId xmlns:a16="http://schemas.microsoft.com/office/drawing/2014/main" id="{283A82FD-2728-C174-8623-EFA505959B89}"/>
                  </a:ext>
                </a:extLst>
              </p:cNvPr>
              <p:cNvGrpSpPr/>
              <p:nvPr/>
            </p:nvGrpSpPr>
            <p:grpSpPr>
              <a:xfrm>
                <a:off x="9681889" y="3325745"/>
                <a:ext cx="118872" cy="118872"/>
                <a:chOff x="3949469" y="4117692"/>
                <a:chExt cx="74177" cy="70152"/>
              </a:xfrm>
            </p:grpSpPr>
            <p:cxnSp>
              <p:nvCxnSpPr>
                <p:cNvPr id="769" name="Straight Connector 768">
                  <a:extLst>
                    <a:ext uri="{FF2B5EF4-FFF2-40B4-BE49-F238E27FC236}">
                      <a16:creationId xmlns:a16="http://schemas.microsoft.com/office/drawing/2014/main" id="{DCCB124E-C2B9-1BFE-FD42-8D2ED1D3943F}"/>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70" name="Straight Connector 769">
                  <a:extLst>
                    <a:ext uri="{FF2B5EF4-FFF2-40B4-BE49-F238E27FC236}">
                      <a16:creationId xmlns:a16="http://schemas.microsoft.com/office/drawing/2014/main" id="{9C6F2703-CF43-92CC-27CC-41245384F111}"/>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74" name="Group 773">
                <a:extLst>
                  <a:ext uri="{FF2B5EF4-FFF2-40B4-BE49-F238E27FC236}">
                    <a16:creationId xmlns:a16="http://schemas.microsoft.com/office/drawing/2014/main" id="{1571971F-5FA1-B3DF-5934-810AE0CDCE54}"/>
                  </a:ext>
                </a:extLst>
              </p:cNvPr>
              <p:cNvGrpSpPr/>
              <p:nvPr/>
            </p:nvGrpSpPr>
            <p:grpSpPr>
              <a:xfrm>
                <a:off x="8848742" y="3064983"/>
                <a:ext cx="118872" cy="118872"/>
                <a:chOff x="452275" y="4214530"/>
                <a:chExt cx="118872" cy="118872"/>
              </a:xfrm>
            </p:grpSpPr>
            <p:cxnSp>
              <p:nvCxnSpPr>
                <p:cNvPr id="775" name="Straight Connector 774">
                  <a:extLst>
                    <a:ext uri="{FF2B5EF4-FFF2-40B4-BE49-F238E27FC236}">
                      <a16:creationId xmlns:a16="http://schemas.microsoft.com/office/drawing/2014/main" id="{254040A3-E0C8-B79A-E123-007FCCD417DB}"/>
                    </a:ext>
                  </a:extLst>
                </p:cNvPr>
                <p:cNvCxnSpPr>
                  <a:cxnSpLocks/>
                </p:cNvCxnSpPr>
                <p:nvPr/>
              </p:nvCxnSpPr>
              <p:spPr bwMode="auto">
                <a:xfrm>
                  <a:off x="452275" y="4273966"/>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76" name="Straight Connector 775">
                  <a:extLst>
                    <a:ext uri="{FF2B5EF4-FFF2-40B4-BE49-F238E27FC236}">
                      <a16:creationId xmlns:a16="http://schemas.microsoft.com/office/drawing/2014/main" id="{1B10416A-9C53-B203-0102-554EDB5F1A23}"/>
                    </a:ext>
                  </a:extLst>
                </p:cNvPr>
                <p:cNvCxnSpPr>
                  <a:cxnSpLocks/>
                </p:cNvCxnSpPr>
                <p:nvPr/>
              </p:nvCxnSpPr>
              <p:spPr bwMode="auto">
                <a:xfrm>
                  <a:off x="511710" y="4214530"/>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77" name="Group 776">
                <a:extLst>
                  <a:ext uri="{FF2B5EF4-FFF2-40B4-BE49-F238E27FC236}">
                    <a16:creationId xmlns:a16="http://schemas.microsoft.com/office/drawing/2014/main" id="{E7B10078-7A7C-E8CE-D7EF-88AB29478532}"/>
                  </a:ext>
                </a:extLst>
              </p:cNvPr>
              <p:cNvGrpSpPr/>
              <p:nvPr/>
            </p:nvGrpSpPr>
            <p:grpSpPr>
              <a:xfrm>
                <a:off x="7536011" y="2815530"/>
                <a:ext cx="118872" cy="118872"/>
                <a:chOff x="482502" y="4330604"/>
                <a:chExt cx="118872" cy="118872"/>
              </a:xfrm>
            </p:grpSpPr>
            <p:cxnSp>
              <p:nvCxnSpPr>
                <p:cNvPr id="778" name="Straight Connector 777">
                  <a:extLst>
                    <a:ext uri="{FF2B5EF4-FFF2-40B4-BE49-F238E27FC236}">
                      <a16:creationId xmlns:a16="http://schemas.microsoft.com/office/drawing/2014/main" id="{3F812B65-FAEA-89A1-E39C-325C74DF3881}"/>
                    </a:ext>
                  </a:extLst>
                </p:cNvPr>
                <p:cNvCxnSpPr>
                  <a:cxnSpLocks/>
                </p:cNvCxnSpPr>
                <p:nvPr/>
              </p:nvCxnSpPr>
              <p:spPr bwMode="auto">
                <a:xfrm>
                  <a:off x="482502" y="4390040"/>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79" name="Straight Connector 778">
                  <a:extLst>
                    <a:ext uri="{FF2B5EF4-FFF2-40B4-BE49-F238E27FC236}">
                      <a16:creationId xmlns:a16="http://schemas.microsoft.com/office/drawing/2014/main" id="{12A60D7D-648E-F46A-1E8A-680093525EA8}"/>
                    </a:ext>
                  </a:extLst>
                </p:cNvPr>
                <p:cNvCxnSpPr>
                  <a:cxnSpLocks/>
                </p:cNvCxnSpPr>
                <p:nvPr/>
              </p:nvCxnSpPr>
              <p:spPr bwMode="auto">
                <a:xfrm>
                  <a:off x="541937" y="4330604"/>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80" name="Group 779">
                <a:extLst>
                  <a:ext uri="{FF2B5EF4-FFF2-40B4-BE49-F238E27FC236}">
                    <a16:creationId xmlns:a16="http://schemas.microsoft.com/office/drawing/2014/main" id="{C420511A-BCF0-D39D-82D5-1D694C445B61}"/>
                  </a:ext>
                </a:extLst>
              </p:cNvPr>
              <p:cNvGrpSpPr/>
              <p:nvPr/>
            </p:nvGrpSpPr>
            <p:grpSpPr>
              <a:xfrm>
                <a:off x="7419240" y="2773269"/>
                <a:ext cx="118872" cy="118872"/>
                <a:chOff x="482502" y="4289171"/>
                <a:chExt cx="118872" cy="118872"/>
              </a:xfrm>
            </p:grpSpPr>
            <p:cxnSp>
              <p:nvCxnSpPr>
                <p:cNvPr id="781" name="Straight Connector 780">
                  <a:extLst>
                    <a:ext uri="{FF2B5EF4-FFF2-40B4-BE49-F238E27FC236}">
                      <a16:creationId xmlns:a16="http://schemas.microsoft.com/office/drawing/2014/main" id="{3B3613C1-BB6C-C9D0-148F-23CB32B21B31}"/>
                    </a:ext>
                  </a:extLst>
                </p:cNvPr>
                <p:cNvCxnSpPr>
                  <a:cxnSpLocks/>
                </p:cNvCxnSpPr>
                <p:nvPr/>
              </p:nvCxnSpPr>
              <p:spPr bwMode="auto">
                <a:xfrm>
                  <a:off x="482502" y="4348607"/>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82" name="Straight Connector 781">
                  <a:extLst>
                    <a:ext uri="{FF2B5EF4-FFF2-40B4-BE49-F238E27FC236}">
                      <a16:creationId xmlns:a16="http://schemas.microsoft.com/office/drawing/2014/main" id="{CEFE5EF2-18C5-F43D-5721-EE6CE841BCB1}"/>
                    </a:ext>
                  </a:extLst>
                </p:cNvPr>
                <p:cNvCxnSpPr>
                  <a:cxnSpLocks/>
                </p:cNvCxnSpPr>
                <p:nvPr/>
              </p:nvCxnSpPr>
              <p:spPr bwMode="auto">
                <a:xfrm>
                  <a:off x="541937" y="4289171"/>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83" name="Group 782">
                <a:extLst>
                  <a:ext uri="{FF2B5EF4-FFF2-40B4-BE49-F238E27FC236}">
                    <a16:creationId xmlns:a16="http://schemas.microsoft.com/office/drawing/2014/main" id="{C2B7F7D2-BC1F-A90F-14D6-73522CD25048}"/>
                  </a:ext>
                </a:extLst>
              </p:cNvPr>
              <p:cNvGrpSpPr/>
              <p:nvPr/>
            </p:nvGrpSpPr>
            <p:grpSpPr>
              <a:xfrm>
                <a:off x="7178769" y="2711355"/>
                <a:ext cx="118872" cy="118872"/>
                <a:chOff x="828426" y="4419685"/>
                <a:chExt cx="118872" cy="118872"/>
              </a:xfrm>
            </p:grpSpPr>
            <p:cxnSp>
              <p:nvCxnSpPr>
                <p:cNvPr id="784" name="Straight Connector 783">
                  <a:extLst>
                    <a:ext uri="{FF2B5EF4-FFF2-40B4-BE49-F238E27FC236}">
                      <a16:creationId xmlns:a16="http://schemas.microsoft.com/office/drawing/2014/main" id="{C8D71F64-1CCA-634B-3459-F20FE6CACC5D}"/>
                    </a:ext>
                  </a:extLst>
                </p:cNvPr>
                <p:cNvCxnSpPr>
                  <a:cxnSpLocks/>
                </p:cNvCxnSpPr>
                <p:nvPr/>
              </p:nvCxnSpPr>
              <p:spPr bwMode="auto">
                <a:xfrm>
                  <a:off x="828426" y="4479121"/>
                  <a:ext cx="118872" cy="0"/>
                </a:xfrm>
                <a:prstGeom prst="line">
                  <a:avLst/>
                </a:prstGeom>
                <a:noFill/>
                <a:ln w="19050" cap="flat" cmpd="sng" algn="ctr">
                  <a:solidFill>
                    <a:srgbClr val="00823B"/>
                  </a:solidFill>
                  <a:prstDash val="solid"/>
                  <a:round/>
                  <a:headEnd type="none" w="med" len="med"/>
                  <a:tailEnd type="none" w="med" len="med"/>
                </a:ln>
                <a:effectLst/>
              </p:spPr>
            </p:cxnSp>
            <p:cxnSp>
              <p:nvCxnSpPr>
                <p:cNvPr id="785" name="Straight Connector 784">
                  <a:extLst>
                    <a:ext uri="{FF2B5EF4-FFF2-40B4-BE49-F238E27FC236}">
                      <a16:creationId xmlns:a16="http://schemas.microsoft.com/office/drawing/2014/main" id="{0EB7904F-D8B4-6EDA-1A35-89672D4B69B2}"/>
                    </a:ext>
                  </a:extLst>
                </p:cNvPr>
                <p:cNvCxnSpPr>
                  <a:cxnSpLocks/>
                </p:cNvCxnSpPr>
                <p:nvPr/>
              </p:nvCxnSpPr>
              <p:spPr bwMode="auto">
                <a:xfrm>
                  <a:off x="887861" y="4419685"/>
                  <a:ext cx="0" cy="118872"/>
                </a:xfrm>
                <a:prstGeom prst="line">
                  <a:avLst/>
                </a:prstGeom>
                <a:noFill/>
                <a:ln w="19050" cap="flat" cmpd="sng" algn="ctr">
                  <a:solidFill>
                    <a:srgbClr val="00823B"/>
                  </a:solidFill>
                  <a:prstDash val="solid"/>
                  <a:round/>
                  <a:headEnd type="none" w="med" len="med"/>
                  <a:tailEnd type="none" w="med" len="med"/>
                </a:ln>
                <a:effectLst/>
              </p:spPr>
            </p:cxnSp>
          </p:grpSp>
          <p:grpSp>
            <p:nvGrpSpPr>
              <p:cNvPr id="786" name="Group 785">
                <a:extLst>
                  <a:ext uri="{FF2B5EF4-FFF2-40B4-BE49-F238E27FC236}">
                    <a16:creationId xmlns:a16="http://schemas.microsoft.com/office/drawing/2014/main" id="{7E88D1E5-F20B-8780-45D0-87CC238996B1}"/>
                  </a:ext>
                </a:extLst>
              </p:cNvPr>
              <p:cNvGrpSpPr/>
              <p:nvPr/>
            </p:nvGrpSpPr>
            <p:grpSpPr>
              <a:xfrm>
                <a:off x="9392528" y="3252318"/>
                <a:ext cx="118872" cy="118872"/>
                <a:chOff x="3949469" y="4117692"/>
                <a:chExt cx="74177" cy="70152"/>
              </a:xfrm>
            </p:grpSpPr>
            <p:cxnSp>
              <p:nvCxnSpPr>
                <p:cNvPr id="787" name="Straight Connector 786">
                  <a:extLst>
                    <a:ext uri="{FF2B5EF4-FFF2-40B4-BE49-F238E27FC236}">
                      <a16:creationId xmlns:a16="http://schemas.microsoft.com/office/drawing/2014/main" id="{2753E0FA-B6B8-E4F0-F7B4-7C25EEC142C2}"/>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88" name="Straight Connector 787">
                  <a:extLst>
                    <a:ext uri="{FF2B5EF4-FFF2-40B4-BE49-F238E27FC236}">
                      <a16:creationId xmlns:a16="http://schemas.microsoft.com/office/drawing/2014/main" id="{153CDB0A-3333-EEDD-FAF5-8ABC4675793F}"/>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89" name="Group 788">
                <a:extLst>
                  <a:ext uri="{FF2B5EF4-FFF2-40B4-BE49-F238E27FC236}">
                    <a16:creationId xmlns:a16="http://schemas.microsoft.com/office/drawing/2014/main" id="{74277C80-D779-1E1B-1B5A-386A2EEAC370}"/>
                  </a:ext>
                </a:extLst>
              </p:cNvPr>
              <p:cNvGrpSpPr/>
              <p:nvPr/>
            </p:nvGrpSpPr>
            <p:grpSpPr>
              <a:xfrm>
                <a:off x="7859412" y="2870307"/>
                <a:ext cx="118872" cy="118872"/>
                <a:chOff x="3949469" y="4117692"/>
                <a:chExt cx="74177" cy="70152"/>
              </a:xfrm>
            </p:grpSpPr>
            <p:cxnSp>
              <p:nvCxnSpPr>
                <p:cNvPr id="790" name="Straight Connector 789">
                  <a:extLst>
                    <a:ext uri="{FF2B5EF4-FFF2-40B4-BE49-F238E27FC236}">
                      <a16:creationId xmlns:a16="http://schemas.microsoft.com/office/drawing/2014/main" id="{D15C9500-EF8D-209C-ED07-02BB42BED361}"/>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91" name="Straight Connector 790">
                  <a:extLst>
                    <a:ext uri="{FF2B5EF4-FFF2-40B4-BE49-F238E27FC236}">
                      <a16:creationId xmlns:a16="http://schemas.microsoft.com/office/drawing/2014/main" id="{B6232CB3-1141-8FF8-3A60-D84B7EADA835}"/>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792" name="Group 791">
                <a:extLst>
                  <a:ext uri="{FF2B5EF4-FFF2-40B4-BE49-F238E27FC236}">
                    <a16:creationId xmlns:a16="http://schemas.microsoft.com/office/drawing/2014/main" id="{8DF356EB-615D-7C8B-29AD-E748E17EA899}"/>
                  </a:ext>
                </a:extLst>
              </p:cNvPr>
              <p:cNvGrpSpPr/>
              <p:nvPr/>
            </p:nvGrpSpPr>
            <p:grpSpPr>
              <a:xfrm>
                <a:off x="8017330" y="2865798"/>
                <a:ext cx="118872" cy="118872"/>
                <a:chOff x="3949469" y="4117692"/>
                <a:chExt cx="74177" cy="70152"/>
              </a:xfrm>
            </p:grpSpPr>
            <p:cxnSp>
              <p:nvCxnSpPr>
                <p:cNvPr id="793" name="Straight Connector 792">
                  <a:extLst>
                    <a:ext uri="{FF2B5EF4-FFF2-40B4-BE49-F238E27FC236}">
                      <a16:creationId xmlns:a16="http://schemas.microsoft.com/office/drawing/2014/main" id="{8008E3DF-4C8E-3E52-1D51-AE7E4EBC7B09}"/>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794" name="Straight Connector 793">
                  <a:extLst>
                    <a:ext uri="{FF2B5EF4-FFF2-40B4-BE49-F238E27FC236}">
                      <a16:creationId xmlns:a16="http://schemas.microsoft.com/office/drawing/2014/main" id="{B3C6B648-34A9-E687-B7D7-0A58D639573C}"/>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nvGrpSpPr>
              <p:cNvPr id="816" name="Group 815">
                <a:extLst>
                  <a:ext uri="{FF2B5EF4-FFF2-40B4-BE49-F238E27FC236}">
                    <a16:creationId xmlns:a16="http://schemas.microsoft.com/office/drawing/2014/main" id="{30AA4050-2D3A-0E3E-FB80-FB0DEABBD4C0}"/>
                  </a:ext>
                </a:extLst>
              </p:cNvPr>
              <p:cNvGrpSpPr/>
              <p:nvPr/>
            </p:nvGrpSpPr>
            <p:grpSpPr>
              <a:xfrm>
                <a:off x="9262240" y="3156144"/>
                <a:ext cx="118872" cy="118872"/>
                <a:chOff x="3949469" y="4117692"/>
                <a:chExt cx="74177" cy="70152"/>
              </a:xfrm>
            </p:grpSpPr>
            <p:cxnSp>
              <p:nvCxnSpPr>
                <p:cNvPr id="817" name="Straight Connector 816">
                  <a:extLst>
                    <a:ext uri="{FF2B5EF4-FFF2-40B4-BE49-F238E27FC236}">
                      <a16:creationId xmlns:a16="http://schemas.microsoft.com/office/drawing/2014/main" id="{1721E1ED-B039-D38B-56AD-476766A9538B}"/>
                    </a:ext>
                  </a:extLst>
                </p:cNvPr>
                <p:cNvCxnSpPr>
                  <a:cxnSpLocks/>
                </p:cNvCxnSpPr>
                <p:nvPr/>
              </p:nvCxnSpPr>
              <p:spPr bwMode="auto">
                <a:xfrm>
                  <a:off x="3949469" y="4152768"/>
                  <a:ext cx="74177" cy="0"/>
                </a:xfrm>
                <a:prstGeom prst="line">
                  <a:avLst/>
                </a:prstGeom>
                <a:noFill/>
                <a:ln w="19050" cap="flat" cmpd="sng" algn="ctr">
                  <a:solidFill>
                    <a:srgbClr val="00823B"/>
                  </a:solidFill>
                  <a:prstDash val="solid"/>
                  <a:round/>
                  <a:headEnd type="none" w="med" len="med"/>
                  <a:tailEnd type="none" w="med" len="med"/>
                </a:ln>
                <a:effectLst/>
              </p:spPr>
            </p:cxnSp>
            <p:cxnSp>
              <p:nvCxnSpPr>
                <p:cNvPr id="818" name="Straight Connector 817">
                  <a:extLst>
                    <a:ext uri="{FF2B5EF4-FFF2-40B4-BE49-F238E27FC236}">
                      <a16:creationId xmlns:a16="http://schemas.microsoft.com/office/drawing/2014/main" id="{8C023D75-CB8D-60C7-0415-AD8337F826B8}"/>
                    </a:ext>
                  </a:extLst>
                </p:cNvPr>
                <p:cNvCxnSpPr>
                  <a:cxnSpLocks/>
                </p:cNvCxnSpPr>
                <p:nvPr/>
              </p:nvCxnSpPr>
              <p:spPr bwMode="auto">
                <a:xfrm>
                  <a:off x="3986557" y="4117692"/>
                  <a:ext cx="0" cy="70152"/>
                </a:xfrm>
                <a:prstGeom prst="line">
                  <a:avLst/>
                </a:prstGeom>
                <a:noFill/>
                <a:ln w="19050" cap="flat" cmpd="sng" algn="ctr">
                  <a:solidFill>
                    <a:srgbClr val="00823B"/>
                  </a:solidFill>
                  <a:prstDash val="solid"/>
                  <a:round/>
                  <a:headEnd type="none" w="med" len="med"/>
                  <a:tailEnd type="none" w="med" len="med"/>
                </a:ln>
                <a:effectLst/>
              </p:spPr>
            </p:cxnSp>
          </p:grpSp>
        </p:grpSp>
        <p:sp>
          <p:nvSpPr>
            <p:cNvPr id="826" name="Freeform 825">
              <a:extLst>
                <a:ext uri="{FF2B5EF4-FFF2-40B4-BE49-F238E27FC236}">
                  <a16:creationId xmlns:a16="http://schemas.microsoft.com/office/drawing/2014/main" id="{4DF24A1B-2E59-5A10-D495-21D517E36C71}"/>
                </a:ext>
              </a:extLst>
            </p:cNvPr>
            <p:cNvSpPr/>
            <p:nvPr/>
          </p:nvSpPr>
          <p:spPr bwMode="auto">
            <a:xfrm>
              <a:off x="7162800" y="2749550"/>
              <a:ext cx="2752725" cy="695325"/>
            </a:xfrm>
            <a:custGeom>
              <a:avLst/>
              <a:gdLst>
                <a:gd name="connsiteX0" fmla="*/ 0 w 2752725"/>
                <a:gd name="connsiteY0" fmla="*/ 0 h 695325"/>
                <a:gd name="connsiteX1" fmla="*/ 79375 w 2752725"/>
                <a:gd name="connsiteY1" fmla="*/ 0 h 695325"/>
                <a:gd name="connsiteX2" fmla="*/ 79375 w 2752725"/>
                <a:gd name="connsiteY2" fmla="*/ 34925 h 695325"/>
                <a:gd name="connsiteX3" fmla="*/ 161925 w 2752725"/>
                <a:gd name="connsiteY3" fmla="*/ 34925 h 695325"/>
                <a:gd name="connsiteX4" fmla="*/ 161925 w 2752725"/>
                <a:gd name="connsiteY4" fmla="*/ 76200 h 695325"/>
                <a:gd name="connsiteX5" fmla="*/ 374650 w 2752725"/>
                <a:gd name="connsiteY5" fmla="*/ 76200 h 695325"/>
                <a:gd name="connsiteX6" fmla="*/ 374650 w 2752725"/>
                <a:gd name="connsiteY6" fmla="*/ 120650 h 695325"/>
                <a:gd name="connsiteX7" fmla="*/ 606425 w 2752725"/>
                <a:gd name="connsiteY7" fmla="*/ 120650 h 695325"/>
                <a:gd name="connsiteX8" fmla="*/ 606425 w 2752725"/>
                <a:gd name="connsiteY8" fmla="*/ 152400 h 695325"/>
                <a:gd name="connsiteX9" fmla="*/ 673100 w 2752725"/>
                <a:gd name="connsiteY9" fmla="*/ 152400 h 695325"/>
                <a:gd name="connsiteX10" fmla="*/ 673100 w 2752725"/>
                <a:gd name="connsiteY10" fmla="*/ 174625 h 695325"/>
                <a:gd name="connsiteX11" fmla="*/ 936625 w 2752725"/>
                <a:gd name="connsiteY11" fmla="*/ 174625 h 695325"/>
                <a:gd name="connsiteX12" fmla="*/ 936625 w 2752725"/>
                <a:gd name="connsiteY12" fmla="*/ 231775 h 695325"/>
                <a:gd name="connsiteX13" fmla="*/ 1193800 w 2752725"/>
                <a:gd name="connsiteY13" fmla="*/ 231775 h 695325"/>
                <a:gd name="connsiteX14" fmla="*/ 1193800 w 2752725"/>
                <a:gd name="connsiteY14" fmla="*/ 298450 h 695325"/>
                <a:gd name="connsiteX15" fmla="*/ 1289050 w 2752725"/>
                <a:gd name="connsiteY15" fmla="*/ 298450 h 695325"/>
                <a:gd name="connsiteX16" fmla="*/ 1289050 w 2752725"/>
                <a:gd name="connsiteY16" fmla="*/ 330200 h 695325"/>
                <a:gd name="connsiteX17" fmla="*/ 1628775 w 2752725"/>
                <a:gd name="connsiteY17" fmla="*/ 330200 h 695325"/>
                <a:gd name="connsiteX18" fmla="*/ 1628775 w 2752725"/>
                <a:gd name="connsiteY18" fmla="*/ 365125 h 695325"/>
                <a:gd name="connsiteX19" fmla="*/ 1797050 w 2752725"/>
                <a:gd name="connsiteY19" fmla="*/ 365125 h 695325"/>
                <a:gd name="connsiteX20" fmla="*/ 1797050 w 2752725"/>
                <a:gd name="connsiteY20" fmla="*/ 415925 h 695325"/>
                <a:gd name="connsiteX21" fmla="*/ 1892300 w 2752725"/>
                <a:gd name="connsiteY21" fmla="*/ 415925 h 695325"/>
                <a:gd name="connsiteX22" fmla="*/ 1892300 w 2752725"/>
                <a:gd name="connsiteY22" fmla="*/ 460375 h 695325"/>
                <a:gd name="connsiteX23" fmla="*/ 2200275 w 2752725"/>
                <a:gd name="connsiteY23" fmla="*/ 460375 h 695325"/>
                <a:gd name="connsiteX24" fmla="*/ 2200275 w 2752725"/>
                <a:gd name="connsiteY24" fmla="*/ 568325 h 695325"/>
                <a:gd name="connsiteX25" fmla="*/ 2301875 w 2752725"/>
                <a:gd name="connsiteY25" fmla="*/ 568325 h 695325"/>
                <a:gd name="connsiteX26" fmla="*/ 2301875 w 2752725"/>
                <a:gd name="connsiteY26" fmla="*/ 625475 h 695325"/>
                <a:gd name="connsiteX27" fmla="*/ 2619375 w 2752725"/>
                <a:gd name="connsiteY27" fmla="*/ 625475 h 695325"/>
                <a:gd name="connsiteX28" fmla="*/ 2619375 w 2752725"/>
                <a:gd name="connsiteY28" fmla="*/ 695325 h 695325"/>
                <a:gd name="connsiteX29" fmla="*/ 2752725 w 2752725"/>
                <a:gd name="connsiteY29" fmla="*/ 695325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752725" h="695325">
                  <a:moveTo>
                    <a:pt x="0" y="0"/>
                  </a:moveTo>
                  <a:lnTo>
                    <a:pt x="79375" y="0"/>
                  </a:lnTo>
                  <a:lnTo>
                    <a:pt x="79375" y="34925"/>
                  </a:lnTo>
                  <a:lnTo>
                    <a:pt x="161925" y="34925"/>
                  </a:lnTo>
                  <a:lnTo>
                    <a:pt x="161925" y="76200"/>
                  </a:lnTo>
                  <a:lnTo>
                    <a:pt x="374650" y="76200"/>
                  </a:lnTo>
                  <a:lnTo>
                    <a:pt x="374650" y="120650"/>
                  </a:lnTo>
                  <a:lnTo>
                    <a:pt x="606425" y="120650"/>
                  </a:lnTo>
                  <a:lnTo>
                    <a:pt x="606425" y="152400"/>
                  </a:lnTo>
                  <a:lnTo>
                    <a:pt x="673100" y="152400"/>
                  </a:lnTo>
                  <a:lnTo>
                    <a:pt x="673100" y="174625"/>
                  </a:lnTo>
                  <a:lnTo>
                    <a:pt x="936625" y="174625"/>
                  </a:lnTo>
                  <a:lnTo>
                    <a:pt x="936625" y="231775"/>
                  </a:lnTo>
                  <a:lnTo>
                    <a:pt x="1193800" y="231775"/>
                  </a:lnTo>
                  <a:lnTo>
                    <a:pt x="1193800" y="298450"/>
                  </a:lnTo>
                  <a:lnTo>
                    <a:pt x="1289050" y="298450"/>
                  </a:lnTo>
                  <a:lnTo>
                    <a:pt x="1289050" y="330200"/>
                  </a:lnTo>
                  <a:lnTo>
                    <a:pt x="1628775" y="330200"/>
                  </a:lnTo>
                  <a:lnTo>
                    <a:pt x="1628775" y="365125"/>
                  </a:lnTo>
                  <a:lnTo>
                    <a:pt x="1797050" y="365125"/>
                  </a:lnTo>
                  <a:lnTo>
                    <a:pt x="1797050" y="415925"/>
                  </a:lnTo>
                  <a:lnTo>
                    <a:pt x="1892300" y="415925"/>
                  </a:lnTo>
                  <a:lnTo>
                    <a:pt x="1892300" y="460375"/>
                  </a:lnTo>
                  <a:lnTo>
                    <a:pt x="2200275" y="460375"/>
                  </a:lnTo>
                  <a:lnTo>
                    <a:pt x="2200275" y="568325"/>
                  </a:lnTo>
                  <a:lnTo>
                    <a:pt x="2301875" y="568325"/>
                  </a:lnTo>
                  <a:lnTo>
                    <a:pt x="2301875" y="625475"/>
                  </a:lnTo>
                  <a:lnTo>
                    <a:pt x="2619375" y="625475"/>
                  </a:lnTo>
                  <a:lnTo>
                    <a:pt x="2619375" y="695325"/>
                  </a:lnTo>
                  <a:lnTo>
                    <a:pt x="2752725" y="695325"/>
                  </a:lnTo>
                </a:path>
              </a:pathLst>
            </a:custGeom>
            <a:noFill/>
            <a:ln w="28575">
              <a:solidFill>
                <a:srgbClr val="00823B"/>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1059" name="Group 1058">
            <a:extLst>
              <a:ext uri="{FF2B5EF4-FFF2-40B4-BE49-F238E27FC236}">
                <a16:creationId xmlns:a16="http://schemas.microsoft.com/office/drawing/2014/main" id="{A4F14EAD-172A-4C70-3AB3-6077E0A15BFE}"/>
              </a:ext>
            </a:extLst>
          </p:cNvPr>
          <p:cNvGrpSpPr/>
          <p:nvPr/>
        </p:nvGrpSpPr>
        <p:grpSpPr>
          <a:xfrm>
            <a:off x="7459450" y="2686450"/>
            <a:ext cx="2870503" cy="1179162"/>
            <a:chOff x="7146925" y="2755900"/>
            <a:chExt cx="2870503" cy="1179162"/>
          </a:xfrm>
        </p:grpSpPr>
        <p:grpSp>
          <p:nvGrpSpPr>
            <p:cNvPr id="1056" name="Group 1055">
              <a:extLst>
                <a:ext uri="{FF2B5EF4-FFF2-40B4-BE49-F238E27FC236}">
                  <a16:creationId xmlns:a16="http://schemas.microsoft.com/office/drawing/2014/main" id="{90135EA2-865A-2A0C-0E1C-A47A41E2E059}"/>
                </a:ext>
              </a:extLst>
            </p:cNvPr>
            <p:cNvGrpSpPr/>
            <p:nvPr/>
          </p:nvGrpSpPr>
          <p:grpSpPr>
            <a:xfrm>
              <a:off x="7197803" y="2809513"/>
              <a:ext cx="2819625" cy="1125549"/>
              <a:chOff x="7197803" y="2809513"/>
              <a:chExt cx="2819625" cy="1125549"/>
            </a:xfrm>
          </p:grpSpPr>
          <p:grpSp>
            <p:nvGrpSpPr>
              <p:cNvPr id="447" name="Group 446">
                <a:extLst>
                  <a:ext uri="{FF2B5EF4-FFF2-40B4-BE49-F238E27FC236}">
                    <a16:creationId xmlns:a16="http://schemas.microsoft.com/office/drawing/2014/main" id="{13609934-5C52-62E6-F722-14C3F938D40D}"/>
                  </a:ext>
                </a:extLst>
              </p:cNvPr>
              <p:cNvGrpSpPr/>
              <p:nvPr/>
            </p:nvGrpSpPr>
            <p:grpSpPr>
              <a:xfrm>
                <a:off x="7933649" y="3222456"/>
                <a:ext cx="118872" cy="118872"/>
                <a:chOff x="452275" y="4214530"/>
                <a:chExt cx="118872" cy="118872"/>
              </a:xfrm>
            </p:grpSpPr>
            <p:cxnSp>
              <p:nvCxnSpPr>
                <p:cNvPr id="448" name="Straight Connector 447">
                  <a:extLst>
                    <a:ext uri="{FF2B5EF4-FFF2-40B4-BE49-F238E27FC236}">
                      <a16:creationId xmlns:a16="http://schemas.microsoft.com/office/drawing/2014/main" id="{5ABC8E1F-E2CC-7275-7655-2FA3397BE22B}"/>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01AE5838-15BE-21C9-533E-3C52CB4C5984}"/>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450" name="Group 449">
                <a:extLst>
                  <a:ext uri="{FF2B5EF4-FFF2-40B4-BE49-F238E27FC236}">
                    <a16:creationId xmlns:a16="http://schemas.microsoft.com/office/drawing/2014/main" id="{137961F9-71B9-E290-FCE6-489E93F20648}"/>
                  </a:ext>
                </a:extLst>
              </p:cNvPr>
              <p:cNvGrpSpPr/>
              <p:nvPr/>
            </p:nvGrpSpPr>
            <p:grpSpPr>
              <a:xfrm>
                <a:off x="7412283" y="2969966"/>
                <a:ext cx="118872" cy="118872"/>
                <a:chOff x="482502" y="4330604"/>
                <a:chExt cx="118872" cy="118872"/>
              </a:xfrm>
            </p:grpSpPr>
            <p:cxnSp>
              <p:nvCxnSpPr>
                <p:cNvPr id="451" name="Straight Connector 450">
                  <a:extLst>
                    <a:ext uri="{FF2B5EF4-FFF2-40B4-BE49-F238E27FC236}">
                      <a16:creationId xmlns:a16="http://schemas.microsoft.com/office/drawing/2014/main" id="{0DE8FF7B-258C-4179-A18B-D8F47A18A948}"/>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83E6B28B-326E-FECD-FE8D-FCE6B1E818C7}"/>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453" name="Group 452">
                <a:extLst>
                  <a:ext uri="{FF2B5EF4-FFF2-40B4-BE49-F238E27FC236}">
                    <a16:creationId xmlns:a16="http://schemas.microsoft.com/office/drawing/2014/main" id="{49EA18BD-32C6-06A9-C1A5-7F23F58B04CC}"/>
                  </a:ext>
                </a:extLst>
              </p:cNvPr>
              <p:cNvGrpSpPr/>
              <p:nvPr/>
            </p:nvGrpSpPr>
            <p:grpSpPr>
              <a:xfrm>
                <a:off x="7197803" y="2809513"/>
                <a:ext cx="118872" cy="118872"/>
                <a:chOff x="745512" y="4376509"/>
                <a:chExt cx="118872" cy="118872"/>
              </a:xfrm>
            </p:grpSpPr>
            <p:cxnSp>
              <p:nvCxnSpPr>
                <p:cNvPr id="454" name="Straight Connector 453">
                  <a:extLst>
                    <a:ext uri="{FF2B5EF4-FFF2-40B4-BE49-F238E27FC236}">
                      <a16:creationId xmlns:a16="http://schemas.microsoft.com/office/drawing/2014/main" id="{3317C305-5375-5F82-8321-D3984C593BF5}"/>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455" name="Straight Connector 454">
                  <a:extLst>
                    <a:ext uri="{FF2B5EF4-FFF2-40B4-BE49-F238E27FC236}">
                      <a16:creationId xmlns:a16="http://schemas.microsoft.com/office/drawing/2014/main" id="{06EADDD7-ACA7-85A3-80E2-9654E1E0DD2B}"/>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456" name="Group 455">
                <a:extLst>
                  <a:ext uri="{FF2B5EF4-FFF2-40B4-BE49-F238E27FC236}">
                    <a16:creationId xmlns:a16="http://schemas.microsoft.com/office/drawing/2014/main" id="{9CF9F1BD-E9F5-D004-0893-373C1674EF54}"/>
                  </a:ext>
                </a:extLst>
              </p:cNvPr>
              <p:cNvGrpSpPr/>
              <p:nvPr/>
            </p:nvGrpSpPr>
            <p:grpSpPr>
              <a:xfrm>
                <a:off x="7854448" y="3173366"/>
                <a:ext cx="118872" cy="118872"/>
                <a:chOff x="482502" y="4289171"/>
                <a:chExt cx="118872" cy="118872"/>
              </a:xfrm>
            </p:grpSpPr>
            <p:cxnSp>
              <p:nvCxnSpPr>
                <p:cNvPr id="457" name="Straight Connector 456">
                  <a:extLst>
                    <a:ext uri="{FF2B5EF4-FFF2-40B4-BE49-F238E27FC236}">
                      <a16:creationId xmlns:a16="http://schemas.microsoft.com/office/drawing/2014/main" id="{1F70FBA1-E49B-311E-D5C7-37E9E7670D57}"/>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56444D86-BB0E-D508-2AFB-3A28526E8214}"/>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459" name="Group 458">
                <a:extLst>
                  <a:ext uri="{FF2B5EF4-FFF2-40B4-BE49-F238E27FC236}">
                    <a16:creationId xmlns:a16="http://schemas.microsoft.com/office/drawing/2014/main" id="{4789785A-5490-590A-7E25-91546F0FE643}"/>
                  </a:ext>
                </a:extLst>
              </p:cNvPr>
              <p:cNvGrpSpPr/>
              <p:nvPr/>
            </p:nvGrpSpPr>
            <p:grpSpPr>
              <a:xfrm>
                <a:off x="7707927" y="3137696"/>
                <a:ext cx="118872" cy="118872"/>
                <a:chOff x="828426" y="4419685"/>
                <a:chExt cx="118872" cy="118872"/>
              </a:xfrm>
            </p:grpSpPr>
            <p:cxnSp>
              <p:nvCxnSpPr>
                <p:cNvPr id="460" name="Straight Connector 459">
                  <a:extLst>
                    <a:ext uri="{FF2B5EF4-FFF2-40B4-BE49-F238E27FC236}">
                      <a16:creationId xmlns:a16="http://schemas.microsoft.com/office/drawing/2014/main" id="{1E77B17F-DEA8-1219-13B6-C16BAFAA142B}"/>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171D9D52-F8AA-D9C6-151E-5C20303F4B4B}"/>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462" name="Group 461">
                <a:extLst>
                  <a:ext uri="{FF2B5EF4-FFF2-40B4-BE49-F238E27FC236}">
                    <a16:creationId xmlns:a16="http://schemas.microsoft.com/office/drawing/2014/main" id="{2873AB77-6B4E-05BA-DB46-087FE1F48FD9}"/>
                  </a:ext>
                </a:extLst>
              </p:cNvPr>
              <p:cNvGrpSpPr/>
              <p:nvPr/>
            </p:nvGrpSpPr>
            <p:grpSpPr>
              <a:xfrm>
                <a:off x="7325217" y="2922140"/>
                <a:ext cx="118872" cy="118872"/>
                <a:chOff x="3949469" y="4117692"/>
                <a:chExt cx="74177" cy="70152"/>
              </a:xfrm>
            </p:grpSpPr>
            <p:cxnSp>
              <p:nvCxnSpPr>
                <p:cNvPr id="463" name="Straight Connector 462">
                  <a:extLst>
                    <a:ext uri="{FF2B5EF4-FFF2-40B4-BE49-F238E27FC236}">
                      <a16:creationId xmlns:a16="http://schemas.microsoft.com/office/drawing/2014/main" id="{E0E6ADEC-10E7-5EF3-EFE4-19FDF506EBA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64" name="Straight Connector 463">
                  <a:extLst>
                    <a:ext uri="{FF2B5EF4-FFF2-40B4-BE49-F238E27FC236}">
                      <a16:creationId xmlns:a16="http://schemas.microsoft.com/office/drawing/2014/main" id="{B193AC7F-B725-BBA1-31EC-3A32066BC5C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65" name="Group 464">
                <a:extLst>
                  <a:ext uri="{FF2B5EF4-FFF2-40B4-BE49-F238E27FC236}">
                    <a16:creationId xmlns:a16="http://schemas.microsoft.com/office/drawing/2014/main" id="{7B786327-1E23-A703-4119-52F1A50499FC}"/>
                  </a:ext>
                </a:extLst>
              </p:cNvPr>
              <p:cNvGrpSpPr/>
              <p:nvPr/>
            </p:nvGrpSpPr>
            <p:grpSpPr>
              <a:xfrm>
                <a:off x="7818847" y="3162805"/>
                <a:ext cx="118872" cy="118872"/>
                <a:chOff x="3949469" y="4117692"/>
                <a:chExt cx="74177" cy="70152"/>
              </a:xfrm>
            </p:grpSpPr>
            <p:cxnSp>
              <p:nvCxnSpPr>
                <p:cNvPr id="466" name="Straight Connector 465">
                  <a:extLst>
                    <a:ext uri="{FF2B5EF4-FFF2-40B4-BE49-F238E27FC236}">
                      <a16:creationId xmlns:a16="http://schemas.microsoft.com/office/drawing/2014/main" id="{DC0B792C-E01E-6A8D-A0B7-01E9F2074CE4}"/>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67" name="Straight Connector 466">
                  <a:extLst>
                    <a:ext uri="{FF2B5EF4-FFF2-40B4-BE49-F238E27FC236}">
                      <a16:creationId xmlns:a16="http://schemas.microsoft.com/office/drawing/2014/main" id="{7EDB2E6C-52F7-7309-253A-7BBAEB170344}"/>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68" name="Group 467">
                <a:extLst>
                  <a:ext uri="{FF2B5EF4-FFF2-40B4-BE49-F238E27FC236}">
                    <a16:creationId xmlns:a16="http://schemas.microsoft.com/office/drawing/2014/main" id="{9B4FE2E8-AA4E-2F58-3A67-C4725F2236E1}"/>
                  </a:ext>
                </a:extLst>
              </p:cNvPr>
              <p:cNvGrpSpPr/>
              <p:nvPr/>
            </p:nvGrpSpPr>
            <p:grpSpPr>
              <a:xfrm>
                <a:off x="7791766" y="3159274"/>
                <a:ext cx="118872" cy="118872"/>
                <a:chOff x="3949469" y="4117692"/>
                <a:chExt cx="74177" cy="70152"/>
              </a:xfrm>
            </p:grpSpPr>
            <p:cxnSp>
              <p:nvCxnSpPr>
                <p:cNvPr id="469" name="Straight Connector 468">
                  <a:extLst>
                    <a:ext uri="{FF2B5EF4-FFF2-40B4-BE49-F238E27FC236}">
                      <a16:creationId xmlns:a16="http://schemas.microsoft.com/office/drawing/2014/main" id="{88BCE108-2553-8CA5-45CF-5FCB5A602616}"/>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70" name="Straight Connector 469">
                  <a:extLst>
                    <a:ext uri="{FF2B5EF4-FFF2-40B4-BE49-F238E27FC236}">
                      <a16:creationId xmlns:a16="http://schemas.microsoft.com/office/drawing/2014/main" id="{DE32D030-8CE7-AF6B-D07E-09D96FB54A6B}"/>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71" name="Group 470">
                <a:extLst>
                  <a:ext uri="{FF2B5EF4-FFF2-40B4-BE49-F238E27FC236}">
                    <a16:creationId xmlns:a16="http://schemas.microsoft.com/office/drawing/2014/main" id="{91DEFAF7-2BD6-4C88-C57B-7C9F728A8B3C}"/>
                  </a:ext>
                </a:extLst>
              </p:cNvPr>
              <p:cNvGrpSpPr/>
              <p:nvPr/>
            </p:nvGrpSpPr>
            <p:grpSpPr>
              <a:xfrm>
                <a:off x="7280857" y="2878929"/>
                <a:ext cx="118872" cy="118872"/>
                <a:chOff x="3949469" y="4117692"/>
                <a:chExt cx="74177" cy="70152"/>
              </a:xfrm>
            </p:grpSpPr>
            <p:cxnSp>
              <p:nvCxnSpPr>
                <p:cNvPr id="472" name="Straight Connector 471">
                  <a:extLst>
                    <a:ext uri="{FF2B5EF4-FFF2-40B4-BE49-F238E27FC236}">
                      <a16:creationId xmlns:a16="http://schemas.microsoft.com/office/drawing/2014/main" id="{7CFBCCB0-4E88-312F-5DFE-E9814EFD61C2}"/>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73" name="Straight Connector 472">
                  <a:extLst>
                    <a:ext uri="{FF2B5EF4-FFF2-40B4-BE49-F238E27FC236}">
                      <a16:creationId xmlns:a16="http://schemas.microsoft.com/office/drawing/2014/main" id="{9184BB75-F457-3D4F-F5A1-344D8FC7433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77" name="Group 476">
                <a:extLst>
                  <a:ext uri="{FF2B5EF4-FFF2-40B4-BE49-F238E27FC236}">
                    <a16:creationId xmlns:a16="http://schemas.microsoft.com/office/drawing/2014/main" id="{E5D06146-CEEC-EDFA-9DF4-410C64829D74}"/>
                  </a:ext>
                </a:extLst>
              </p:cNvPr>
              <p:cNvGrpSpPr/>
              <p:nvPr/>
            </p:nvGrpSpPr>
            <p:grpSpPr>
              <a:xfrm>
                <a:off x="8778650" y="3492628"/>
                <a:ext cx="118872" cy="118872"/>
                <a:chOff x="3949469" y="4117692"/>
                <a:chExt cx="74177" cy="70152"/>
              </a:xfrm>
            </p:grpSpPr>
            <p:cxnSp>
              <p:nvCxnSpPr>
                <p:cNvPr id="478" name="Straight Connector 477">
                  <a:extLst>
                    <a:ext uri="{FF2B5EF4-FFF2-40B4-BE49-F238E27FC236}">
                      <a16:creationId xmlns:a16="http://schemas.microsoft.com/office/drawing/2014/main" id="{A6510EBB-540C-7F3E-1B5A-B1C3893140B5}"/>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79" name="Straight Connector 478">
                  <a:extLst>
                    <a:ext uri="{FF2B5EF4-FFF2-40B4-BE49-F238E27FC236}">
                      <a16:creationId xmlns:a16="http://schemas.microsoft.com/office/drawing/2014/main" id="{4FA928AC-5751-2309-5CA2-DDDA849E7ADC}"/>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80" name="Group 479">
                <a:extLst>
                  <a:ext uri="{FF2B5EF4-FFF2-40B4-BE49-F238E27FC236}">
                    <a16:creationId xmlns:a16="http://schemas.microsoft.com/office/drawing/2014/main" id="{6C83282A-CB06-E091-F0A4-E9F37F5C25CE}"/>
                  </a:ext>
                </a:extLst>
              </p:cNvPr>
              <p:cNvGrpSpPr/>
              <p:nvPr/>
            </p:nvGrpSpPr>
            <p:grpSpPr>
              <a:xfrm>
                <a:off x="8654521" y="3469772"/>
                <a:ext cx="118872" cy="118872"/>
                <a:chOff x="3949469" y="4117692"/>
                <a:chExt cx="74177" cy="70152"/>
              </a:xfrm>
            </p:grpSpPr>
            <p:cxnSp>
              <p:nvCxnSpPr>
                <p:cNvPr id="481" name="Straight Connector 480">
                  <a:extLst>
                    <a:ext uri="{FF2B5EF4-FFF2-40B4-BE49-F238E27FC236}">
                      <a16:creationId xmlns:a16="http://schemas.microsoft.com/office/drawing/2014/main" id="{4ABFD0AC-C293-3B04-4EB3-135458C94A74}"/>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82" name="Straight Connector 481">
                  <a:extLst>
                    <a:ext uri="{FF2B5EF4-FFF2-40B4-BE49-F238E27FC236}">
                      <a16:creationId xmlns:a16="http://schemas.microsoft.com/office/drawing/2014/main" id="{C60A9BF9-6B50-68F9-5C96-784C32CD68D0}"/>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89" name="Group 488">
                <a:extLst>
                  <a:ext uri="{FF2B5EF4-FFF2-40B4-BE49-F238E27FC236}">
                    <a16:creationId xmlns:a16="http://schemas.microsoft.com/office/drawing/2014/main" id="{4BFC57C7-89EA-A4E9-36EF-D10F8DF91C35}"/>
                  </a:ext>
                </a:extLst>
              </p:cNvPr>
              <p:cNvGrpSpPr/>
              <p:nvPr/>
            </p:nvGrpSpPr>
            <p:grpSpPr>
              <a:xfrm>
                <a:off x="8229878" y="3390939"/>
                <a:ext cx="118872" cy="118872"/>
                <a:chOff x="3949469" y="4117692"/>
                <a:chExt cx="74177" cy="70152"/>
              </a:xfrm>
            </p:grpSpPr>
            <p:cxnSp>
              <p:nvCxnSpPr>
                <p:cNvPr id="490" name="Straight Connector 489">
                  <a:extLst>
                    <a:ext uri="{FF2B5EF4-FFF2-40B4-BE49-F238E27FC236}">
                      <a16:creationId xmlns:a16="http://schemas.microsoft.com/office/drawing/2014/main" id="{BBDC13A1-F497-EADB-9658-4D6E18E0D41F}"/>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91" name="Straight Connector 490">
                  <a:extLst>
                    <a:ext uri="{FF2B5EF4-FFF2-40B4-BE49-F238E27FC236}">
                      <a16:creationId xmlns:a16="http://schemas.microsoft.com/office/drawing/2014/main" id="{AA240912-10EF-E9D0-93FC-4B5080D37A86}"/>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92" name="Group 491">
                <a:extLst>
                  <a:ext uri="{FF2B5EF4-FFF2-40B4-BE49-F238E27FC236}">
                    <a16:creationId xmlns:a16="http://schemas.microsoft.com/office/drawing/2014/main" id="{EBE6621C-79C8-DA8A-21C7-3C883CEB4BE4}"/>
                  </a:ext>
                </a:extLst>
              </p:cNvPr>
              <p:cNvGrpSpPr/>
              <p:nvPr/>
            </p:nvGrpSpPr>
            <p:grpSpPr>
              <a:xfrm>
                <a:off x="8445372" y="3425419"/>
                <a:ext cx="118872" cy="118872"/>
                <a:chOff x="3949469" y="4117692"/>
                <a:chExt cx="74177" cy="70152"/>
              </a:xfrm>
            </p:grpSpPr>
            <p:cxnSp>
              <p:nvCxnSpPr>
                <p:cNvPr id="493" name="Straight Connector 492">
                  <a:extLst>
                    <a:ext uri="{FF2B5EF4-FFF2-40B4-BE49-F238E27FC236}">
                      <a16:creationId xmlns:a16="http://schemas.microsoft.com/office/drawing/2014/main" id="{DDCB4086-819D-10D3-7C91-2A8D84E6A6A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94" name="Straight Connector 493">
                  <a:extLst>
                    <a:ext uri="{FF2B5EF4-FFF2-40B4-BE49-F238E27FC236}">
                      <a16:creationId xmlns:a16="http://schemas.microsoft.com/office/drawing/2014/main" id="{CBFBD841-D176-2C4E-F424-C70E9365B3A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495" name="Group 494">
                <a:extLst>
                  <a:ext uri="{FF2B5EF4-FFF2-40B4-BE49-F238E27FC236}">
                    <a16:creationId xmlns:a16="http://schemas.microsoft.com/office/drawing/2014/main" id="{A58D074B-0971-EC3A-CA82-14E6F717BC54}"/>
                  </a:ext>
                </a:extLst>
              </p:cNvPr>
              <p:cNvGrpSpPr/>
              <p:nvPr/>
            </p:nvGrpSpPr>
            <p:grpSpPr>
              <a:xfrm>
                <a:off x="7649046" y="3144621"/>
                <a:ext cx="118872" cy="118872"/>
                <a:chOff x="3949469" y="4117692"/>
                <a:chExt cx="74177" cy="70152"/>
              </a:xfrm>
            </p:grpSpPr>
            <p:cxnSp>
              <p:nvCxnSpPr>
                <p:cNvPr id="496" name="Straight Connector 495">
                  <a:extLst>
                    <a:ext uri="{FF2B5EF4-FFF2-40B4-BE49-F238E27FC236}">
                      <a16:creationId xmlns:a16="http://schemas.microsoft.com/office/drawing/2014/main" id="{C361C6E7-8D86-E62E-6777-573E20461513}"/>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497" name="Straight Connector 496">
                  <a:extLst>
                    <a:ext uri="{FF2B5EF4-FFF2-40B4-BE49-F238E27FC236}">
                      <a16:creationId xmlns:a16="http://schemas.microsoft.com/office/drawing/2014/main" id="{C9EA66C0-C0E7-41AC-D23B-54DD4DF44E56}"/>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501" name="Group 500">
                <a:extLst>
                  <a:ext uri="{FF2B5EF4-FFF2-40B4-BE49-F238E27FC236}">
                    <a16:creationId xmlns:a16="http://schemas.microsoft.com/office/drawing/2014/main" id="{7039277F-6829-2FBA-DCF7-068FD58248AE}"/>
                  </a:ext>
                </a:extLst>
              </p:cNvPr>
              <p:cNvGrpSpPr/>
              <p:nvPr/>
            </p:nvGrpSpPr>
            <p:grpSpPr>
              <a:xfrm>
                <a:off x="8698570" y="3473172"/>
                <a:ext cx="118872" cy="118872"/>
                <a:chOff x="3949469" y="4117692"/>
                <a:chExt cx="74177" cy="70152"/>
              </a:xfrm>
            </p:grpSpPr>
            <p:cxnSp>
              <p:nvCxnSpPr>
                <p:cNvPr id="502" name="Straight Connector 501">
                  <a:extLst>
                    <a:ext uri="{FF2B5EF4-FFF2-40B4-BE49-F238E27FC236}">
                      <a16:creationId xmlns:a16="http://schemas.microsoft.com/office/drawing/2014/main" id="{2D19F97A-71A1-FAE3-D79A-941901E819E8}"/>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503" name="Straight Connector 502">
                  <a:extLst>
                    <a:ext uri="{FF2B5EF4-FFF2-40B4-BE49-F238E27FC236}">
                      <a16:creationId xmlns:a16="http://schemas.microsoft.com/office/drawing/2014/main" id="{DDF56008-D7A1-8953-67BC-2C74D43DB48C}"/>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28" name="Group 827">
                <a:extLst>
                  <a:ext uri="{FF2B5EF4-FFF2-40B4-BE49-F238E27FC236}">
                    <a16:creationId xmlns:a16="http://schemas.microsoft.com/office/drawing/2014/main" id="{CBCCE866-7E80-35B5-30EE-30794F79D0DB}"/>
                  </a:ext>
                </a:extLst>
              </p:cNvPr>
              <p:cNvGrpSpPr/>
              <p:nvPr/>
            </p:nvGrpSpPr>
            <p:grpSpPr>
              <a:xfrm>
                <a:off x="8195358" y="3381292"/>
                <a:ext cx="118872" cy="118872"/>
                <a:chOff x="452275" y="4214530"/>
                <a:chExt cx="118872" cy="118872"/>
              </a:xfrm>
            </p:grpSpPr>
            <p:cxnSp>
              <p:nvCxnSpPr>
                <p:cNvPr id="829" name="Straight Connector 828">
                  <a:extLst>
                    <a:ext uri="{FF2B5EF4-FFF2-40B4-BE49-F238E27FC236}">
                      <a16:creationId xmlns:a16="http://schemas.microsoft.com/office/drawing/2014/main" id="{A9051794-BA4F-21B5-6279-77D2423DC8E0}"/>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30" name="Straight Connector 829">
                  <a:extLst>
                    <a:ext uri="{FF2B5EF4-FFF2-40B4-BE49-F238E27FC236}">
                      <a16:creationId xmlns:a16="http://schemas.microsoft.com/office/drawing/2014/main" id="{6A4B4233-AC27-2E85-E2C4-64184A586601}"/>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31" name="Group 830">
                <a:extLst>
                  <a:ext uri="{FF2B5EF4-FFF2-40B4-BE49-F238E27FC236}">
                    <a16:creationId xmlns:a16="http://schemas.microsoft.com/office/drawing/2014/main" id="{3921EF96-1A39-AB7E-1280-347F6526907F}"/>
                  </a:ext>
                </a:extLst>
              </p:cNvPr>
              <p:cNvGrpSpPr/>
              <p:nvPr/>
            </p:nvGrpSpPr>
            <p:grpSpPr>
              <a:xfrm>
                <a:off x="7492080" y="3029402"/>
                <a:ext cx="118872" cy="118872"/>
                <a:chOff x="482502" y="4330604"/>
                <a:chExt cx="118872" cy="118872"/>
              </a:xfrm>
            </p:grpSpPr>
            <p:cxnSp>
              <p:nvCxnSpPr>
                <p:cNvPr id="832" name="Straight Connector 831">
                  <a:extLst>
                    <a:ext uri="{FF2B5EF4-FFF2-40B4-BE49-F238E27FC236}">
                      <a16:creationId xmlns:a16="http://schemas.microsoft.com/office/drawing/2014/main" id="{8AD64BCD-8FE9-84E7-40BA-F1E855D15B0D}"/>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33" name="Straight Connector 832">
                  <a:extLst>
                    <a:ext uri="{FF2B5EF4-FFF2-40B4-BE49-F238E27FC236}">
                      <a16:creationId xmlns:a16="http://schemas.microsoft.com/office/drawing/2014/main" id="{320C5823-5A4D-0940-78BF-C812E50FD1B5}"/>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34" name="Group 833">
                <a:extLst>
                  <a:ext uri="{FF2B5EF4-FFF2-40B4-BE49-F238E27FC236}">
                    <a16:creationId xmlns:a16="http://schemas.microsoft.com/office/drawing/2014/main" id="{D49B9D52-282B-2875-38D8-77E8215211E8}"/>
                  </a:ext>
                </a:extLst>
              </p:cNvPr>
              <p:cNvGrpSpPr/>
              <p:nvPr/>
            </p:nvGrpSpPr>
            <p:grpSpPr>
              <a:xfrm>
                <a:off x="7991642" y="3296490"/>
                <a:ext cx="118872" cy="118872"/>
                <a:chOff x="745512" y="4376509"/>
                <a:chExt cx="118872" cy="118872"/>
              </a:xfrm>
            </p:grpSpPr>
            <p:cxnSp>
              <p:nvCxnSpPr>
                <p:cNvPr id="835" name="Straight Connector 834">
                  <a:extLst>
                    <a:ext uri="{FF2B5EF4-FFF2-40B4-BE49-F238E27FC236}">
                      <a16:creationId xmlns:a16="http://schemas.microsoft.com/office/drawing/2014/main" id="{7C7422F6-3EB7-8D1D-A58A-A71430E3A929}"/>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36" name="Straight Connector 835">
                  <a:extLst>
                    <a:ext uri="{FF2B5EF4-FFF2-40B4-BE49-F238E27FC236}">
                      <a16:creationId xmlns:a16="http://schemas.microsoft.com/office/drawing/2014/main" id="{4D02C3BB-4E5C-C6D3-BB4E-0FB939CDD2ED}"/>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37" name="Group 836">
                <a:extLst>
                  <a:ext uri="{FF2B5EF4-FFF2-40B4-BE49-F238E27FC236}">
                    <a16:creationId xmlns:a16="http://schemas.microsoft.com/office/drawing/2014/main" id="{0C8B9679-32FB-CBEB-C8FA-828855F87E10}"/>
                  </a:ext>
                </a:extLst>
              </p:cNvPr>
              <p:cNvGrpSpPr/>
              <p:nvPr/>
            </p:nvGrpSpPr>
            <p:grpSpPr>
              <a:xfrm>
                <a:off x="7898197" y="3201572"/>
                <a:ext cx="118872" cy="118872"/>
                <a:chOff x="482502" y="4289171"/>
                <a:chExt cx="118872" cy="118872"/>
              </a:xfrm>
            </p:grpSpPr>
            <p:cxnSp>
              <p:nvCxnSpPr>
                <p:cNvPr id="838" name="Straight Connector 837">
                  <a:extLst>
                    <a:ext uri="{FF2B5EF4-FFF2-40B4-BE49-F238E27FC236}">
                      <a16:creationId xmlns:a16="http://schemas.microsoft.com/office/drawing/2014/main" id="{81A4F57D-E83A-8954-20C1-5A312F957932}"/>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39" name="Straight Connector 838">
                  <a:extLst>
                    <a:ext uri="{FF2B5EF4-FFF2-40B4-BE49-F238E27FC236}">
                      <a16:creationId xmlns:a16="http://schemas.microsoft.com/office/drawing/2014/main" id="{6267AD33-F688-80F3-B732-05C11A9E9AF5}"/>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40" name="Group 839">
                <a:extLst>
                  <a:ext uri="{FF2B5EF4-FFF2-40B4-BE49-F238E27FC236}">
                    <a16:creationId xmlns:a16="http://schemas.microsoft.com/office/drawing/2014/main" id="{C7F7ED04-ECAC-20D8-77D5-4413D348A632}"/>
                  </a:ext>
                </a:extLst>
              </p:cNvPr>
              <p:cNvGrpSpPr/>
              <p:nvPr/>
            </p:nvGrpSpPr>
            <p:grpSpPr>
              <a:xfrm>
                <a:off x="8267305" y="3409864"/>
                <a:ext cx="118872" cy="118872"/>
                <a:chOff x="828426" y="4419685"/>
                <a:chExt cx="118872" cy="118872"/>
              </a:xfrm>
            </p:grpSpPr>
            <p:cxnSp>
              <p:nvCxnSpPr>
                <p:cNvPr id="841" name="Straight Connector 840">
                  <a:extLst>
                    <a:ext uri="{FF2B5EF4-FFF2-40B4-BE49-F238E27FC236}">
                      <a16:creationId xmlns:a16="http://schemas.microsoft.com/office/drawing/2014/main" id="{587F3FAE-75FC-3B3A-2D88-0F924E0B4696}"/>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42" name="Straight Connector 841">
                  <a:extLst>
                    <a:ext uri="{FF2B5EF4-FFF2-40B4-BE49-F238E27FC236}">
                      <a16:creationId xmlns:a16="http://schemas.microsoft.com/office/drawing/2014/main" id="{298A1AE6-3229-EC5F-DB7D-B3CCC9C76D09}"/>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43" name="Group 842">
                <a:extLst>
                  <a:ext uri="{FF2B5EF4-FFF2-40B4-BE49-F238E27FC236}">
                    <a16:creationId xmlns:a16="http://schemas.microsoft.com/office/drawing/2014/main" id="{18B153D1-47CE-14B5-8AE0-EE094C3321A2}"/>
                  </a:ext>
                </a:extLst>
              </p:cNvPr>
              <p:cNvGrpSpPr/>
              <p:nvPr/>
            </p:nvGrpSpPr>
            <p:grpSpPr>
              <a:xfrm>
                <a:off x="7355998" y="2945125"/>
                <a:ext cx="118872" cy="118872"/>
                <a:chOff x="3949469" y="4117692"/>
                <a:chExt cx="74177" cy="70152"/>
              </a:xfrm>
            </p:grpSpPr>
            <p:cxnSp>
              <p:nvCxnSpPr>
                <p:cNvPr id="844" name="Straight Connector 843">
                  <a:extLst>
                    <a:ext uri="{FF2B5EF4-FFF2-40B4-BE49-F238E27FC236}">
                      <a16:creationId xmlns:a16="http://schemas.microsoft.com/office/drawing/2014/main" id="{6EC365B4-24B9-0095-6974-A73AC260C776}"/>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45" name="Straight Connector 844">
                  <a:extLst>
                    <a:ext uri="{FF2B5EF4-FFF2-40B4-BE49-F238E27FC236}">
                      <a16:creationId xmlns:a16="http://schemas.microsoft.com/office/drawing/2014/main" id="{62739839-9FC5-1B79-6630-A5C5AB1E50B3}"/>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46" name="Group 845">
                <a:extLst>
                  <a:ext uri="{FF2B5EF4-FFF2-40B4-BE49-F238E27FC236}">
                    <a16:creationId xmlns:a16="http://schemas.microsoft.com/office/drawing/2014/main" id="{A6440652-E2A5-762D-E7BE-4DDC3175C817}"/>
                  </a:ext>
                </a:extLst>
              </p:cNvPr>
              <p:cNvGrpSpPr/>
              <p:nvPr/>
            </p:nvGrpSpPr>
            <p:grpSpPr>
              <a:xfrm>
                <a:off x="7543954" y="3031993"/>
                <a:ext cx="118872" cy="118872"/>
                <a:chOff x="3949469" y="4117692"/>
                <a:chExt cx="74177" cy="70152"/>
              </a:xfrm>
            </p:grpSpPr>
            <p:cxnSp>
              <p:nvCxnSpPr>
                <p:cNvPr id="847" name="Straight Connector 846">
                  <a:extLst>
                    <a:ext uri="{FF2B5EF4-FFF2-40B4-BE49-F238E27FC236}">
                      <a16:creationId xmlns:a16="http://schemas.microsoft.com/office/drawing/2014/main" id="{7996DC13-29BA-3F80-92FC-452F2F681F15}"/>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48" name="Straight Connector 847">
                  <a:extLst>
                    <a:ext uri="{FF2B5EF4-FFF2-40B4-BE49-F238E27FC236}">
                      <a16:creationId xmlns:a16="http://schemas.microsoft.com/office/drawing/2014/main" id="{5C563A7A-846F-2EEF-592B-A521F5BFFFA6}"/>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49" name="Group 848">
                <a:extLst>
                  <a:ext uri="{FF2B5EF4-FFF2-40B4-BE49-F238E27FC236}">
                    <a16:creationId xmlns:a16="http://schemas.microsoft.com/office/drawing/2014/main" id="{8B30B5CE-508B-4871-CD9F-0A5ED28720D5}"/>
                  </a:ext>
                </a:extLst>
              </p:cNvPr>
              <p:cNvGrpSpPr/>
              <p:nvPr/>
            </p:nvGrpSpPr>
            <p:grpSpPr>
              <a:xfrm>
                <a:off x="7518985" y="3026315"/>
                <a:ext cx="118872" cy="118872"/>
                <a:chOff x="3949469" y="4117692"/>
                <a:chExt cx="74177" cy="70152"/>
              </a:xfrm>
            </p:grpSpPr>
            <p:cxnSp>
              <p:nvCxnSpPr>
                <p:cNvPr id="850" name="Straight Connector 849">
                  <a:extLst>
                    <a:ext uri="{FF2B5EF4-FFF2-40B4-BE49-F238E27FC236}">
                      <a16:creationId xmlns:a16="http://schemas.microsoft.com/office/drawing/2014/main" id="{3E2E1E92-15BF-B6D7-75BB-72DACFD36F3D}"/>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51" name="Straight Connector 850">
                  <a:extLst>
                    <a:ext uri="{FF2B5EF4-FFF2-40B4-BE49-F238E27FC236}">
                      <a16:creationId xmlns:a16="http://schemas.microsoft.com/office/drawing/2014/main" id="{C50782B3-9D3D-EE6A-5123-B07EE8CEA290}"/>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55" name="Group 854">
                <a:extLst>
                  <a:ext uri="{FF2B5EF4-FFF2-40B4-BE49-F238E27FC236}">
                    <a16:creationId xmlns:a16="http://schemas.microsoft.com/office/drawing/2014/main" id="{D3A6F702-B888-EC82-8942-00AB5BCFB664}"/>
                  </a:ext>
                </a:extLst>
              </p:cNvPr>
              <p:cNvGrpSpPr/>
              <p:nvPr/>
            </p:nvGrpSpPr>
            <p:grpSpPr>
              <a:xfrm>
                <a:off x="7572304" y="3041720"/>
                <a:ext cx="118872" cy="118872"/>
                <a:chOff x="3949469" y="4117692"/>
                <a:chExt cx="74177" cy="70152"/>
              </a:xfrm>
            </p:grpSpPr>
            <p:cxnSp>
              <p:nvCxnSpPr>
                <p:cNvPr id="856" name="Straight Connector 855">
                  <a:extLst>
                    <a:ext uri="{FF2B5EF4-FFF2-40B4-BE49-F238E27FC236}">
                      <a16:creationId xmlns:a16="http://schemas.microsoft.com/office/drawing/2014/main" id="{E4FDDFB5-85D0-EAC2-10D1-19A143684C7B}"/>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57" name="Straight Connector 856">
                  <a:extLst>
                    <a:ext uri="{FF2B5EF4-FFF2-40B4-BE49-F238E27FC236}">
                      <a16:creationId xmlns:a16="http://schemas.microsoft.com/office/drawing/2014/main" id="{8A606239-2E64-823F-606B-AA9464328DA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58" name="Group 857">
                <a:extLst>
                  <a:ext uri="{FF2B5EF4-FFF2-40B4-BE49-F238E27FC236}">
                    <a16:creationId xmlns:a16="http://schemas.microsoft.com/office/drawing/2014/main" id="{D12F602B-8433-AD3A-2506-77A9C0FC5322}"/>
                  </a:ext>
                </a:extLst>
              </p:cNvPr>
              <p:cNvGrpSpPr/>
              <p:nvPr/>
            </p:nvGrpSpPr>
            <p:grpSpPr>
              <a:xfrm>
                <a:off x="9168383" y="3593704"/>
                <a:ext cx="118872" cy="118872"/>
                <a:chOff x="3949469" y="4117692"/>
                <a:chExt cx="74177" cy="70152"/>
              </a:xfrm>
            </p:grpSpPr>
            <p:cxnSp>
              <p:nvCxnSpPr>
                <p:cNvPr id="859" name="Straight Connector 858">
                  <a:extLst>
                    <a:ext uri="{FF2B5EF4-FFF2-40B4-BE49-F238E27FC236}">
                      <a16:creationId xmlns:a16="http://schemas.microsoft.com/office/drawing/2014/main" id="{40F53A4C-4860-DF51-476C-D99034A48FAC}"/>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60" name="Straight Connector 859">
                  <a:extLst>
                    <a:ext uri="{FF2B5EF4-FFF2-40B4-BE49-F238E27FC236}">
                      <a16:creationId xmlns:a16="http://schemas.microsoft.com/office/drawing/2014/main" id="{88FB5453-05EA-5266-F71E-3B6714FD5963}"/>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61" name="Group 860">
                <a:extLst>
                  <a:ext uri="{FF2B5EF4-FFF2-40B4-BE49-F238E27FC236}">
                    <a16:creationId xmlns:a16="http://schemas.microsoft.com/office/drawing/2014/main" id="{4D3CDC2F-E79C-A417-BBF3-60F5EDD08FD2}"/>
                  </a:ext>
                </a:extLst>
              </p:cNvPr>
              <p:cNvGrpSpPr/>
              <p:nvPr/>
            </p:nvGrpSpPr>
            <p:grpSpPr>
              <a:xfrm>
                <a:off x="8806219" y="3517573"/>
                <a:ext cx="118872" cy="118872"/>
                <a:chOff x="3949469" y="4117692"/>
                <a:chExt cx="74177" cy="70152"/>
              </a:xfrm>
            </p:grpSpPr>
            <p:cxnSp>
              <p:nvCxnSpPr>
                <p:cNvPr id="862" name="Straight Connector 861">
                  <a:extLst>
                    <a:ext uri="{FF2B5EF4-FFF2-40B4-BE49-F238E27FC236}">
                      <a16:creationId xmlns:a16="http://schemas.microsoft.com/office/drawing/2014/main" id="{F6D4C3F4-1A13-3972-57E7-0A24F6940229}"/>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63" name="Straight Connector 862">
                  <a:extLst>
                    <a:ext uri="{FF2B5EF4-FFF2-40B4-BE49-F238E27FC236}">
                      <a16:creationId xmlns:a16="http://schemas.microsoft.com/office/drawing/2014/main" id="{9AB1BB0B-EDCC-CB87-CAFE-495A4EF9F4DC}"/>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70" name="Group 869">
                <a:extLst>
                  <a:ext uri="{FF2B5EF4-FFF2-40B4-BE49-F238E27FC236}">
                    <a16:creationId xmlns:a16="http://schemas.microsoft.com/office/drawing/2014/main" id="{B60A6104-BC98-4D05-CB1B-DD3FE5B821C5}"/>
                  </a:ext>
                </a:extLst>
              </p:cNvPr>
              <p:cNvGrpSpPr/>
              <p:nvPr/>
            </p:nvGrpSpPr>
            <p:grpSpPr>
              <a:xfrm>
                <a:off x="8306915" y="3411794"/>
                <a:ext cx="118872" cy="118872"/>
                <a:chOff x="3949469" y="4117692"/>
                <a:chExt cx="74177" cy="70152"/>
              </a:xfrm>
            </p:grpSpPr>
            <p:cxnSp>
              <p:nvCxnSpPr>
                <p:cNvPr id="871" name="Straight Connector 870">
                  <a:extLst>
                    <a:ext uri="{FF2B5EF4-FFF2-40B4-BE49-F238E27FC236}">
                      <a16:creationId xmlns:a16="http://schemas.microsoft.com/office/drawing/2014/main" id="{21A2594F-710B-3F30-FF31-F89ECFCC1050}"/>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72" name="Straight Connector 871">
                  <a:extLst>
                    <a:ext uri="{FF2B5EF4-FFF2-40B4-BE49-F238E27FC236}">
                      <a16:creationId xmlns:a16="http://schemas.microsoft.com/office/drawing/2014/main" id="{C4015733-9D5E-6CEA-77ED-C6494F55277F}"/>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73" name="Group 872">
                <a:extLst>
                  <a:ext uri="{FF2B5EF4-FFF2-40B4-BE49-F238E27FC236}">
                    <a16:creationId xmlns:a16="http://schemas.microsoft.com/office/drawing/2014/main" id="{CC672054-ACB2-D76E-D019-AD858B382C2F}"/>
                  </a:ext>
                </a:extLst>
              </p:cNvPr>
              <p:cNvGrpSpPr/>
              <p:nvPr/>
            </p:nvGrpSpPr>
            <p:grpSpPr>
              <a:xfrm>
                <a:off x="9646686" y="3709642"/>
                <a:ext cx="118872" cy="118872"/>
                <a:chOff x="3949469" y="4117692"/>
                <a:chExt cx="74177" cy="70152"/>
              </a:xfrm>
            </p:grpSpPr>
            <p:cxnSp>
              <p:nvCxnSpPr>
                <p:cNvPr id="874" name="Straight Connector 873">
                  <a:extLst>
                    <a:ext uri="{FF2B5EF4-FFF2-40B4-BE49-F238E27FC236}">
                      <a16:creationId xmlns:a16="http://schemas.microsoft.com/office/drawing/2014/main" id="{8E6DF94C-A779-5CE6-4AD5-7608BD190595}"/>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75" name="Straight Connector 874">
                  <a:extLst>
                    <a:ext uri="{FF2B5EF4-FFF2-40B4-BE49-F238E27FC236}">
                      <a16:creationId xmlns:a16="http://schemas.microsoft.com/office/drawing/2014/main" id="{E823B4AA-62FF-A21F-29DF-210A59E33C0E}"/>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82" name="Group 881">
                <a:extLst>
                  <a:ext uri="{FF2B5EF4-FFF2-40B4-BE49-F238E27FC236}">
                    <a16:creationId xmlns:a16="http://schemas.microsoft.com/office/drawing/2014/main" id="{EC46A174-A274-C470-935A-D43E7D30EA5D}"/>
                  </a:ext>
                </a:extLst>
              </p:cNvPr>
              <p:cNvGrpSpPr/>
              <p:nvPr/>
            </p:nvGrpSpPr>
            <p:grpSpPr>
              <a:xfrm>
                <a:off x="8334755" y="3409654"/>
                <a:ext cx="118872" cy="118872"/>
                <a:chOff x="3949469" y="4117692"/>
                <a:chExt cx="74177" cy="70152"/>
              </a:xfrm>
            </p:grpSpPr>
            <p:cxnSp>
              <p:nvCxnSpPr>
                <p:cNvPr id="883" name="Straight Connector 882">
                  <a:extLst>
                    <a:ext uri="{FF2B5EF4-FFF2-40B4-BE49-F238E27FC236}">
                      <a16:creationId xmlns:a16="http://schemas.microsoft.com/office/drawing/2014/main" id="{1BA9902E-4373-81CD-FECC-95810CB38C9E}"/>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884" name="Straight Connector 883">
                  <a:extLst>
                    <a:ext uri="{FF2B5EF4-FFF2-40B4-BE49-F238E27FC236}">
                      <a16:creationId xmlns:a16="http://schemas.microsoft.com/office/drawing/2014/main" id="{4C0799EB-9119-9872-81F5-D96DD1FB2C08}"/>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885" name="Group 884">
                <a:extLst>
                  <a:ext uri="{FF2B5EF4-FFF2-40B4-BE49-F238E27FC236}">
                    <a16:creationId xmlns:a16="http://schemas.microsoft.com/office/drawing/2014/main" id="{55A56AD6-1851-BF01-44B0-EAC11B1D6CE7}"/>
                  </a:ext>
                </a:extLst>
              </p:cNvPr>
              <p:cNvGrpSpPr/>
              <p:nvPr/>
            </p:nvGrpSpPr>
            <p:grpSpPr>
              <a:xfrm>
                <a:off x="8029696" y="3302563"/>
                <a:ext cx="118872" cy="118872"/>
                <a:chOff x="452275" y="4214530"/>
                <a:chExt cx="118872" cy="118872"/>
              </a:xfrm>
            </p:grpSpPr>
            <p:cxnSp>
              <p:nvCxnSpPr>
                <p:cNvPr id="886" name="Straight Connector 885">
                  <a:extLst>
                    <a:ext uri="{FF2B5EF4-FFF2-40B4-BE49-F238E27FC236}">
                      <a16:creationId xmlns:a16="http://schemas.microsoft.com/office/drawing/2014/main" id="{C16FAD6A-FD7F-357D-8356-8304387398A1}"/>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87" name="Straight Connector 886">
                  <a:extLst>
                    <a:ext uri="{FF2B5EF4-FFF2-40B4-BE49-F238E27FC236}">
                      <a16:creationId xmlns:a16="http://schemas.microsoft.com/office/drawing/2014/main" id="{CAF36417-3A41-9433-E36C-2F7363F0A6E3}"/>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88" name="Group 887">
                <a:extLst>
                  <a:ext uri="{FF2B5EF4-FFF2-40B4-BE49-F238E27FC236}">
                    <a16:creationId xmlns:a16="http://schemas.microsoft.com/office/drawing/2014/main" id="{499DE868-DD3F-A86B-DFA8-61026D3117F4}"/>
                  </a:ext>
                </a:extLst>
              </p:cNvPr>
              <p:cNvGrpSpPr/>
              <p:nvPr/>
            </p:nvGrpSpPr>
            <p:grpSpPr>
              <a:xfrm>
                <a:off x="7592436" y="3090329"/>
                <a:ext cx="118872" cy="118872"/>
                <a:chOff x="482502" y="4330604"/>
                <a:chExt cx="118872" cy="118872"/>
              </a:xfrm>
            </p:grpSpPr>
            <p:cxnSp>
              <p:nvCxnSpPr>
                <p:cNvPr id="889" name="Straight Connector 888">
                  <a:extLst>
                    <a:ext uri="{FF2B5EF4-FFF2-40B4-BE49-F238E27FC236}">
                      <a16:creationId xmlns:a16="http://schemas.microsoft.com/office/drawing/2014/main" id="{B9C88A07-B173-4725-82C1-117F155986B1}"/>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90" name="Straight Connector 889">
                  <a:extLst>
                    <a:ext uri="{FF2B5EF4-FFF2-40B4-BE49-F238E27FC236}">
                      <a16:creationId xmlns:a16="http://schemas.microsoft.com/office/drawing/2014/main" id="{C22F4CF8-1DFF-76A4-1E4F-0E4B184425C3}"/>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91" name="Group 890">
                <a:extLst>
                  <a:ext uri="{FF2B5EF4-FFF2-40B4-BE49-F238E27FC236}">
                    <a16:creationId xmlns:a16="http://schemas.microsoft.com/office/drawing/2014/main" id="{507FF1C2-1780-682A-7755-C483A2699880}"/>
                  </a:ext>
                </a:extLst>
              </p:cNvPr>
              <p:cNvGrpSpPr/>
              <p:nvPr/>
            </p:nvGrpSpPr>
            <p:grpSpPr>
              <a:xfrm>
                <a:off x="8078687" y="3326739"/>
                <a:ext cx="118872" cy="118872"/>
                <a:chOff x="745512" y="4376509"/>
                <a:chExt cx="118872" cy="118872"/>
              </a:xfrm>
            </p:grpSpPr>
            <p:cxnSp>
              <p:nvCxnSpPr>
                <p:cNvPr id="892" name="Straight Connector 891">
                  <a:extLst>
                    <a:ext uri="{FF2B5EF4-FFF2-40B4-BE49-F238E27FC236}">
                      <a16:creationId xmlns:a16="http://schemas.microsoft.com/office/drawing/2014/main" id="{949D70AA-678F-B10B-ACBA-B70BB1654781}"/>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93" name="Straight Connector 892">
                  <a:extLst>
                    <a:ext uri="{FF2B5EF4-FFF2-40B4-BE49-F238E27FC236}">
                      <a16:creationId xmlns:a16="http://schemas.microsoft.com/office/drawing/2014/main" id="{678F16AD-8E79-5648-616C-CC4D28869EF7}"/>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94" name="Group 893">
                <a:extLst>
                  <a:ext uri="{FF2B5EF4-FFF2-40B4-BE49-F238E27FC236}">
                    <a16:creationId xmlns:a16="http://schemas.microsoft.com/office/drawing/2014/main" id="{1FDCCA38-CEA6-8ADD-D5A2-B6871BAEDDDD}"/>
                  </a:ext>
                </a:extLst>
              </p:cNvPr>
              <p:cNvGrpSpPr/>
              <p:nvPr/>
            </p:nvGrpSpPr>
            <p:grpSpPr>
              <a:xfrm>
                <a:off x="8378496" y="3407674"/>
                <a:ext cx="118872" cy="118872"/>
                <a:chOff x="482502" y="4289171"/>
                <a:chExt cx="118872" cy="118872"/>
              </a:xfrm>
            </p:grpSpPr>
            <p:cxnSp>
              <p:nvCxnSpPr>
                <p:cNvPr id="895" name="Straight Connector 894">
                  <a:extLst>
                    <a:ext uri="{FF2B5EF4-FFF2-40B4-BE49-F238E27FC236}">
                      <a16:creationId xmlns:a16="http://schemas.microsoft.com/office/drawing/2014/main" id="{0AFFA6B4-1ECE-5C52-4D74-6CB80F24A207}"/>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96" name="Straight Connector 895">
                  <a:extLst>
                    <a:ext uri="{FF2B5EF4-FFF2-40B4-BE49-F238E27FC236}">
                      <a16:creationId xmlns:a16="http://schemas.microsoft.com/office/drawing/2014/main" id="{26FACEA0-AC4C-2A16-B829-A499E88AA836}"/>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897" name="Group 896">
                <a:extLst>
                  <a:ext uri="{FF2B5EF4-FFF2-40B4-BE49-F238E27FC236}">
                    <a16:creationId xmlns:a16="http://schemas.microsoft.com/office/drawing/2014/main" id="{055F847F-51EA-01FD-385A-D18108B86B96}"/>
                  </a:ext>
                </a:extLst>
              </p:cNvPr>
              <p:cNvGrpSpPr/>
              <p:nvPr/>
            </p:nvGrpSpPr>
            <p:grpSpPr>
              <a:xfrm>
                <a:off x="8728226" y="3469772"/>
                <a:ext cx="118872" cy="118872"/>
                <a:chOff x="828426" y="4419685"/>
                <a:chExt cx="118872" cy="118872"/>
              </a:xfrm>
            </p:grpSpPr>
            <p:cxnSp>
              <p:nvCxnSpPr>
                <p:cNvPr id="898" name="Straight Connector 897">
                  <a:extLst>
                    <a:ext uri="{FF2B5EF4-FFF2-40B4-BE49-F238E27FC236}">
                      <a16:creationId xmlns:a16="http://schemas.microsoft.com/office/drawing/2014/main" id="{9421E2F3-A581-2B52-99EB-9AB200FB9969}"/>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899" name="Straight Connector 898">
                  <a:extLst>
                    <a:ext uri="{FF2B5EF4-FFF2-40B4-BE49-F238E27FC236}">
                      <a16:creationId xmlns:a16="http://schemas.microsoft.com/office/drawing/2014/main" id="{66909F48-45FE-9BFA-402B-BEAE30EFDB44}"/>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900" name="Group 899">
                <a:extLst>
                  <a:ext uri="{FF2B5EF4-FFF2-40B4-BE49-F238E27FC236}">
                    <a16:creationId xmlns:a16="http://schemas.microsoft.com/office/drawing/2014/main" id="{EB39801C-827C-7949-BC8D-B8DE1E75AD15}"/>
                  </a:ext>
                </a:extLst>
              </p:cNvPr>
              <p:cNvGrpSpPr/>
              <p:nvPr/>
            </p:nvGrpSpPr>
            <p:grpSpPr>
              <a:xfrm>
                <a:off x="7229787" y="2846432"/>
                <a:ext cx="118872" cy="118872"/>
                <a:chOff x="3949469" y="4117692"/>
                <a:chExt cx="74177" cy="70152"/>
              </a:xfrm>
            </p:grpSpPr>
            <p:cxnSp>
              <p:nvCxnSpPr>
                <p:cNvPr id="901" name="Straight Connector 900">
                  <a:extLst>
                    <a:ext uri="{FF2B5EF4-FFF2-40B4-BE49-F238E27FC236}">
                      <a16:creationId xmlns:a16="http://schemas.microsoft.com/office/drawing/2014/main" id="{7D70BC5F-A163-4853-0C1D-DF77B7006115}"/>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02" name="Straight Connector 901">
                  <a:extLst>
                    <a:ext uri="{FF2B5EF4-FFF2-40B4-BE49-F238E27FC236}">
                      <a16:creationId xmlns:a16="http://schemas.microsoft.com/office/drawing/2014/main" id="{B33954C2-63C9-1CF2-A683-EA02AEA30F09}"/>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15" name="Group 914">
                <a:extLst>
                  <a:ext uri="{FF2B5EF4-FFF2-40B4-BE49-F238E27FC236}">
                    <a16:creationId xmlns:a16="http://schemas.microsoft.com/office/drawing/2014/main" id="{2B29711F-CDC6-9AAD-9C4F-7ABE6FC07924}"/>
                  </a:ext>
                </a:extLst>
              </p:cNvPr>
              <p:cNvGrpSpPr/>
              <p:nvPr/>
            </p:nvGrpSpPr>
            <p:grpSpPr>
              <a:xfrm>
                <a:off x="8482757" y="3427803"/>
                <a:ext cx="118872" cy="118872"/>
                <a:chOff x="3949469" y="4117692"/>
                <a:chExt cx="74177" cy="70152"/>
              </a:xfrm>
            </p:grpSpPr>
            <p:cxnSp>
              <p:nvCxnSpPr>
                <p:cNvPr id="916" name="Straight Connector 915">
                  <a:extLst>
                    <a:ext uri="{FF2B5EF4-FFF2-40B4-BE49-F238E27FC236}">
                      <a16:creationId xmlns:a16="http://schemas.microsoft.com/office/drawing/2014/main" id="{BA805119-EEE6-CA78-4292-95CAD4D392B2}"/>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17" name="Straight Connector 916">
                  <a:extLst>
                    <a:ext uri="{FF2B5EF4-FFF2-40B4-BE49-F238E27FC236}">
                      <a16:creationId xmlns:a16="http://schemas.microsoft.com/office/drawing/2014/main" id="{5223FD4A-E706-873E-FFAC-EC72E98C300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27" name="Group 926">
                <a:extLst>
                  <a:ext uri="{FF2B5EF4-FFF2-40B4-BE49-F238E27FC236}">
                    <a16:creationId xmlns:a16="http://schemas.microsoft.com/office/drawing/2014/main" id="{8CE9A071-FCDF-14F6-AFD8-ADFB835B95CB}"/>
                  </a:ext>
                </a:extLst>
              </p:cNvPr>
              <p:cNvGrpSpPr/>
              <p:nvPr/>
            </p:nvGrpSpPr>
            <p:grpSpPr>
              <a:xfrm>
                <a:off x="8508346" y="3429000"/>
                <a:ext cx="118872" cy="118872"/>
                <a:chOff x="3949469" y="4117692"/>
                <a:chExt cx="74177" cy="70152"/>
              </a:xfrm>
            </p:grpSpPr>
            <p:cxnSp>
              <p:nvCxnSpPr>
                <p:cNvPr id="928" name="Straight Connector 927">
                  <a:extLst>
                    <a:ext uri="{FF2B5EF4-FFF2-40B4-BE49-F238E27FC236}">
                      <a16:creationId xmlns:a16="http://schemas.microsoft.com/office/drawing/2014/main" id="{48979882-8A10-9BCF-E277-59D4E3EA460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29" name="Straight Connector 928">
                  <a:extLst>
                    <a:ext uri="{FF2B5EF4-FFF2-40B4-BE49-F238E27FC236}">
                      <a16:creationId xmlns:a16="http://schemas.microsoft.com/office/drawing/2014/main" id="{3FA67424-A5A8-67ED-EF3C-CA83B1212B7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30" name="Group 929">
                <a:extLst>
                  <a:ext uri="{FF2B5EF4-FFF2-40B4-BE49-F238E27FC236}">
                    <a16:creationId xmlns:a16="http://schemas.microsoft.com/office/drawing/2014/main" id="{CC2336A3-7323-2752-B76F-3C1D210C46C6}"/>
                  </a:ext>
                </a:extLst>
              </p:cNvPr>
              <p:cNvGrpSpPr/>
              <p:nvPr/>
            </p:nvGrpSpPr>
            <p:grpSpPr>
              <a:xfrm>
                <a:off x="9142681" y="3595445"/>
                <a:ext cx="118872" cy="118872"/>
                <a:chOff x="3949469" y="4117692"/>
                <a:chExt cx="74177" cy="70152"/>
              </a:xfrm>
            </p:grpSpPr>
            <p:cxnSp>
              <p:nvCxnSpPr>
                <p:cNvPr id="931" name="Straight Connector 930">
                  <a:extLst>
                    <a:ext uri="{FF2B5EF4-FFF2-40B4-BE49-F238E27FC236}">
                      <a16:creationId xmlns:a16="http://schemas.microsoft.com/office/drawing/2014/main" id="{66B9718B-5125-BC10-9046-91DE1BC45045}"/>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32" name="Straight Connector 931">
                  <a:extLst>
                    <a:ext uri="{FF2B5EF4-FFF2-40B4-BE49-F238E27FC236}">
                      <a16:creationId xmlns:a16="http://schemas.microsoft.com/office/drawing/2014/main" id="{9B937BDE-9CE4-929D-02F5-E2FB15770BE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39" name="Group 938">
                <a:extLst>
                  <a:ext uri="{FF2B5EF4-FFF2-40B4-BE49-F238E27FC236}">
                    <a16:creationId xmlns:a16="http://schemas.microsoft.com/office/drawing/2014/main" id="{1A64B603-C03B-85AA-A01A-C9CA34B9AE37}"/>
                  </a:ext>
                </a:extLst>
              </p:cNvPr>
              <p:cNvGrpSpPr/>
              <p:nvPr/>
            </p:nvGrpSpPr>
            <p:grpSpPr>
              <a:xfrm>
                <a:off x="9584968" y="3709567"/>
                <a:ext cx="118872" cy="118872"/>
                <a:chOff x="3949469" y="4117692"/>
                <a:chExt cx="74177" cy="70152"/>
              </a:xfrm>
            </p:grpSpPr>
            <p:cxnSp>
              <p:nvCxnSpPr>
                <p:cNvPr id="940" name="Straight Connector 939">
                  <a:extLst>
                    <a:ext uri="{FF2B5EF4-FFF2-40B4-BE49-F238E27FC236}">
                      <a16:creationId xmlns:a16="http://schemas.microsoft.com/office/drawing/2014/main" id="{4308278E-2E2B-6D5B-A00C-8F8E1CE45FAD}"/>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41" name="Straight Connector 940">
                  <a:extLst>
                    <a:ext uri="{FF2B5EF4-FFF2-40B4-BE49-F238E27FC236}">
                      <a16:creationId xmlns:a16="http://schemas.microsoft.com/office/drawing/2014/main" id="{3A19A192-A7CA-82CE-E0E1-E59F8C4151CD}"/>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42" name="Group 941">
                <a:extLst>
                  <a:ext uri="{FF2B5EF4-FFF2-40B4-BE49-F238E27FC236}">
                    <a16:creationId xmlns:a16="http://schemas.microsoft.com/office/drawing/2014/main" id="{290F9320-4E39-A60B-9600-A1C41D5FA9B1}"/>
                  </a:ext>
                </a:extLst>
              </p:cNvPr>
              <p:cNvGrpSpPr/>
              <p:nvPr/>
            </p:nvGrpSpPr>
            <p:grpSpPr>
              <a:xfrm>
                <a:off x="8411793" y="3406886"/>
                <a:ext cx="118872" cy="118872"/>
                <a:chOff x="452275" y="4214530"/>
                <a:chExt cx="118872" cy="118872"/>
              </a:xfrm>
            </p:grpSpPr>
            <p:cxnSp>
              <p:nvCxnSpPr>
                <p:cNvPr id="943" name="Straight Connector 942">
                  <a:extLst>
                    <a:ext uri="{FF2B5EF4-FFF2-40B4-BE49-F238E27FC236}">
                      <a16:creationId xmlns:a16="http://schemas.microsoft.com/office/drawing/2014/main" id="{356F1F80-E111-9C5B-CEC1-94761BDB825F}"/>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944" name="Straight Connector 943">
                  <a:extLst>
                    <a:ext uri="{FF2B5EF4-FFF2-40B4-BE49-F238E27FC236}">
                      <a16:creationId xmlns:a16="http://schemas.microsoft.com/office/drawing/2014/main" id="{BAF6D73E-A83B-7AF4-7D0F-BB56A7F71531}"/>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945" name="Group 944">
                <a:extLst>
                  <a:ext uri="{FF2B5EF4-FFF2-40B4-BE49-F238E27FC236}">
                    <a16:creationId xmlns:a16="http://schemas.microsoft.com/office/drawing/2014/main" id="{3D7D4322-0228-6F1F-C9E3-98821EEAD5BF}"/>
                  </a:ext>
                </a:extLst>
              </p:cNvPr>
              <p:cNvGrpSpPr/>
              <p:nvPr/>
            </p:nvGrpSpPr>
            <p:grpSpPr>
              <a:xfrm>
                <a:off x="8570367" y="3465398"/>
                <a:ext cx="118872" cy="118872"/>
                <a:chOff x="482502" y="4330604"/>
                <a:chExt cx="118872" cy="118872"/>
              </a:xfrm>
            </p:grpSpPr>
            <p:cxnSp>
              <p:nvCxnSpPr>
                <p:cNvPr id="946" name="Straight Connector 945">
                  <a:extLst>
                    <a:ext uri="{FF2B5EF4-FFF2-40B4-BE49-F238E27FC236}">
                      <a16:creationId xmlns:a16="http://schemas.microsoft.com/office/drawing/2014/main" id="{74184010-E28D-598A-B32C-C15FCDAEC58E}"/>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947" name="Straight Connector 946">
                  <a:extLst>
                    <a:ext uri="{FF2B5EF4-FFF2-40B4-BE49-F238E27FC236}">
                      <a16:creationId xmlns:a16="http://schemas.microsoft.com/office/drawing/2014/main" id="{870A937F-BDD0-67F5-5B89-E95BD8BFA270}"/>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948" name="Group 947">
                <a:extLst>
                  <a:ext uri="{FF2B5EF4-FFF2-40B4-BE49-F238E27FC236}">
                    <a16:creationId xmlns:a16="http://schemas.microsoft.com/office/drawing/2014/main" id="{6EABE582-F085-6F82-EA87-2F613EC05787}"/>
                  </a:ext>
                </a:extLst>
              </p:cNvPr>
              <p:cNvGrpSpPr/>
              <p:nvPr/>
            </p:nvGrpSpPr>
            <p:grpSpPr>
              <a:xfrm>
                <a:off x="8839638" y="3511539"/>
                <a:ext cx="118872" cy="118872"/>
                <a:chOff x="745512" y="4376509"/>
                <a:chExt cx="118872" cy="118872"/>
              </a:xfrm>
            </p:grpSpPr>
            <p:cxnSp>
              <p:nvCxnSpPr>
                <p:cNvPr id="949" name="Straight Connector 948">
                  <a:extLst>
                    <a:ext uri="{FF2B5EF4-FFF2-40B4-BE49-F238E27FC236}">
                      <a16:creationId xmlns:a16="http://schemas.microsoft.com/office/drawing/2014/main" id="{E282C61C-171F-B9D1-945D-7D8D12FA5991}"/>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950" name="Straight Connector 949">
                  <a:extLst>
                    <a:ext uri="{FF2B5EF4-FFF2-40B4-BE49-F238E27FC236}">
                      <a16:creationId xmlns:a16="http://schemas.microsoft.com/office/drawing/2014/main" id="{B2610468-1367-84C6-5C01-2309CAABF975}"/>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951" name="Group 950">
                <a:extLst>
                  <a:ext uri="{FF2B5EF4-FFF2-40B4-BE49-F238E27FC236}">
                    <a16:creationId xmlns:a16="http://schemas.microsoft.com/office/drawing/2014/main" id="{5E0699B2-9B56-8185-67D9-CFD0CE1FE775}"/>
                  </a:ext>
                </a:extLst>
              </p:cNvPr>
              <p:cNvGrpSpPr/>
              <p:nvPr/>
            </p:nvGrpSpPr>
            <p:grpSpPr>
              <a:xfrm>
                <a:off x="9620317" y="3714317"/>
                <a:ext cx="118872" cy="118872"/>
                <a:chOff x="482502" y="4289171"/>
                <a:chExt cx="118872" cy="118872"/>
              </a:xfrm>
            </p:grpSpPr>
            <p:cxnSp>
              <p:nvCxnSpPr>
                <p:cNvPr id="952" name="Straight Connector 951">
                  <a:extLst>
                    <a:ext uri="{FF2B5EF4-FFF2-40B4-BE49-F238E27FC236}">
                      <a16:creationId xmlns:a16="http://schemas.microsoft.com/office/drawing/2014/main" id="{2F14C034-6A0E-3CF8-8BC8-2550118700D4}"/>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953" name="Straight Connector 952">
                  <a:extLst>
                    <a:ext uri="{FF2B5EF4-FFF2-40B4-BE49-F238E27FC236}">
                      <a16:creationId xmlns:a16="http://schemas.microsoft.com/office/drawing/2014/main" id="{61561AF6-24BC-D460-72AA-9BE56A8D5226}"/>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954" name="Group 953">
                <a:extLst>
                  <a:ext uri="{FF2B5EF4-FFF2-40B4-BE49-F238E27FC236}">
                    <a16:creationId xmlns:a16="http://schemas.microsoft.com/office/drawing/2014/main" id="{EA355590-18B5-0EAC-FE5C-77808C0B9E05}"/>
                  </a:ext>
                </a:extLst>
              </p:cNvPr>
              <p:cNvGrpSpPr/>
              <p:nvPr/>
            </p:nvGrpSpPr>
            <p:grpSpPr>
              <a:xfrm>
                <a:off x="8533979" y="3472941"/>
                <a:ext cx="118872" cy="118872"/>
                <a:chOff x="828426" y="4419685"/>
                <a:chExt cx="118872" cy="118872"/>
              </a:xfrm>
            </p:grpSpPr>
            <p:cxnSp>
              <p:nvCxnSpPr>
                <p:cNvPr id="955" name="Straight Connector 954">
                  <a:extLst>
                    <a:ext uri="{FF2B5EF4-FFF2-40B4-BE49-F238E27FC236}">
                      <a16:creationId xmlns:a16="http://schemas.microsoft.com/office/drawing/2014/main" id="{137A2E6A-D73F-2C82-1621-672774B62C53}"/>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956" name="Straight Connector 955">
                  <a:extLst>
                    <a:ext uri="{FF2B5EF4-FFF2-40B4-BE49-F238E27FC236}">
                      <a16:creationId xmlns:a16="http://schemas.microsoft.com/office/drawing/2014/main" id="{0B87A44B-E059-28FF-AF48-40BA72A0AB96}"/>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963" name="Group 962">
                <a:extLst>
                  <a:ext uri="{FF2B5EF4-FFF2-40B4-BE49-F238E27FC236}">
                    <a16:creationId xmlns:a16="http://schemas.microsoft.com/office/drawing/2014/main" id="{32E7E510-E68F-7B63-FA99-D23396D3A90E}"/>
                  </a:ext>
                </a:extLst>
              </p:cNvPr>
              <p:cNvGrpSpPr/>
              <p:nvPr/>
            </p:nvGrpSpPr>
            <p:grpSpPr>
              <a:xfrm>
                <a:off x="8357418" y="3413505"/>
                <a:ext cx="118872" cy="118872"/>
                <a:chOff x="3949469" y="4117692"/>
                <a:chExt cx="74177" cy="70152"/>
              </a:xfrm>
            </p:grpSpPr>
            <p:cxnSp>
              <p:nvCxnSpPr>
                <p:cNvPr id="964" name="Straight Connector 963">
                  <a:extLst>
                    <a:ext uri="{FF2B5EF4-FFF2-40B4-BE49-F238E27FC236}">
                      <a16:creationId xmlns:a16="http://schemas.microsoft.com/office/drawing/2014/main" id="{8E84F75A-B7B0-D9E9-64E6-3E43171E456E}"/>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65" name="Straight Connector 964">
                  <a:extLst>
                    <a:ext uri="{FF2B5EF4-FFF2-40B4-BE49-F238E27FC236}">
                      <a16:creationId xmlns:a16="http://schemas.microsoft.com/office/drawing/2014/main" id="{19B8CCF0-8F26-8801-D56D-524A1C3AEA04}"/>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69" name="Group 968">
                <a:extLst>
                  <a:ext uri="{FF2B5EF4-FFF2-40B4-BE49-F238E27FC236}">
                    <a16:creationId xmlns:a16="http://schemas.microsoft.com/office/drawing/2014/main" id="{2E366914-D29A-B638-8421-DFA3CA414417}"/>
                  </a:ext>
                </a:extLst>
              </p:cNvPr>
              <p:cNvGrpSpPr/>
              <p:nvPr/>
            </p:nvGrpSpPr>
            <p:grpSpPr>
              <a:xfrm>
                <a:off x="9712562" y="3749333"/>
                <a:ext cx="118872" cy="118872"/>
                <a:chOff x="3949469" y="4117692"/>
                <a:chExt cx="74177" cy="70152"/>
              </a:xfrm>
            </p:grpSpPr>
            <p:cxnSp>
              <p:nvCxnSpPr>
                <p:cNvPr id="970" name="Straight Connector 969">
                  <a:extLst>
                    <a:ext uri="{FF2B5EF4-FFF2-40B4-BE49-F238E27FC236}">
                      <a16:creationId xmlns:a16="http://schemas.microsoft.com/office/drawing/2014/main" id="{236F6C55-9FDB-3E04-589D-11656B8F0DD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71" name="Straight Connector 970">
                  <a:extLst>
                    <a:ext uri="{FF2B5EF4-FFF2-40B4-BE49-F238E27FC236}">
                      <a16:creationId xmlns:a16="http://schemas.microsoft.com/office/drawing/2014/main" id="{EB1F0CD1-6A47-5E09-082D-B741E68AF0E6}"/>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72" name="Group 971">
                <a:extLst>
                  <a:ext uri="{FF2B5EF4-FFF2-40B4-BE49-F238E27FC236}">
                    <a16:creationId xmlns:a16="http://schemas.microsoft.com/office/drawing/2014/main" id="{DD4A488D-473A-C0A8-539A-EA15B5E772D1}"/>
                  </a:ext>
                </a:extLst>
              </p:cNvPr>
              <p:cNvGrpSpPr/>
              <p:nvPr/>
            </p:nvGrpSpPr>
            <p:grpSpPr>
              <a:xfrm>
                <a:off x="9898556" y="3815722"/>
                <a:ext cx="118872" cy="118872"/>
                <a:chOff x="3949469" y="4117692"/>
                <a:chExt cx="74177" cy="70152"/>
              </a:xfrm>
            </p:grpSpPr>
            <p:cxnSp>
              <p:nvCxnSpPr>
                <p:cNvPr id="973" name="Straight Connector 972">
                  <a:extLst>
                    <a:ext uri="{FF2B5EF4-FFF2-40B4-BE49-F238E27FC236}">
                      <a16:creationId xmlns:a16="http://schemas.microsoft.com/office/drawing/2014/main" id="{ED56D1C8-57C6-4F17-7911-1BAB89F0A9F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74" name="Straight Connector 973">
                  <a:extLst>
                    <a:ext uri="{FF2B5EF4-FFF2-40B4-BE49-F238E27FC236}">
                      <a16:creationId xmlns:a16="http://schemas.microsoft.com/office/drawing/2014/main" id="{6287540A-ACC9-4880-E206-8B7B35FE1090}"/>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75" name="Group 974">
                <a:extLst>
                  <a:ext uri="{FF2B5EF4-FFF2-40B4-BE49-F238E27FC236}">
                    <a16:creationId xmlns:a16="http://schemas.microsoft.com/office/drawing/2014/main" id="{054717EC-C4A1-E2CC-4B0D-9CFD7A54EB5E}"/>
                  </a:ext>
                </a:extLst>
              </p:cNvPr>
              <p:cNvGrpSpPr/>
              <p:nvPr/>
            </p:nvGrpSpPr>
            <p:grpSpPr>
              <a:xfrm>
                <a:off x="9451964" y="3679454"/>
                <a:ext cx="118872" cy="118872"/>
                <a:chOff x="3949469" y="4117692"/>
                <a:chExt cx="74177" cy="70152"/>
              </a:xfrm>
            </p:grpSpPr>
            <p:cxnSp>
              <p:nvCxnSpPr>
                <p:cNvPr id="976" name="Straight Connector 975">
                  <a:extLst>
                    <a:ext uri="{FF2B5EF4-FFF2-40B4-BE49-F238E27FC236}">
                      <a16:creationId xmlns:a16="http://schemas.microsoft.com/office/drawing/2014/main" id="{710E14A4-D725-808C-E81B-A32EE00F1D52}"/>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77" name="Straight Connector 976">
                  <a:extLst>
                    <a:ext uri="{FF2B5EF4-FFF2-40B4-BE49-F238E27FC236}">
                      <a16:creationId xmlns:a16="http://schemas.microsoft.com/office/drawing/2014/main" id="{A53AC411-4AB0-522C-3019-DB35E23F3856}"/>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78" name="Group 977">
                <a:extLst>
                  <a:ext uri="{FF2B5EF4-FFF2-40B4-BE49-F238E27FC236}">
                    <a16:creationId xmlns:a16="http://schemas.microsoft.com/office/drawing/2014/main" id="{68A43FE7-3F99-0373-663B-C01FF460A063}"/>
                  </a:ext>
                </a:extLst>
              </p:cNvPr>
              <p:cNvGrpSpPr/>
              <p:nvPr/>
            </p:nvGrpSpPr>
            <p:grpSpPr>
              <a:xfrm>
                <a:off x="9260003" y="3609492"/>
                <a:ext cx="118872" cy="118872"/>
                <a:chOff x="3949469" y="4117692"/>
                <a:chExt cx="74177" cy="70152"/>
              </a:xfrm>
            </p:grpSpPr>
            <p:cxnSp>
              <p:nvCxnSpPr>
                <p:cNvPr id="979" name="Straight Connector 978">
                  <a:extLst>
                    <a:ext uri="{FF2B5EF4-FFF2-40B4-BE49-F238E27FC236}">
                      <a16:creationId xmlns:a16="http://schemas.microsoft.com/office/drawing/2014/main" id="{B6BD7990-58EE-DB0B-AC80-4B799C7D4099}"/>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80" name="Straight Connector 979">
                  <a:extLst>
                    <a:ext uri="{FF2B5EF4-FFF2-40B4-BE49-F238E27FC236}">
                      <a16:creationId xmlns:a16="http://schemas.microsoft.com/office/drawing/2014/main" id="{1B885CA9-B834-A710-6FC8-146D36C96B54}"/>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84" name="Group 983">
                <a:extLst>
                  <a:ext uri="{FF2B5EF4-FFF2-40B4-BE49-F238E27FC236}">
                    <a16:creationId xmlns:a16="http://schemas.microsoft.com/office/drawing/2014/main" id="{83EB8DD3-58FE-CCEC-76B0-43CB829571BD}"/>
                  </a:ext>
                </a:extLst>
              </p:cNvPr>
              <p:cNvGrpSpPr/>
              <p:nvPr/>
            </p:nvGrpSpPr>
            <p:grpSpPr>
              <a:xfrm>
                <a:off x="8139626" y="3333248"/>
                <a:ext cx="118872" cy="118872"/>
                <a:chOff x="3949469" y="4117692"/>
                <a:chExt cx="74177" cy="70152"/>
              </a:xfrm>
            </p:grpSpPr>
            <p:cxnSp>
              <p:nvCxnSpPr>
                <p:cNvPr id="985" name="Straight Connector 984">
                  <a:extLst>
                    <a:ext uri="{FF2B5EF4-FFF2-40B4-BE49-F238E27FC236}">
                      <a16:creationId xmlns:a16="http://schemas.microsoft.com/office/drawing/2014/main" id="{F4C9F953-9249-FD16-B1C2-3CCDDC11DFB2}"/>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86" name="Straight Connector 985">
                  <a:extLst>
                    <a:ext uri="{FF2B5EF4-FFF2-40B4-BE49-F238E27FC236}">
                      <a16:creationId xmlns:a16="http://schemas.microsoft.com/office/drawing/2014/main" id="{E8411582-6D8F-1BAF-D53C-3D02CACF283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87" name="Group 986">
                <a:extLst>
                  <a:ext uri="{FF2B5EF4-FFF2-40B4-BE49-F238E27FC236}">
                    <a16:creationId xmlns:a16="http://schemas.microsoft.com/office/drawing/2014/main" id="{EFB8808E-5BEC-B166-C66D-CE9CEDE4D97E}"/>
                  </a:ext>
                </a:extLst>
              </p:cNvPr>
              <p:cNvGrpSpPr/>
              <p:nvPr/>
            </p:nvGrpSpPr>
            <p:grpSpPr>
              <a:xfrm>
                <a:off x="9019096" y="3561557"/>
                <a:ext cx="118872" cy="118872"/>
                <a:chOff x="3949469" y="4117692"/>
                <a:chExt cx="74177" cy="70152"/>
              </a:xfrm>
            </p:grpSpPr>
            <p:cxnSp>
              <p:nvCxnSpPr>
                <p:cNvPr id="988" name="Straight Connector 987">
                  <a:extLst>
                    <a:ext uri="{FF2B5EF4-FFF2-40B4-BE49-F238E27FC236}">
                      <a16:creationId xmlns:a16="http://schemas.microsoft.com/office/drawing/2014/main" id="{65F5B490-3ACA-9F02-60AF-6FB415343A08}"/>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89" name="Straight Connector 988">
                  <a:extLst>
                    <a:ext uri="{FF2B5EF4-FFF2-40B4-BE49-F238E27FC236}">
                      <a16:creationId xmlns:a16="http://schemas.microsoft.com/office/drawing/2014/main" id="{999A0958-1F3C-06B4-A505-3770DB963297}"/>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90" name="Group 989">
                <a:extLst>
                  <a:ext uri="{FF2B5EF4-FFF2-40B4-BE49-F238E27FC236}">
                    <a16:creationId xmlns:a16="http://schemas.microsoft.com/office/drawing/2014/main" id="{319B8F2D-4FF3-8A7C-DB5A-7E3816C95EAA}"/>
                  </a:ext>
                </a:extLst>
              </p:cNvPr>
              <p:cNvGrpSpPr/>
              <p:nvPr/>
            </p:nvGrpSpPr>
            <p:grpSpPr>
              <a:xfrm>
                <a:off x="8677893" y="3473415"/>
                <a:ext cx="118872" cy="118872"/>
                <a:chOff x="3949469" y="4117692"/>
                <a:chExt cx="74177" cy="70152"/>
              </a:xfrm>
            </p:grpSpPr>
            <p:cxnSp>
              <p:nvCxnSpPr>
                <p:cNvPr id="991" name="Straight Connector 990">
                  <a:extLst>
                    <a:ext uri="{FF2B5EF4-FFF2-40B4-BE49-F238E27FC236}">
                      <a16:creationId xmlns:a16="http://schemas.microsoft.com/office/drawing/2014/main" id="{B0C451E4-5E26-2E44-7283-E28303B5FBBC}"/>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92" name="Straight Connector 991">
                  <a:extLst>
                    <a:ext uri="{FF2B5EF4-FFF2-40B4-BE49-F238E27FC236}">
                      <a16:creationId xmlns:a16="http://schemas.microsoft.com/office/drawing/2014/main" id="{B20E50A8-41C2-015B-EE4F-A86FD0B3184B}"/>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96" name="Group 995">
                <a:extLst>
                  <a:ext uri="{FF2B5EF4-FFF2-40B4-BE49-F238E27FC236}">
                    <a16:creationId xmlns:a16="http://schemas.microsoft.com/office/drawing/2014/main" id="{FEAD1C98-B7FA-17AA-18AD-41CB23F41CC6}"/>
                  </a:ext>
                </a:extLst>
              </p:cNvPr>
              <p:cNvGrpSpPr/>
              <p:nvPr/>
            </p:nvGrpSpPr>
            <p:grpSpPr>
              <a:xfrm>
                <a:off x="9078533" y="3585639"/>
                <a:ext cx="118872" cy="118872"/>
                <a:chOff x="3949469" y="4117692"/>
                <a:chExt cx="74177" cy="70152"/>
              </a:xfrm>
            </p:grpSpPr>
            <p:cxnSp>
              <p:nvCxnSpPr>
                <p:cNvPr id="997" name="Straight Connector 996">
                  <a:extLst>
                    <a:ext uri="{FF2B5EF4-FFF2-40B4-BE49-F238E27FC236}">
                      <a16:creationId xmlns:a16="http://schemas.microsoft.com/office/drawing/2014/main" id="{338C1F5F-DCE8-AEFD-FDBF-F6D0D4D51541}"/>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998" name="Straight Connector 997">
                  <a:extLst>
                    <a:ext uri="{FF2B5EF4-FFF2-40B4-BE49-F238E27FC236}">
                      <a16:creationId xmlns:a16="http://schemas.microsoft.com/office/drawing/2014/main" id="{29C02DBB-03C2-F560-AC17-5258F468F97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999" name="Group 998">
                <a:extLst>
                  <a:ext uri="{FF2B5EF4-FFF2-40B4-BE49-F238E27FC236}">
                    <a16:creationId xmlns:a16="http://schemas.microsoft.com/office/drawing/2014/main" id="{3F25E467-5013-E4D1-A416-8C53A0784027}"/>
                  </a:ext>
                </a:extLst>
              </p:cNvPr>
              <p:cNvGrpSpPr/>
              <p:nvPr/>
            </p:nvGrpSpPr>
            <p:grpSpPr>
              <a:xfrm>
                <a:off x="8985250" y="3561557"/>
                <a:ext cx="118872" cy="118872"/>
                <a:chOff x="452275" y="4214530"/>
                <a:chExt cx="118872" cy="118872"/>
              </a:xfrm>
            </p:grpSpPr>
            <p:cxnSp>
              <p:nvCxnSpPr>
                <p:cNvPr id="1000" name="Straight Connector 999">
                  <a:extLst>
                    <a:ext uri="{FF2B5EF4-FFF2-40B4-BE49-F238E27FC236}">
                      <a16:creationId xmlns:a16="http://schemas.microsoft.com/office/drawing/2014/main" id="{F83D731D-BC90-15D3-2133-96E76B87B3AD}"/>
                    </a:ext>
                  </a:extLst>
                </p:cNvPr>
                <p:cNvCxnSpPr>
                  <a:cxnSpLocks/>
                </p:cNvCxnSpPr>
                <p:nvPr/>
              </p:nvCxnSpPr>
              <p:spPr bwMode="auto">
                <a:xfrm>
                  <a:off x="452275" y="4273966"/>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1001" name="Straight Connector 1000">
                  <a:extLst>
                    <a:ext uri="{FF2B5EF4-FFF2-40B4-BE49-F238E27FC236}">
                      <a16:creationId xmlns:a16="http://schemas.microsoft.com/office/drawing/2014/main" id="{4A84E4C0-3CBA-3886-9525-A2C157CAEAED}"/>
                    </a:ext>
                  </a:extLst>
                </p:cNvPr>
                <p:cNvCxnSpPr>
                  <a:cxnSpLocks/>
                </p:cNvCxnSpPr>
                <p:nvPr/>
              </p:nvCxnSpPr>
              <p:spPr bwMode="auto">
                <a:xfrm>
                  <a:off x="511710" y="4214530"/>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1002" name="Group 1001">
                <a:extLst>
                  <a:ext uri="{FF2B5EF4-FFF2-40B4-BE49-F238E27FC236}">
                    <a16:creationId xmlns:a16="http://schemas.microsoft.com/office/drawing/2014/main" id="{714ABD50-BE5A-1FDB-0A10-B2847BD00D02}"/>
                  </a:ext>
                </a:extLst>
              </p:cNvPr>
              <p:cNvGrpSpPr/>
              <p:nvPr/>
            </p:nvGrpSpPr>
            <p:grpSpPr>
              <a:xfrm>
                <a:off x="7742382" y="3151186"/>
                <a:ext cx="118872" cy="118872"/>
                <a:chOff x="482502" y="4330604"/>
                <a:chExt cx="118872" cy="118872"/>
              </a:xfrm>
            </p:grpSpPr>
            <p:cxnSp>
              <p:nvCxnSpPr>
                <p:cNvPr id="1003" name="Straight Connector 1002">
                  <a:extLst>
                    <a:ext uri="{FF2B5EF4-FFF2-40B4-BE49-F238E27FC236}">
                      <a16:creationId xmlns:a16="http://schemas.microsoft.com/office/drawing/2014/main" id="{4C2820E7-03F5-DB7C-1A23-AEAB3D6B2B49}"/>
                    </a:ext>
                  </a:extLst>
                </p:cNvPr>
                <p:cNvCxnSpPr>
                  <a:cxnSpLocks/>
                </p:cNvCxnSpPr>
                <p:nvPr/>
              </p:nvCxnSpPr>
              <p:spPr bwMode="auto">
                <a:xfrm>
                  <a:off x="482502" y="4390040"/>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1004" name="Straight Connector 1003">
                  <a:extLst>
                    <a:ext uri="{FF2B5EF4-FFF2-40B4-BE49-F238E27FC236}">
                      <a16:creationId xmlns:a16="http://schemas.microsoft.com/office/drawing/2014/main" id="{DC7C000E-863E-28CE-C9E5-CAED67DDE3D0}"/>
                    </a:ext>
                  </a:extLst>
                </p:cNvPr>
                <p:cNvCxnSpPr>
                  <a:cxnSpLocks/>
                </p:cNvCxnSpPr>
                <p:nvPr/>
              </p:nvCxnSpPr>
              <p:spPr bwMode="auto">
                <a:xfrm>
                  <a:off x="541937" y="4330604"/>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1005" name="Group 1004">
                <a:extLst>
                  <a:ext uri="{FF2B5EF4-FFF2-40B4-BE49-F238E27FC236}">
                    <a16:creationId xmlns:a16="http://schemas.microsoft.com/office/drawing/2014/main" id="{917D2926-C6D6-5629-04F1-4A774690598C}"/>
                  </a:ext>
                </a:extLst>
              </p:cNvPr>
              <p:cNvGrpSpPr/>
              <p:nvPr/>
            </p:nvGrpSpPr>
            <p:grpSpPr>
              <a:xfrm>
                <a:off x="9123168" y="3593334"/>
                <a:ext cx="118872" cy="118872"/>
                <a:chOff x="745512" y="4376509"/>
                <a:chExt cx="118872" cy="118872"/>
              </a:xfrm>
            </p:grpSpPr>
            <p:cxnSp>
              <p:nvCxnSpPr>
                <p:cNvPr id="1006" name="Straight Connector 1005">
                  <a:extLst>
                    <a:ext uri="{FF2B5EF4-FFF2-40B4-BE49-F238E27FC236}">
                      <a16:creationId xmlns:a16="http://schemas.microsoft.com/office/drawing/2014/main" id="{9FA69D5D-5188-39FB-02F7-B731385EF942}"/>
                    </a:ext>
                  </a:extLst>
                </p:cNvPr>
                <p:cNvCxnSpPr>
                  <a:cxnSpLocks/>
                </p:cNvCxnSpPr>
                <p:nvPr/>
              </p:nvCxnSpPr>
              <p:spPr bwMode="auto">
                <a:xfrm>
                  <a:off x="745512" y="4435945"/>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1007" name="Straight Connector 1006">
                  <a:extLst>
                    <a:ext uri="{FF2B5EF4-FFF2-40B4-BE49-F238E27FC236}">
                      <a16:creationId xmlns:a16="http://schemas.microsoft.com/office/drawing/2014/main" id="{7F3EE4E9-9FF1-E6BE-9499-A47BAC96B9BC}"/>
                    </a:ext>
                  </a:extLst>
                </p:cNvPr>
                <p:cNvCxnSpPr>
                  <a:cxnSpLocks/>
                </p:cNvCxnSpPr>
                <p:nvPr/>
              </p:nvCxnSpPr>
              <p:spPr bwMode="auto">
                <a:xfrm>
                  <a:off x="804947" y="4376509"/>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1008" name="Group 1007">
                <a:extLst>
                  <a:ext uri="{FF2B5EF4-FFF2-40B4-BE49-F238E27FC236}">
                    <a16:creationId xmlns:a16="http://schemas.microsoft.com/office/drawing/2014/main" id="{B446B7ED-1AF7-6B4F-A988-375329206DB7}"/>
                  </a:ext>
                </a:extLst>
              </p:cNvPr>
              <p:cNvGrpSpPr/>
              <p:nvPr/>
            </p:nvGrpSpPr>
            <p:grpSpPr>
              <a:xfrm>
                <a:off x="9282559" y="3613541"/>
                <a:ext cx="118872" cy="118872"/>
                <a:chOff x="482502" y="4289171"/>
                <a:chExt cx="118872" cy="118872"/>
              </a:xfrm>
            </p:grpSpPr>
            <p:cxnSp>
              <p:nvCxnSpPr>
                <p:cNvPr id="1009" name="Straight Connector 1008">
                  <a:extLst>
                    <a:ext uri="{FF2B5EF4-FFF2-40B4-BE49-F238E27FC236}">
                      <a16:creationId xmlns:a16="http://schemas.microsoft.com/office/drawing/2014/main" id="{E668D0B2-1047-9387-0656-76936482C014}"/>
                    </a:ext>
                  </a:extLst>
                </p:cNvPr>
                <p:cNvCxnSpPr>
                  <a:cxnSpLocks/>
                </p:cNvCxnSpPr>
                <p:nvPr/>
              </p:nvCxnSpPr>
              <p:spPr bwMode="auto">
                <a:xfrm>
                  <a:off x="482502" y="4348607"/>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1010" name="Straight Connector 1009">
                  <a:extLst>
                    <a:ext uri="{FF2B5EF4-FFF2-40B4-BE49-F238E27FC236}">
                      <a16:creationId xmlns:a16="http://schemas.microsoft.com/office/drawing/2014/main" id="{84F05965-F57D-BC40-0572-070D9B4617D1}"/>
                    </a:ext>
                  </a:extLst>
                </p:cNvPr>
                <p:cNvCxnSpPr>
                  <a:cxnSpLocks/>
                </p:cNvCxnSpPr>
                <p:nvPr/>
              </p:nvCxnSpPr>
              <p:spPr bwMode="auto">
                <a:xfrm>
                  <a:off x="541937" y="4289171"/>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1011" name="Group 1010">
                <a:extLst>
                  <a:ext uri="{FF2B5EF4-FFF2-40B4-BE49-F238E27FC236}">
                    <a16:creationId xmlns:a16="http://schemas.microsoft.com/office/drawing/2014/main" id="{AA78F57E-411E-6CD0-03E6-15B1793151C6}"/>
                  </a:ext>
                </a:extLst>
              </p:cNvPr>
              <p:cNvGrpSpPr/>
              <p:nvPr/>
            </p:nvGrpSpPr>
            <p:grpSpPr>
              <a:xfrm>
                <a:off x="8906767" y="3539060"/>
                <a:ext cx="118872" cy="118872"/>
                <a:chOff x="828426" y="4419685"/>
                <a:chExt cx="118872" cy="118872"/>
              </a:xfrm>
            </p:grpSpPr>
            <p:cxnSp>
              <p:nvCxnSpPr>
                <p:cNvPr id="1012" name="Straight Connector 1011">
                  <a:extLst>
                    <a:ext uri="{FF2B5EF4-FFF2-40B4-BE49-F238E27FC236}">
                      <a16:creationId xmlns:a16="http://schemas.microsoft.com/office/drawing/2014/main" id="{41BA4A5D-1A27-F41A-92F1-3E5965971BEE}"/>
                    </a:ext>
                  </a:extLst>
                </p:cNvPr>
                <p:cNvCxnSpPr>
                  <a:cxnSpLocks/>
                </p:cNvCxnSpPr>
                <p:nvPr/>
              </p:nvCxnSpPr>
              <p:spPr bwMode="auto">
                <a:xfrm>
                  <a:off x="828426" y="4479121"/>
                  <a:ext cx="118872" cy="0"/>
                </a:xfrm>
                <a:prstGeom prst="line">
                  <a:avLst/>
                </a:prstGeom>
                <a:noFill/>
                <a:ln w="19050" cap="flat" cmpd="sng" algn="ctr">
                  <a:solidFill>
                    <a:srgbClr val="E1471D"/>
                  </a:solidFill>
                  <a:prstDash val="solid"/>
                  <a:round/>
                  <a:headEnd type="none" w="med" len="med"/>
                  <a:tailEnd type="none" w="med" len="med"/>
                </a:ln>
                <a:effectLst/>
              </p:spPr>
            </p:cxnSp>
            <p:cxnSp>
              <p:nvCxnSpPr>
                <p:cNvPr id="1013" name="Straight Connector 1012">
                  <a:extLst>
                    <a:ext uri="{FF2B5EF4-FFF2-40B4-BE49-F238E27FC236}">
                      <a16:creationId xmlns:a16="http://schemas.microsoft.com/office/drawing/2014/main" id="{150CB1FB-1EA7-C2C1-E3D7-A1560DD06A1E}"/>
                    </a:ext>
                  </a:extLst>
                </p:cNvPr>
                <p:cNvCxnSpPr>
                  <a:cxnSpLocks/>
                </p:cNvCxnSpPr>
                <p:nvPr/>
              </p:nvCxnSpPr>
              <p:spPr bwMode="auto">
                <a:xfrm>
                  <a:off x="887861" y="4419685"/>
                  <a:ext cx="0" cy="118872"/>
                </a:xfrm>
                <a:prstGeom prst="line">
                  <a:avLst/>
                </a:prstGeom>
                <a:noFill/>
                <a:ln w="19050" cap="flat" cmpd="sng" algn="ctr">
                  <a:solidFill>
                    <a:srgbClr val="E1471D"/>
                  </a:solidFill>
                  <a:prstDash val="solid"/>
                  <a:round/>
                  <a:headEnd type="none" w="med" len="med"/>
                  <a:tailEnd type="none" w="med" len="med"/>
                </a:ln>
                <a:effectLst/>
              </p:spPr>
            </p:cxnSp>
          </p:grpSp>
          <p:grpSp>
            <p:nvGrpSpPr>
              <p:cNvPr id="1029" name="Group 1028">
                <a:extLst>
                  <a:ext uri="{FF2B5EF4-FFF2-40B4-BE49-F238E27FC236}">
                    <a16:creationId xmlns:a16="http://schemas.microsoft.com/office/drawing/2014/main" id="{E302471A-C9B0-8D22-8F4A-4ABC94047279}"/>
                  </a:ext>
                </a:extLst>
              </p:cNvPr>
              <p:cNvGrpSpPr/>
              <p:nvPr/>
            </p:nvGrpSpPr>
            <p:grpSpPr>
              <a:xfrm>
                <a:off x="9557359" y="3706505"/>
                <a:ext cx="118872" cy="118872"/>
                <a:chOff x="3949469" y="4117692"/>
                <a:chExt cx="74177" cy="70152"/>
              </a:xfrm>
            </p:grpSpPr>
            <p:cxnSp>
              <p:nvCxnSpPr>
                <p:cNvPr id="1030" name="Straight Connector 1029">
                  <a:extLst>
                    <a:ext uri="{FF2B5EF4-FFF2-40B4-BE49-F238E27FC236}">
                      <a16:creationId xmlns:a16="http://schemas.microsoft.com/office/drawing/2014/main" id="{8E1552A3-225A-FB70-8908-8F40A42C44FB}"/>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1031" name="Straight Connector 1030">
                  <a:extLst>
                    <a:ext uri="{FF2B5EF4-FFF2-40B4-BE49-F238E27FC236}">
                      <a16:creationId xmlns:a16="http://schemas.microsoft.com/office/drawing/2014/main" id="{EA8E83E2-6CBF-2969-6984-51411040CD4A}"/>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1032" name="Group 1031">
                <a:extLst>
                  <a:ext uri="{FF2B5EF4-FFF2-40B4-BE49-F238E27FC236}">
                    <a16:creationId xmlns:a16="http://schemas.microsoft.com/office/drawing/2014/main" id="{EC825899-59D0-A625-2F2B-6A8C51F89E3B}"/>
                  </a:ext>
                </a:extLst>
              </p:cNvPr>
              <p:cNvGrpSpPr/>
              <p:nvPr/>
            </p:nvGrpSpPr>
            <p:grpSpPr>
              <a:xfrm>
                <a:off x="9485926" y="3679455"/>
                <a:ext cx="118872" cy="118872"/>
                <a:chOff x="3949469" y="4117692"/>
                <a:chExt cx="74177" cy="70152"/>
              </a:xfrm>
            </p:grpSpPr>
            <p:cxnSp>
              <p:nvCxnSpPr>
                <p:cNvPr id="1033" name="Straight Connector 1032">
                  <a:extLst>
                    <a:ext uri="{FF2B5EF4-FFF2-40B4-BE49-F238E27FC236}">
                      <a16:creationId xmlns:a16="http://schemas.microsoft.com/office/drawing/2014/main" id="{B50CA1FE-BF8A-1674-C035-E042E5556A27}"/>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1034" name="Straight Connector 1033">
                  <a:extLst>
                    <a:ext uri="{FF2B5EF4-FFF2-40B4-BE49-F238E27FC236}">
                      <a16:creationId xmlns:a16="http://schemas.microsoft.com/office/drawing/2014/main" id="{4C2DAD32-4BBA-FF7D-11A0-325E2783034E}"/>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1041" name="Group 1040">
                <a:extLst>
                  <a:ext uri="{FF2B5EF4-FFF2-40B4-BE49-F238E27FC236}">
                    <a16:creationId xmlns:a16="http://schemas.microsoft.com/office/drawing/2014/main" id="{52EBADD2-9C96-7A26-26B4-C555A6BE28E5}"/>
                  </a:ext>
                </a:extLst>
              </p:cNvPr>
              <p:cNvGrpSpPr/>
              <p:nvPr/>
            </p:nvGrpSpPr>
            <p:grpSpPr>
              <a:xfrm>
                <a:off x="9215431" y="3609492"/>
                <a:ext cx="118872" cy="118872"/>
                <a:chOff x="3949469" y="4117692"/>
                <a:chExt cx="74177" cy="70152"/>
              </a:xfrm>
            </p:grpSpPr>
            <p:cxnSp>
              <p:nvCxnSpPr>
                <p:cNvPr id="1042" name="Straight Connector 1041">
                  <a:extLst>
                    <a:ext uri="{FF2B5EF4-FFF2-40B4-BE49-F238E27FC236}">
                      <a16:creationId xmlns:a16="http://schemas.microsoft.com/office/drawing/2014/main" id="{FEF1010F-04DF-951D-A03D-084C008FF0BD}"/>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1043" name="Straight Connector 1042">
                  <a:extLst>
                    <a:ext uri="{FF2B5EF4-FFF2-40B4-BE49-F238E27FC236}">
                      <a16:creationId xmlns:a16="http://schemas.microsoft.com/office/drawing/2014/main" id="{34697BF2-1743-5CAA-CE93-E2BCDFA42020}"/>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1044" name="Group 1043">
                <a:extLst>
                  <a:ext uri="{FF2B5EF4-FFF2-40B4-BE49-F238E27FC236}">
                    <a16:creationId xmlns:a16="http://schemas.microsoft.com/office/drawing/2014/main" id="{A8C0B0A9-E3A1-45A2-4C6A-9A00621806BE}"/>
                  </a:ext>
                </a:extLst>
              </p:cNvPr>
              <p:cNvGrpSpPr/>
              <p:nvPr/>
            </p:nvGrpSpPr>
            <p:grpSpPr>
              <a:xfrm>
                <a:off x="9815126" y="3816190"/>
                <a:ext cx="118872" cy="118872"/>
                <a:chOff x="3949469" y="4117692"/>
                <a:chExt cx="74177" cy="70152"/>
              </a:xfrm>
            </p:grpSpPr>
            <p:cxnSp>
              <p:nvCxnSpPr>
                <p:cNvPr id="1045" name="Straight Connector 1044">
                  <a:extLst>
                    <a:ext uri="{FF2B5EF4-FFF2-40B4-BE49-F238E27FC236}">
                      <a16:creationId xmlns:a16="http://schemas.microsoft.com/office/drawing/2014/main" id="{A044ED9B-D322-3DE7-469A-5BF329E5CC29}"/>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1046" name="Straight Connector 1045">
                  <a:extLst>
                    <a:ext uri="{FF2B5EF4-FFF2-40B4-BE49-F238E27FC236}">
                      <a16:creationId xmlns:a16="http://schemas.microsoft.com/office/drawing/2014/main" id="{BFAE7B0C-8AA0-E2EF-D29A-120336F86FDC}"/>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1047" name="Group 1046">
                <a:extLst>
                  <a:ext uri="{FF2B5EF4-FFF2-40B4-BE49-F238E27FC236}">
                    <a16:creationId xmlns:a16="http://schemas.microsoft.com/office/drawing/2014/main" id="{0D58CCE9-3F45-0E86-396B-A6030DDCD4B2}"/>
                  </a:ext>
                </a:extLst>
              </p:cNvPr>
              <p:cNvGrpSpPr/>
              <p:nvPr/>
            </p:nvGrpSpPr>
            <p:grpSpPr>
              <a:xfrm>
                <a:off x="9738141" y="3749333"/>
                <a:ext cx="118872" cy="118872"/>
                <a:chOff x="3949469" y="4117692"/>
                <a:chExt cx="74177" cy="70152"/>
              </a:xfrm>
            </p:grpSpPr>
            <p:cxnSp>
              <p:nvCxnSpPr>
                <p:cNvPr id="1048" name="Straight Connector 1047">
                  <a:extLst>
                    <a:ext uri="{FF2B5EF4-FFF2-40B4-BE49-F238E27FC236}">
                      <a16:creationId xmlns:a16="http://schemas.microsoft.com/office/drawing/2014/main" id="{9E353A21-71C2-4A9B-DFD5-5BB1281D2832}"/>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1049" name="Straight Connector 1048">
                  <a:extLst>
                    <a:ext uri="{FF2B5EF4-FFF2-40B4-BE49-F238E27FC236}">
                      <a16:creationId xmlns:a16="http://schemas.microsoft.com/office/drawing/2014/main" id="{07677536-EEEF-7493-7107-817F6870193E}"/>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nvGrpSpPr>
              <p:cNvPr id="1053" name="Group 1052">
                <a:extLst>
                  <a:ext uri="{FF2B5EF4-FFF2-40B4-BE49-F238E27FC236}">
                    <a16:creationId xmlns:a16="http://schemas.microsoft.com/office/drawing/2014/main" id="{2D7D975F-4699-DB45-F84C-2866E071A7EC}"/>
                  </a:ext>
                </a:extLst>
              </p:cNvPr>
              <p:cNvGrpSpPr/>
              <p:nvPr/>
            </p:nvGrpSpPr>
            <p:grpSpPr>
              <a:xfrm>
                <a:off x="9753322" y="3801970"/>
                <a:ext cx="118872" cy="118872"/>
                <a:chOff x="3949469" y="4117692"/>
                <a:chExt cx="74177" cy="70152"/>
              </a:xfrm>
            </p:grpSpPr>
            <p:cxnSp>
              <p:nvCxnSpPr>
                <p:cNvPr id="1054" name="Straight Connector 1053">
                  <a:extLst>
                    <a:ext uri="{FF2B5EF4-FFF2-40B4-BE49-F238E27FC236}">
                      <a16:creationId xmlns:a16="http://schemas.microsoft.com/office/drawing/2014/main" id="{3D66F432-0A22-A498-D41D-0AE596E92543}"/>
                    </a:ext>
                  </a:extLst>
                </p:cNvPr>
                <p:cNvCxnSpPr>
                  <a:cxnSpLocks/>
                </p:cNvCxnSpPr>
                <p:nvPr/>
              </p:nvCxnSpPr>
              <p:spPr bwMode="auto">
                <a:xfrm>
                  <a:off x="3949469" y="4152768"/>
                  <a:ext cx="74177" cy="0"/>
                </a:xfrm>
                <a:prstGeom prst="line">
                  <a:avLst/>
                </a:prstGeom>
                <a:noFill/>
                <a:ln w="19050" cap="flat" cmpd="sng" algn="ctr">
                  <a:solidFill>
                    <a:srgbClr val="E1471D"/>
                  </a:solidFill>
                  <a:prstDash val="solid"/>
                  <a:round/>
                  <a:headEnd type="none" w="med" len="med"/>
                  <a:tailEnd type="none" w="med" len="med"/>
                </a:ln>
                <a:effectLst/>
              </p:spPr>
            </p:cxnSp>
            <p:cxnSp>
              <p:nvCxnSpPr>
                <p:cNvPr id="1055" name="Straight Connector 1054">
                  <a:extLst>
                    <a:ext uri="{FF2B5EF4-FFF2-40B4-BE49-F238E27FC236}">
                      <a16:creationId xmlns:a16="http://schemas.microsoft.com/office/drawing/2014/main" id="{8D59FDC5-2D55-7C33-8DBF-498543754F70}"/>
                    </a:ext>
                  </a:extLst>
                </p:cNvPr>
                <p:cNvCxnSpPr>
                  <a:cxnSpLocks/>
                </p:cNvCxnSpPr>
                <p:nvPr/>
              </p:nvCxnSpPr>
              <p:spPr bwMode="auto">
                <a:xfrm>
                  <a:off x="3986557" y="4117692"/>
                  <a:ext cx="0" cy="70152"/>
                </a:xfrm>
                <a:prstGeom prst="line">
                  <a:avLst/>
                </a:prstGeom>
                <a:noFill/>
                <a:ln w="19050" cap="flat" cmpd="sng" algn="ctr">
                  <a:solidFill>
                    <a:srgbClr val="E1471D"/>
                  </a:solidFill>
                  <a:prstDash val="solid"/>
                  <a:round/>
                  <a:headEnd type="none" w="med" len="med"/>
                  <a:tailEnd type="none" w="med" len="med"/>
                </a:ln>
                <a:effectLst/>
              </p:spPr>
            </p:cxnSp>
          </p:grpSp>
        </p:grpSp>
        <p:sp>
          <p:nvSpPr>
            <p:cNvPr id="1058" name="Freeform 1057">
              <a:extLst>
                <a:ext uri="{FF2B5EF4-FFF2-40B4-BE49-F238E27FC236}">
                  <a16:creationId xmlns:a16="http://schemas.microsoft.com/office/drawing/2014/main" id="{2253FF9D-78CF-756E-BF8E-97F0E2433AD1}"/>
                </a:ext>
              </a:extLst>
            </p:cNvPr>
            <p:cNvSpPr/>
            <p:nvPr/>
          </p:nvSpPr>
          <p:spPr bwMode="auto">
            <a:xfrm>
              <a:off x="7146925" y="2755900"/>
              <a:ext cx="2844800" cy="1120775"/>
            </a:xfrm>
            <a:custGeom>
              <a:avLst/>
              <a:gdLst>
                <a:gd name="connsiteX0" fmla="*/ 0 w 2844800"/>
                <a:gd name="connsiteY0" fmla="*/ 0 h 1120775"/>
                <a:gd name="connsiteX1" fmla="*/ 44450 w 2844800"/>
                <a:gd name="connsiteY1" fmla="*/ 0 h 1120775"/>
                <a:gd name="connsiteX2" fmla="*/ 44450 w 2844800"/>
                <a:gd name="connsiteY2" fmla="*/ 76200 h 1120775"/>
                <a:gd name="connsiteX3" fmla="*/ 79375 w 2844800"/>
                <a:gd name="connsiteY3" fmla="*/ 76200 h 1120775"/>
                <a:gd name="connsiteX4" fmla="*/ 79375 w 2844800"/>
                <a:gd name="connsiteY4" fmla="*/ 127000 h 1120775"/>
                <a:gd name="connsiteX5" fmla="*/ 155575 w 2844800"/>
                <a:gd name="connsiteY5" fmla="*/ 127000 h 1120775"/>
                <a:gd name="connsiteX6" fmla="*/ 155575 w 2844800"/>
                <a:gd name="connsiteY6" fmla="*/ 177800 h 1120775"/>
                <a:gd name="connsiteX7" fmla="*/ 200025 w 2844800"/>
                <a:gd name="connsiteY7" fmla="*/ 177800 h 1120775"/>
                <a:gd name="connsiteX8" fmla="*/ 200025 w 2844800"/>
                <a:gd name="connsiteY8" fmla="*/ 222250 h 1120775"/>
                <a:gd name="connsiteX9" fmla="*/ 260350 w 2844800"/>
                <a:gd name="connsiteY9" fmla="*/ 222250 h 1120775"/>
                <a:gd name="connsiteX10" fmla="*/ 260350 w 2844800"/>
                <a:gd name="connsiteY10" fmla="*/ 276225 h 1120775"/>
                <a:gd name="connsiteX11" fmla="*/ 393700 w 2844800"/>
                <a:gd name="connsiteY11" fmla="*/ 276225 h 1120775"/>
                <a:gd name="connsiteX12" fmla="*/ 393700 w 2844800"/>
                <a:gd name="connsiteY12" fmla="*/ 342900 h 1120775"/>
                <a:gd name="connsiteX13" fmla="*/ 361950 w 2844800"/>
                <a:gd name="connsiteY13" fmla="*/ 333375 h 1120775"/>
                <a:gd name="connsiteX14" fmla="*/ 466725 w 2844800"/>
                <a:gd name="connsiteY14" fmla="*/ 333375 h 1120775"/>
                <a:gd name="connsiteX15" fmla="*/ 466725 w 2844800"/>
                <a:gd name="connsiteY15" fmla="*/ 393700 h 1120775"/>
                <a:gd name="connsiteX16" fmla="*/ 533400 w 2844800"/>
                <a:gd name="connsiteY16" fmla="*/ 393700 h 1120775"/>
                <a:gd name="connsiteX17" fmla="*/ 533400 w 2844800"/>
                <a:gd name="connsiteY17" fmla="*/ 447675 h 1120775"/>
                <a:gd name="connsiteX18" fmla="*/ 679450 w 2844800"/>
                <a:gd name="connsiteY18" fmla="*/ 447675 h 1120775"/>
                <a:gd name="connsiteX19" fmla="*/ 679450 w 2844800"/>
                <a:gd name="connsiteY19" fmla="*/ 479425 h 1120775"/>
                <a:gd name="connsiteX20" fmla="*/ 809625 w 2844800"/>
                <a:gd name="connsiteY20" fmla="*/ 479425 h 1120775"/>
                <a:gd name="connsiteX21" fmla="*/ 809625 w 2844800"/>
                <a:gd name="connsiteY21" fmla="*/ 511175 h 1120775"/>
                <a:gd name="connsiteX22" fmla="*/ 869950 w 2844800"/>
                <a:gd name="connsiteY22" fmla="*/ 511175 h 1120775"/>
                <a:gd name="connsiteX23" fmla="*/ 869950 w 2844800"/>
                <a:gd name="connsiteY23" fmla="*/ 561975 h 1120775"/>
                <a:gd name="connsiteX24" fmla="*/ 920750 w 2844800"/>
                <a:gd name="connsiteY24" fmla="*/ 561975 h 1120775"/>
                <a:gd name="connsiteX25" fmla="*/ 920750 w 2844800"/>
                <a:gd name="connsiteY25" fmla="*/ 612775 h 1120775"/>
                <a:gd name="connsiteX26" fmla="*/ 987425 w 2844800"/>
                <a:gd name="connsiteY26" fmla="*/ 612775 h 1120775"/>
                <a:gd name="connsiteX27" fmla="*/ 987425 w 2844800"/>
                <a:gd name="connsiteY27" fmla="*/ 647700 h 1120775"/>
                <a:gd name="connsiteX28" fmla="*/ 1079500 w 2844800"/>
                <a:gd name="connsiteY28" fmla="*/ 647700 h 1120775"/>
                <a:gd name="connsiteX29" fmla="*/ 1079500 w 2844800"/>
                <a:gd name="connsiteY29" fmla="*/ 688975 h 1120775"/>
                <a:gd name="connsiteX30" fmla="*/ 1117600 w 2844800"/>
                <a:gd name="connsiteY30" fmla="*/ 692150 h 1120775"/>
                <a:gd name="connsiteX31" fmla="*/ 1190625 w 2844800"/>
                <a:gd name="connsiteY31" fmla="*/ 692150 h 1120775"/>
                <a:gd name="connsiteX32" fmla="*/ 1190625 w 2844800"/>
                <a:gd name="connsiteY32" fmla="*/ 727075 h 1120775"/>
                <a:gd name="connsiteX33" fmla="*/ 1374775 w 2844800"/>
                <a:gd name="connsiteY33" fmla="*/ 727075 h 1120775"/>
                <a:gd name="connsiteX34" fmla="*/ 1374775 w 2844800"/>
                <a:gd name="connsiteY34" fmla="*/ 765175 h 1120775"/>
                <a:gd name="connsiteX35" fmla="*/ 1685925 w 2844800"/>
                <a:gd name="connsiteY35" fmla="*/ 765175 h 1120775"/>
                <a:gd name="connsiteX36" fmla="*/ 1685925 w 2844800"/>
                <a:gd name="connsiteY36" fmla="*/ 812800 h 1120775"/>
                <a:gd name="connsiteX37" fmla="*/ 1784350 w 2844800"/>
                <a:gd name="connsiteY37" fmla="*/ 812800 h 1120775"/>
                <a:gd name="connsiteX38" fmla="*/ 1784350 w 2844800"/>
                <a:gd name="connsiteY38" fmla="*/ 844550 h 1120775"/>
                <a:gd name="connsiteX39" fmla="*/ 1863725 w 2844800"/>
                <a:gd name="connsiteY39" fmla="*/ 844550 h 1120775"/>
                <a:gd name="connsiteX40" fmla="*/ 1863725 w 2844800"/>
                <a:gd name="connsiteY40" fmla="*/ 879475 h 1120775"/>
                <a:gd name="connsiteX41" fmla="*/ 2006600 w 2844800"/>
                <a:gd name="connsiteY41" fmla="*/ 879475 h 1120775"/>
                <a:gd name="connsiteX42" fmla="*/ 2006600 w 2844800"/>
                <a:gd name="connsiteY42" fmla="*/ 927100 h 1120775"/>
                <a:gd name="connsiteX43" fmla="*/ 2311400 w 2844800"/>
                <a:gd name="connsiteY43" fmla="*/ 927100 h 1120775"/>
                <a:gd name="connsiteX44" fmla="*/ 2311400 w 2844800"/>
                <a:gd name="connsiteY44" fmla="*/ 981075 h 1120775"/>
                <a:gd name="connsiteX45" fmla="*/ 2447925 w 2844800"/>
                <a:gd name="connsiteY45" fmla="*/ 981075 h 1120775"/>
                <a:gd name="connsiteX46" fmla="*/ 2447925 w 2844800"/>
                <a:gd name="connsiteY46" fmla="*/ 1012825 h 1120775"/>
                <a:gd name="connsiteX47" fmla="*/ 2590800 w 2844800"/>
                <a:gd name="connsiteY47" fmla="*/ 1012825 h 1120775"/>
                <a:gd name="connsiteX48" fmla="*/ 2590800 w 2844800"/>
                <a:gd name="connsiteY48" fmla="*/ 1060450 h 1120775"/>
                <a:gd name="connsiteX49" fmla="*/ 2670175 w 2844800"/>
                <a:gd name="connsiteY49" fmla="*/ 1060450 h 1120775"/>
                <a:gd name="connsiteX50" fmla="*/ 2670175 w 2844800"/>
                <a:gd name="connsiteY50" fmla="*/ 1120775 h 1120775"/>
                <a:gd name="connsiteX51" fmla="*/ 2844800 w 2844800"/>
                <a:gd name="connsiteY51" fmla="*/ 1120775 h 1120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844800" h="1120775">
                  <a:moveTo>
                    <a:pt x="0" y="0"/>
                  </a:moveTo>
                  <a:lnTo>
                    <a:pt x="44450" y="0"/>
                  </a:lnTo>
                  <a:lnTo>
                    <a:pt x="44450" y="76200"/>
                  </a:lnTo>
                  <a:lnTo>
                    <a:pt x="79375" y="76200"/>
                  </a:lnTo>
                  <a:lnTo>
                    <a:pt x="79375" y="127000"/>
                  </a:lnTo>
                  <a:lnTo>
                    <a:pt x="155575" y="127000"/>
                  </a:lnTo>
                  <a:lnTo>
                    <a:pt x="155575" y="177800"/>
                  </a:lnTo>
                  <a:lnTo>
                    <a:pt x="200025" y="177800"/>
                  </a:lnTo>
                  <a:lnTo>
                    <a:pt x="200025" y="222250"/>
                  </a:lnTo>
                  <a:lnTo>
                    <a:pt x="260350" y="222250"/>
                  </a:lnTo>
                  <a:lnTo>
                    <a:pt x="260350" y="276225"/>
                  </a:lnTo>
                  <a:lnTo>
                    <a:pt x="393700" y="276225"/>
                  </a:lnTo>
                  <a:lnTo>
                    <a:pt x="393700" y="342900"/>
                  </a:lnTo>
                  <a:lnTo>
                    <a:pt x="361950" y="333375"/>
                  </a:lnTo>
                  <a:lnTo>
                    <a:pt x="466725" y="333375"/>
                  </a:lnTo>
                  <a:lnTo>
                    <a:pt x="466725" y="393700"/>
                  </a:lnTo>
                  <a:lnTo>
                    <a:pt x="533400" y="393700"/>
                  </a:lnTo>
                  <a:lnTo>
                    <a:pt x="533400" y="447675"/>
                  </a:lnTo>
                  <a:lnTo>
                    <a:pt x="679450" y="447675"/>
                  </a:lnTo>
                  <a:lnTo>
                    <a:pt x="679450" y="479425"/>
                  </a:lnTo>
                  <a:lnTo>
                    <a:pt x="809625" y="479425"/>
                  </a:lnTo>
                  <a:lnTo>
                    <a:pt x="809625" y="511175"/>
                  </a:lnTo>
                  <a:lnTo>
                    <a:pt x="869950" y="511175"/>
                  </a:lnTo>
                  <a:lnTo>
                    <a:pt x="869950" y="561975"/>
                  </a:lnTo>
                  <a:lnTo>
                    <a:pt x="920750" y="561975"/>
                  </a:lnTo>
                  <a:lnTo>
                    <a:pt x="920750" y="612775"/>
                  </a:lnTo>
                  <a:lnTo>
                    <a:pt x="987425" y="612775"/>
                  </a:lnTo>
                  <a:lnTo>
                    <a:pt x="987425" y="647700"/>
                  </a:lnTo>
                  <a:lnTo>
                    <a:pt x="1079500" y="647700"/>
                  </a:lnTo>
                  <a:lnTo>
                    <a:pt x="1079500" y="688975"/>
                  </a:lnTo>
                  <a:lnTo>
                    <a:pt x="1117600" y="692150"/>
                  </a:lnTo>
                  <a:lnTo>
                    <a:pt x="1190625" y="692150"/>
                  </a:lnTo>
                  <a:lnTo>
                    <a:pt x="1190625" y="727075"/>
                  </a:lnTo>
                  <a:lnTo>
                    <a:pt x="1374775" y="727075"/>
                  </a:lnTo>
                  <a:lnTo>
                    <a:pt x="1374775" y="765175"/>
                  </a:lnTo>
                  <a:lnTo>
                    <a:pt x="1685925" y="765175"/>
                  </a:lnTo>
                  <a:lnTo>
                    <a:pt x="1685925" y="812800"/>
                  </a:lnTo>
                  <a:lnTo>
                    <a:pt x="1784350" y="812800"/>
                  </a:lnTo>
                  <a:lnTo>
                    <a:pt x="1784350" y="844550"/>
                  </a:lnTo>
                  <a:lnTo>
                    <a:pt x="1863725" y="844550"/>
                  </a:lnTo>
                  <a:lnTo>
                    <a:pt x="1863725" y="879475"/>
                  </a:lnTo>
                  <a:lnTo>
                    <a:pt x="2006600" y="879475"/>
                  </a:lnTo>
                  <a:lnTo>
                    <a:pt x="2006600" y="927100"/>
                  </a:lnTo>
                  <a:lnTo>
                    <a:pt x="2311400" y="927100"/>
                  </a:lnTo>
                  <a:lnTo>
                    <a:pt x="2311400" y="981075"/>
                  </a:lnTo>
                  <a:lnTo>
                    <a:pt x="2447925" y="981075"/>
                  </a:lnTo>
                  <a:lnTo>
                    <a:pt x="2447925" y="1012825"/>
                  </a:lnTo>
                  <a:lnTo>
                    <a:pt x="2590800" y="1012825"/>
                  </a:lnTo>
                  <a:lnTo>
                    <a:pt x="2590800" y="1060450"/>
                  </a:lnTo>
                  <a:lnTo>
                    <a:pt x="2670175" y="1060450"/>
                  </a:lnTo>
                  <a:lnTo>
                    <a:pt x="2670175" y="1120775"/>
                  </a:lnTo>
                  <a:lnTo>
                    <a:pt x="2844800" y="1120775"/>
                  </a:lnTo>
                </a:path>
              </a:pathLst>
            </a:custGeom>
            <a:noFill/>
            <a:ln w="28575">
              <a:solidFill>
                <a:srgbClr val="E1471D"/>
              </a:solidFill>
              <a:miter lim="800000"/>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grpSp>
      <p:cxnSp>
        <p:nvCxnSpPr>
          <p:cNvPr id="122" name="Straight Connector 121">
            <a:extLst>
              <a:ext uri="{FF2B5EF4-FFF2-40B4-BE49-F238E27FC236}">
                <a16:creationId xmlns:a16="http://schemas.microsoft.com/office/drawing/2014/main" id="{69BD2614-6CAF-E38E-048E-FAE2AB003173}"/>
              </a:ext>
            </a:extLst>
          </p:cNvPr>
          <p:cNvCxnSpPr>
            <a:cxnSpLocks/>
          </p:cNvCxnSpPr>
          <p:nvPr/>
        </p:nvCxnSpPr>
        <p:spPr bwMode="auto">
          <a:xfrm>
            <a:off x="7374929" y="263731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3" name="Straight Connector 122">
            <a:extLst>
              <a:ext uri="{FF2B5EF4-FFF2-40B4-BE49-F238E27FC236}">
                <a16:creationId xmlns:a16="http://schemas.microsoft.com/office/drawing/2014/main" id="{D760CB7C-0674-98C2-89CB-7F2931962FC7}"/>
              </a:ext>
            </a:extLst>
          </p:cNvPr>
          <p:cNvCxnSpPr>
            <a:cxnSpLocks/>
          </p:cNvCxnSpPr>
          <p:nvPr/>
        </p:nvCxnSpPr>
        <p:spPr bwMode="auto">
          <a:xfrm>
            <a:off x="7374929" y="315738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4" name="Straight Connector 123">
            <a:extLst>
              <a:ext uri="{FF2B5EF4-FFF2-40B4-BE49-F238E27FC236}">
                <a16:creationId xmlns:a16="http://schemas.microsoft.com/office/drawing/2014/main" id="{B9048E09-437F-EEE3-B453-34DC32A08E59}"/>
              </a:ext>
            </a:extLst>
          </p:cNvPr>
          <p:cNvCxnSpPr>
            <a:cxnSpLocks/>
          </p:cNvCxnSpPr>
          <p:nvPr/>
        </p:nvCxnSpPr>
        <p:spPr bwMode="auto">
          <a:xfrm>
            <a:off x="7374929" y="367744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5" name="Straight Connector 124">
            <a:extLst>
              <a:ext uri="{FF2B5EF4-FFF2-40B4-BE49-F238E27FC236}">
                <a16:creationId xmlns:a16="http://schemas.microsoft.com/office/drawing/2014/main" id="{C79B50B7-46EE-D904-4467-8E4C09EFEEC5}"/>
              </a:ext>
            </a:extLst>
          </p:cNvPr>
          <p:cNvCxnSpPr>
            <a:cxnSpLocks/>
          </p:cNvCxnSpPr>
          <p:nvPr/>
        </p:nvCxnSpPr>
        <p:spPr bwMode="auto">
          <a:xfrm>
            <a:off x="7374929" y="4197512"/>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4254BEDE-4509-E255-B586-66D160F824F8}"/>
              </a:ext>
            </a:extLst>
          </p:cNvPr>
          <p:cNvCxnSpPr>
            <a:cxnSpLocks/>
          </p:cNvCxnSpPr>
          <p:nvPr/>
        </p:nvCxnSpPr>
        <p:spPr bwMode="auto">
          <a:xfrm>
            <a:off x="7374929" y="4717577"/>
            <a:ext cx="85719" cy="0"/>
          </a:xfrm>
          <a:prstGeom prst="line">
            <a:avLst/>
          </a:prstGeom>
          <a:noFill/>
          <a:ln w="28575" cap="flat" cmpd="sng" algn="ctr">
            <a:solidFill>
              <a:schemeClr val="bg1"/>
            </a:solidFill>
            <a:prstDash val="solid"/>
            <a:round/>
            <a:headEnd type="none" w="med" len="med"/>
            <a:tailEnd type="none" w="med" len="med"/>
          </a:ln>
          <a:effectLst/>
        </p:spPr>
      </p:cxnSp>
      <p:cxnSp>
        <p:nvCxnSpPr>
          <p:cNvPr id="127" name="Straight Connector 126">
            <a:extLst>
              <a:ext uri="{FF2B5EF4-FFF2-40B4-BE49-F238E27FC236}">
                <a16:creationId xmlns:a16="http://schemas.microsoft.com/office/drawing/2014/main" id="{9169F64A-4C12-885D-0D58-735F12B58103}"/>
              </a:ext>
            </a:extLst>
          </p:cNvPr>
          <p:cNvCxnSpPr>
            <a:cxnSpLocks/>
          </p:cNvCxnSpPr>
          <p:nvPr/>
        </p:nvCxnSpPr>
        <p:spPr bwMode="auto">
          <a:xfrm>
            <a:off x="7374929" y="5237642"/>
            <a:ext cx="85719" cy="0"/>
          </a:xfrm>
          <a:prstGeom prst="line">
            <a:avLst/>
          </a:prstGeom>
          <a:noFill/>
          <a:ln w="2857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25426879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3 - &amp;quot;Title-Arial-36-Bold-Yellow. Title may continue on 2 lines keep text at 36pt&amp;quot;&quot;/&gt;&lt;property id=&quot;20307&quot; value=&quot;257&quot;/&gt;&lt;/object&gt;&lt;object type=&quot;3&quot; unique_id=&quot;10006&quot;&gt;&lt;property id=&quot;20148&quot; value=&quot;5&quot;/&gt;&lt;property id=&quot;20300&quot; value=&quot;Slide 4 - &amp;quot;Text and Margin Consistency&amp;quot;&quot;/&gt;&lt;property id=&quot;20307&quot; value=&quot;267&quot;/&gt;&lt;/object&gt;&lt;object type=&quot;3&quot; unique_id=&quot;10007&quot;&gt;&lt;property id=&quot;20148&quot; value=&quot;5&quot;/&gt;&lt;property id=&quot;20300&quot; value=&quot;Slide 5 - &amp;quot;Transition Title &amp;#x0D;&amp;#x0A;for next topic of discussion &amp;#x0D;&amp;#x0A;or can be used as closer slide &amp;#x0D;&amp;#x0A;(ie: Q&amp;amp;A)&amp;#x0D;&amp;#x0A;(Arial-40-Bold-White-Cent&quot;/&gt;&lt;property id=&quot;20307&quot; value=&quot;261&quot;/&gt;&lt;/object&gt;&lt;object type=&quot;3&quot; unique_id=&quot;10008&quot;&gt;&lt;property id=&quot;20148&quot; value=&quot;5&quot;/&gt;&lt;property id=&quot;20300&quot; value=&quot;Slide 6 - &amp;quot;RGB Pallet&amp;quot;&quot;/&gt;&lt;property id=&quot;20307&quot; value=&quot;258&quot;/&gt;&lt;/object&gt;&lt;object type=&quot;3&quot; unique_id=&quot;10009&quot;&gt;&lt;property id=&quot;20148&quot; value=&quot;5&quot;/&gt;&lt;property id=&quot;20300&quot; value=&quot;Slide 7 - &amp;quot;Example Graph&amp;quot;&quot;/&gt;&lt;property id=&quot;20307&quot; value=&quot;286&quot;/&gt;&lt;/object&gt;&lt;object type=&quot;3&quot; unique_id=&quot;10010&quot;&gt;&lt;property id=&quot;20148&quot; value=&quot;5&quot;/&gt;&lt;property id=&quot;20300&quot; value=&quot;Slide 8 - &amp;quot;Example Graph and Text&amp;quot;&quot;/&gt;&lt;property id=&quot;20307&quot; value=&quot;288&quot;/&gt;&lt;/object&gt;&lt;object type=&quot;3&quot; unique_id=&quot;10011&quot;&gt;&lt;property id=&quot;20148&quot; value=&quot;5&quot;/&gt;&lt;property id=&quot;20300&quot; value=&quot;Slide 9 - &amp;quot;Example Line Graph&amp;quot;&quot;/&gt;&lt;property id=&quot;20307&quot; value=&quot;287&quot;/&gt;&lt;/object&gt;&lt;object type=&quot;3&quot; unique_id=&quot;10012&quot;&gt;&lt;property id=&quot;20148&quot; value=&quot;5&quot;/&gt;&lt;property id=&quot;20300&quot; value=&quot;Slide 10 - &amp;quot;Example Line Graph with Data Values&amp;quot;&quot;/&gt;&lt;property id=&quot;20307&quot; value=&quot;292&quot;/&gt;&lt;/object&gt;&lt;object type=&quot;3&quot; unique_id=&quot;10013&quot;&gt;&lt;property id=&quot;20148&quot; value=&quot;5&quot;/&gt;&lt;property id=&quot;20300&quot; value=&quot;Slide 11 - &amp;quot;Example Line Graph with Color &amp;#x0D;&amp;#x0A;Data Values&amp;quot;&quot;/&gt;&lt;property id=&quot;20307&quot; value=&quot;309&quot;/&gt;&lt;/object&gt;&lt;object type=&quot;3&quot; unique_id=&quot;10014&quot;&gt;&lt;property id=&quot;20148&quot; value=&quot;5&quot;/&gt;&lt;property id=&quot;20300&quot; value=&quot;Slide 12 - &amp;quot;Example Schematic&amp;quot;&quot;/&gt;&lt;property id=&quot;20307&quot; value=&quot;262&quot;/&gt;&lt;/object&gt;&lt;object type=&quot;3&quot; unique_id=&quot;10015&quot;&gt;&lt;property id=&quot;20148&quot; value=&quot;5&quot;/&gt;&lt;property id=&quot;20300&quot; value=&quot;Slide 13 - &amp;quot;Example Schematic Continued&amp;quot;&quot;/&gt;&lt;property id=&quot;20307&quot; value=&quot;263&quot;/&gt;&lt;/object&gt;&lt;object type=&quot;3&quot; unique_id=&quot;10016&quot;&gt;&lt;property id=&quot;20148&quot; value=&quot;5&quot;/&gt;&lt;property id=&quot;20300&quot; value=&quot;Slide 14 - &amp;quot;Example Tables&amp;quot;&quot;/&gt;&lt;property id=&quot;20307&quot; value=&quot;311&quot;/&gt;&lt;/object&gt;&lt;object type=&quot;3&quot; unique_id=&quot;10017&quot;&gt;&lt;property id=&quot;20148&quot; value=&quot;5&quot;/&gt;&lt;property id=&quot;20300&quot; value=&quot;Slide 15 - &amp;quot;Example Tables Continued&amp;quot;&quot;/&gt;&lt;property id=&quot;20307&quot; value=&quot;312&quot;/&gt;&lt;/object&gt;&lt;object type=&quot;3&quot; unique_id=&quot;10018&quot;&gt;&lt;property id=&quot;20148&quot; value=&quot;5&quot;/&gt;&lt;property id=&quot;20300&quot; value=&quot;Slide 16 - &amp;quot;Example Tables Continued&amp;quot;&quot;/&gt;&lt;property id=&quot;20307&quot; value=&quot;313&quot;/&gt;&lt;/object&gt;&lt;object type=&quot;3&quot; unique_id=&quot;10019&quot;&gt;&lt;property id=&quot;20148&quot; value=&quot;5&quot;/&gt;&lt;property id=&quot;20300&quot; value=&quot;Slide 17 - &amp;quot;Example Tables Continued&amp;quot;&quot;/&gt;&lt;property id=&quot;20307&quot; value=&quot;314&quot;/&gt;&lt;/object&gt;&lt;object type=&quot;3&quot; unique_id=&quot;10020&quot;&gt;&lt;property id=&quot;20148&quot; value=&quot;5&quot;/&gt;&lt;property id=&quot;20300&quot; value=&quot;Slide 21 - &amp;quot;Additional Formatting Notes&amp;quot;&quot;/&gt;&lt;property id=&quot;20307&quot; value=&quot;270&quot;/&gt;&lt;/object&gt;&lt;object type=&quot;3&quot; unique_id=&quot;10021&quot;&gt;&lt;property id=&quot;20148&quot; value=&quot;5&quot;/&gt;&lt;property id=&quot;20300&quot; value=&quot;Slide 22 - &amp;quot;“Polish Stage” Notes&amp;quot;&quot;/&gt;&lt;property id=&quot;20307&quot; value=&quot;272&quot;/&gt;&lt;/object&gt;&lt;object type=&quot;3&quot; unique_id=&quot;10022&quot;&gt;&lt;property id=&quot;20148&quot; value=&quot;5&quot;/&gt;&lt;property id=&quot;20300&quot; value=&quot;Slide 23 - &amp;quot;For Black and White Print Slides&amp;quot;&quot;/&gt;&lt;property id=&quot;20307&quot; value=&quot;290&quot;/&gt;&lt;/object&gt;&lt;object type=&quot;3&quot; unique_id=&quot;10023&quot;&gt;&lt;property id=&quot;20148&quot; value=&quot;5&quot;/&gt;&lt;property id=&quot;20300&quot; value=&quot;Slide 24 - &amp;quot;For Black and White Print Slides&amp;quot;&quot;/&gt;&lt;property id=&quot;20307&quot; value=&quot;291&quot;/&gt;&lt;/object&gt;&lt;object type=&quot;3&quot; unique_id=&quot;10024&quot;&gt;&lt;property id=&quot;20148&quot; value=&quot;5&quot;/&gt;&lt;property id=&quot;20300&quot; value=&quot;Slide 25 - &amp;quot;CME Slides for Designer and Editorial Reference…&amp;quot;&quot;/&gt;&lt;property id=&quot;20307&quot; value=&quot;273&quot;/&gt;&lt;/object&gt;&lt;object type=&quot;3&quot; unique_id=&quot;10025&quot;&gt;&lt;property id=&quot;20148&quot; value=&quot;5&quot;/&gt;&lt;property id=&quot;20300&quot; value=&quot;Slide 26 - &amp;quot;About These Slides&amp;quot;&quot;/&gt;&lt;property id=&quot;20307&quot; value=&quot;308&quot;/&gt;&lt;/object&gt;&lt;object type=&quot;3&quot; unique_id=&quot;10026&quot;&gt;&lt;property id=&quot;20148&quot; value=&quot;5&quot;/&gt;&lt;property id=&quot;20300&quot; value=&quot;Slide 27 - &amp;quot;Faculty&amp;quot;&quot;/&gt;&lt;property id=&quot;20307&quot; value=&quot;294&quot;/&gt;&lt;/object&gt;&lt;object type=&quot;3&quot; unique_id=&quot;10027&quot;&gt;&lt;property id=&quot;20148&quot; value=&quot;5&quot;/&gt;&lt;property id=&quot;20300&quot; value=&quot;Slide 28 - &amp;quot;Disclosure of Conflicts of Interest&amp;quot;&quot;/&gt;&lt;property id=&quot;20307&quot; value=&quot;295&quot;/&gt;&lt;/object&gt;&lt;object type=&quot;3&quot; unique_id=&quot;10028&quot;&gt;&lt;property id=&quot;20148&quot; value=&quot;5&quot;/&gt;&lt;property id=&quot;20300&quot; value=&quot;Slide 29 - &amp;quot;Disclosures&amp;quot;&quot;/&gt;&lt;property id=&quot;20307&quot; value=&quot;296&quot;/&gt;&lt;/object&gt;&lt;object type=&quot;3&quot; unique_id=&quot;10029&quot;&gt;&lt;property id=&quot;20148&quot; value=&quot;5&quot;/&gt;&lt;property id=&quot;20300&quot; value=&quot;Slide 30 - &amp;quot;Disclosure of Unlabeled Use&amp;quot;&quot;/&gt;&lt;property id=&quot;20307&quot; value=&quot;297&quot;/&gt;&lt;/object&gt;&lt;object type=&quot;3&quot; unique_id=&quot;10030&quot;&gt;&lt;property id=&quot;20148&quot; value=&quot;5&quot;/&gt;&lt;property id=&quot;20300&quot; value=&quot;Slide 31&quot;/&gt;&lt;property id=&quot;20307&quot; value=&quot;298&quot;/&gt;&lt;/object&gt;&lt;object type=&quot;3&quot; unique_id=&quot;10031&quot;&gt;&lt;property id=&quot;20148&quot; value=&quot;5&quot;/&gt;&lt;property id=&quot;20300&quot; value=&quot;Slide 32 - &amp;quot;Physician Continuing Medical Education&amp;quot;&quot;/&gt;&lt;property id=&quot;20307&quot; value=&quot;299&quot;/&gt;&lt;/object&gt;&lt;object type=&quot;3&quot; unique_id=&quot;10032&quot;&gt;&lt;property id=&quot;20148&quot; value=&quot;5&quot;/&gt;&lt;property id=&quot;20300&quot; value=&quot;Slide 33 - &amp;quot;Pharmacist Continuing Education&amp;quot;&quot;/&gt;&lt;property id=&quot;20307&quot; value=&quot;300&quot;/&gt;&lt;/object&gt;&lt;object type=&quot;3&quot; unique_id=&quot;10033&quot;&gt;&lt;property id=&quot;20148&quot; value=&quot;5&quot;/&gt;&lt;property id=&quot;20300&quot; value=&quot;Slide 34 - &amp;quot;Nursing Continuing Education&amp;quot;&quot;/&gt;&lt;property id=&quot;20307&quot; value=&quot;301&quot;/&gt;&lt;/object&gt;&lt;object type=&quot;3&quot; unique_id=&quot;10034&quot;&gt;&lt;property id=&quot;20148&quot; value=&quot;5&quot;/&gt;&lt;property id=&quot;20300&quot; value=&quot;Slide 35 - &amp;quot;Please review the following important &amp;#x0D;&amp;#x0A;CME information in your handout&amp;quot;&quot;/&gt;&lt;property id=&quot;20307&quot; value=&quot;310&quot;/&gt;&lt;/object&gt;&lt;object type=&quot;3&quot; unique_id=&quot;10036&quot;&gt;&lt;property id=&quot;20148&quot; value=&quot;5&quot;/&gt;&lt;property id=&quot;20300&quot; value=&quot;Slide 37 - &amp;quot;Instructions for Credit&amp;quot;&quot;/&gt;&lt;property id=&quot;20307&quot; value=&quot;303&quot;/&gt;&lt;/object&gt;&lt;object type=&quot;3&quot; unique_id=&quot;10037&quot;&gt;&lt;property id=&quot;20148&quot; value=&quot;5&quot;/&gt;&lt;property id=&quot;20300&quot; value=&quot;Slide 38 - &amp;quot;Now Take the Test . . .&amp;quot;&quot;/&gt;&lt;property id=&quot;20307&quot; value=&quot;304&quot;/&gt;&lt;/object&gt;&lt;object type=&quot;3&quot; unique_id=&quot;10040&quot;&gt;&lt;property id=&quot;20148&quot; value=&quot;5&quot;/&gt;&lt;property id=&quot;20300&quot; value=&quot;Slide 39 - &amp;quot;General Information&amp;quot;&quot;/&gt;&lt;property id=&quot;20307&quot; value=&quot;315&quot;/&gt;&lt;/object&gt;&lt;object type=&quot;3&quot; unique_id=&quot;10041&quot;&gt;&lt;property id=&quot;20148&quot; value=&quot;5&quot;/&gt;&lt;property id=&quot;20300&quot; value=&quot;Slide 40 - &amp;quot;Please review the slide notes &amp;#x0D;&amp;#x0A;for analysis of each study &amp;#x0D;&amp;#x0A;by expert faculty &amp;lt;Insert Name, MD&amp;gt;, &amp;#x0D;&amp;#x0A;and &amp;lt;Insert Name,&quot;/&gt;&lt;property id=&quot;20307&quot; value=&quot;316&quot;/&gt;&lt;/object&gt;&lt;object type=&quot;3&quot; unique_id=&quot;10042&quot;&gt;&lt;property id=&quot;20148&quot; value=&quot;5&quot;/&gt;&lt;property id=&quot;20300&quot; value=&quot;Slide 41 - &amp;quot;Promo Slide Reference&amp;#x0D;&amp;#x0A;(Placed as the last slide in a slideset, &amp;#x0D;&amp;#x0A;if requested)&amp;quot;&quot;/&gt;&lt;property id=&quot;20307&quot; value=&quot;307&quot;/&gt;&lt;/object&gt;&lt;object type=&quot;3&quot; unique_id=&quot;12121&quot;&gt;&lt;property id=&quot;20148&quot; value=&quot;5&quot;/&gt;&lt;property id=&quot;20300&quot; value=&quot;Slide 36 - &amp;quot;Disclaimer&amp;quot;&quot;/&gt;&lt;property id=&quot;20307&quot; value=&quot;317&quot;/&gt;&lt;/object&gt;&lt;object type=&quot;3&quot; unique_id=&quot;12122&quot;&gt;&lt;property id=&quot;20148&quot; value=&quot;5&quot;/&gt;&lt;property id=&quot;20300&quot; value=&quot;Slide 1 - &amp;quot;Title of the program and will possibly take &amp;#x0D;&amp;#x0A;up three lines. It is presented in Arial-39-Bold-White.&amp;quot;&quot;/&gt;&lt;property id=&quot;20307&quot; value=&quot;321&quot;/&gt;&lt;/object&gt;&lt;object type=&quot;3&quot; unique_id=&quot;12123&quot;&gt;&lt;property id=&quot;20148&quot; value=&quot;5&quot;/&gt;&lt;property id=&quot;20300&quot; value=&quot;Slide 2 - &amp;quot;Title of the program and will possibly take up three lines. It is presented in Arial-39-Bold-White.&amp;quot;&quot;/&gt;&lt;property id=&quot;20307&quot; value=&quot;322&quot;/&gt;&lt;/object&gt;&lt;object type=&quot;3&quot; unique_id=&quot;12124&quot;&gt;&lt;property id=&quot;20148&quot; value=&quot;5&quot;/&gt;&lt;property id=&quot;20300&quot; value=&quot;Slide 18 - &amp;quot;Outcomes Analysis: What Did You Learn?&amp;quot;&quot;/&gt;&lt;property id=&quot;20307&quot; value=&quot;324&quot;/&gt;&lt;/object&gt;&lt;object type=&quot;3&quot; unique_id=&quot;12125&quot;&gt;&lt;property id=&quot;20148&quot; value=&quot;5&quot;/&gt;&lt;property id=&quot;20300&quot; value=&quot;Slide 19 - &amp;quot;Outcomes Questions&amp;quot;&quot;/&gt;&lt;property id=&quot;20307&quot; value=&quot;320&quot;/&gt;&lt;/object&gt;&lt;object type=&quot;3&quot; unique_id=&quot;12126&quot;&gt;&lt;property id=&quot;20148&quot; value=&quot;5&quot;/&gt;&lt;property id=&quot;20300&quot; value=&quot;Slide 20 - &amp;quot;How many patients with XXX do you provide care for in a typical week?&amp;quot;&quot;/&gt;&lt;property id=&quot;20307&quot; value=&quot;323&quot;/&gt;&lt;/object&gt;&lt;object type=&quot;3&quot; unique_id=&quot;12127&quot;&gt;&lt;property id=&quot;20148&quot; value=&quot;5&quot;/&gt;&lt;property id=&quot;20300&quot; value=&quot;Slide 42 - &amp;quot;Go Online for More CCO &amp;#x0D;&amp;#x0A;Coverage of XXXXXXXXXXXX!&amp;quot;&quot;/&gt;&lt;property id=&quot;20307&quot; value=&quot;318&quot;/&gt;&lt;/object&gt;&lt;/object&gt;&lt;/object&gt;&lt;/database&gt;"/>
</p:tagLst>
</file>

<file path=ppt/theme/theme1.xml><?xml version="1.0" encoding="utf-8"?>
<a:theme xmlns:a="http://schemas.openxmlformats.org/drawingml/2006/main" name="1_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2.xml><?xml version="1.0" encoding="utf-8"?>
<a:theme xmlns:a="http://schemas.openxmlformats.org/drawingml/2006/main" name="2022_CCO_Template">
  <a:themeElements>
    <a:clrScheme name="2018 CCO LIVE">
      <a:dk1>
        <a:srgbClr val="455560"/>
      </a:dk1>
      <a:lt1>
        <a:srgbClr val="FFFFFF"/>
      </a:lt1>
      <a:dk2>
        <a:srgbClr val="000000"/>
      </a:dk2>
      <a:lt2>
        <a:srgbClr val="CDCDCF"/>
      </a:lt2>
      <a:accent1>
        <a:srgbClr val="015873"/>
      </a:accent1>
      <a:accent2>
        <a:srgbClr val="4DA1BB"/>
      </a:accent2>
      <a:accent3>
        <a:srgbClr val="E1471D"/>
      </a:accent3>
      <a:accent4>
        <a:srgbClr val="00823B"/>
      </a:accent4>
      <a:accent5>
        <a:srgbClr val="FDB338"/>
      </a:accent5>
      <a:accent6>
        <a:srgbClr val="682E74"/>
      </a:accent6>
      <a:hlink>
        <a:srgbClr val="E1471D"/>
      </a:hlink>
      <a:folHlink>
        <a:srgbClr val="015873"/>
      </a:folHlink>
    </a:clrScheme>
    <a:fontScheme name="CCO">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0">
          <a:solidFill>
            <a:schemeClr val="bg1"/>
          </a:solidFill>
          <a:miter lim="800000"/>
          <a:headEnd/>
          <a:tailEnd/>
        </a:ln>
      </a:spPr>
      <a:bodyPr anchor="b"/>
      <a:lstStyle>
        <a:defPPr algn="ctr" eaLnBrk="1" hangingPunct="1">
          <a:spcBef>
            <a:spcPct val="35000"/>
          </a:spcBef>
          <a:spcAft>
            <a:spcPct val="25000"/>
          </a:spcAft>
          <a:buClr>
            <a:schemeClr val="folHlink"/>
          </a:buClr>
          <a:buNone/>
          <a:defRPr sz="1800" b="0" dirty="0">
            <a:solidFill>
              <a:schemeClr val="tx1"/>
            </a:solidFill>
            <a:latin typeface="Calibri" panose="020F0502020204030204" pitchFamily="34" charset="0"/>
          </a:defRPr>
        </a:defPPr>
      </a:lstStyle>
    </a:spDef>
    <a:lnDef>
      <a:spPr bwMode="auto">
        <a:noFill/>
        <a:ln w="28575" cap="flat" cmpd="sng" algn="ctr">
          <a:solidFill>
            <a:schemeClr val="bg1"/>
          </a:solidFill>
          <a:prstDash val="solid"/>
          <a:round/>
          <a:headEnd type="none" w="med" len="med"/>
          <a:tailEnd type="none" w="med" len="med"/>
        </a:ln>
        <a:effectLst/>
      </a:spPr>
      <a:body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a:spPr>
      <a:bodyPr wrap="square" rtlCol="0">
        <a:spAutoFit/>
      </a:bodyPr>
      <a:lstStyle>
        <a:defPPr algn="l">
          <a:lnSpc>
            <a:spcPct val="100000"/>
          </a:lnSpc>
          <a:spcBef>
            <a:spcPct val="50000"/>
          </a:spcBef>
          <a:spcAft>
            <a:spcPct val="0"/>
          </a:spcAft>
          <a:buClrTx/>
          <a:buFontTx/>
          <a:buNone/>
          <a:defRPr b="0" dirty="0" smtClean="0">
            <a:solidFill>
              <a:schemeClr val="bg1"/>
            </a:solidFill>
            <a:latin typeface="Calibri" panose="020F0502020204030204" pitchFamily="34" charset="0"/>
          </a:defRPr>
        </a:defPPr>
      </a:lstStyle>
    </a:txDef>
  </a:objectDefaults>
  <a:extraClrSchemeLst>
    <a:extraClrScheme>
      <a:clrScheme name="Custom Design 1">
        <a:dk1>
          <a:srgbClr val="CDCDCF"/>
        </a:dk1>
        <a:lt1>
          <a:srgbClr val="FFFFFF"/>
        </a:lt1>
        <a:dk2>
          <a:srgbClr val="09003E"/>
        </a:dk2>
        <a:lt2>
          <a:srgbClr val="F2F23A"/>
        </a:lt2>
        <a:accent1>
          <a:srgbClr val="12AD2B"/>
        </a:accent1>
        <a:accent2>
          <a:srgbClr val="5AAACE"/>
        </a:accent2>
        <a:accent3>
          <a:srgbClr val="AAAAAF"/>
        </a:accent3>
        <a:accent4>
          <a:srgbClr val="DADADA"/>
        </a:accent4>
        <a:accent5>
          <a:srgbClr val="AAD3AC"/>
        </a:accent5>
        <a:accent6>
          <a:srgbClr val="519ABA"/>
        </a:accent6>
        <a:hlink>
          <a:srgbClr val="F6A108"/>
        </a:hlink>
        <a:folHlink>
          <a:srgbClr val="2B85B8"/>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7_HTAA_Diabetes" id="{1367EE62-49C0-41AA-9F7D-AEA8A8F73D1D}" vid="{45DB6FF6-6200-4F3D-90FC-F48B6425275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d54cbe69-32bd-412a-b004-9152f949605e">56M7VY3CDVN5-519811660-5</_dlc_DocId>
    <_dlc_DocIdUrl xmlns="d54cbe69-32bd-412a-b004-9152f949605e">
      <Url>https://intranet.clinicaloptions.com/mews/oncology/ONC_2023_Bladder_New_Advances_SS_ASCO_GU_(5764)/Slide_Set__1/_layouts/15/DocIdRedir.aspx?ID=56M7VY3CDVN5-519811660-5</Url>
      <Description>56M7VY3CDVN5-519811660-5</Description>
    </_dlc_DocIdUrl>
    <Document_x0020_Category xmlns="4e4f4e7e-9f4f-43a6-877a-42e06864aa8a">Downloadable Slides from Live</Document_x0020_Category>
  </documentManagement>
</p:properties>
</file>

<file path=customXml/item2.xml><?xml version="1.0" encoding="utf-8"?>
<LongProperties xmlns="http://schemas.microsoft.com/office/2006/metadata/long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69359E4988C63A47873E7206B9F7083D" ma:contentTypeVersion="1" ma:contentTypeDescription="Create a new document." ma:contentTypeScope="" ma:versionID="6fc272b1ca20ea276b57509d00940399">
  <xsd:schema xmlns:xsd="http://www.w3.org/2001/XMLSchema" xmlns:xs="http://www.w3.org/2001/XMLSchema" xmlns:p="http://schemas.microsoft.com/office/2006/metadata/properties" xmlns:ns2="d54cbe69-32bd-412a-b004-9152f949605e" xmlns:ns3="4e4f4e7e-9f4f-43a6-877a-42e06864aa8a" targetNamespace="http://schemas.microsoft.com/office/2006/metadata/properties" ma:root="true" ma:fieldsID="84c6a84fca7de8d388afae30a563adbc" ns2:_="" ns3:_="">
    <xsd:import namespace="d54cbe69-32bd-412a-b004-9152f949605e"/>
    <xsd:import namespace="4e4f4e7e-9f4f-43a6-877a-42e06864aa8a"/>
    <xsd:element name="properties">
      <xsd:complexType>
        <xsd:sequence>
          <xsd:element name="documentManagement">
            <xsd:complexType>
              <xsd:all>
                <xsd:element ref="ns2:_dlc_DocId" minOccurs="0"/>
                <xsd:element ref="ns2:_dlc_DocIdUrl" minOccurs="0"/>
                <xsd:element ref="ns2:_dlc_DocIdPersistId" minOccurs="0"/>
                <xsd:element ref="ns3:Document_x0020_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4cbe69-32bd-412a-b004-9152f94960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e4f4e7e-9f4f-43a6-877a-42e06864aa8a" elementFormDefault="qualified">
    <xsd:import namespace="http://schemas.microsoft.com/office/2006/documentManagement/types"/>
    <xsd:import namespace="http://schemas.microsoft.com/office/infopath/2007/PartnerControls"/>
    <xsd:element name="Document_x0020_Category" ma:index="11" nillable="true" ma:displayName="Document Category" ma:internalName="Document_x0020_Category">
      <xsd:simpleType>
        <xsd:restriction base="dms:Choice">
          <xsd:enumeration value="Slides - Live"/>
          <xsd:enumeration value="Downloadable Slides from Live"/>
          <xsd:enumeration value="Slides - Live Print"/>
          <xsd:enumeration value="Permissions"/>
          <xsd:enumeration value="Outcomes - Questions"/>
          <xsd:enumeration value="Slide Des Req - Full Redraw"/>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55BC3-5A03-47C2-8EC3-D964C3B5E779}">
  <ds:schemaRefs>
    <ds:schemaRef ds:uri="http://schemas.microsoft.com/office/2006/metadata/properties"/>
    <ds:schemaRef ds:uri="http://schemas.microsoft.com/office/2006/documentManagement/types"/>
    <ds:schemaRef ds:uri="4e4f4e7e-9f4f-43a6-877a-42e06864aa8a"/>
    <ds:schemaRef ds:uri="d54cbe69-32bd-412a-b004-9152f949605e"/>
    <ds:schemaRef ds:uri="http://purl.org/dc/terms/"/>
    <ds:schemaRef ds:uri="http://schemas.microsoft.com/office/infopath/2007/PartnerControls"/>
    <ds:schemaRef ds:uri="http://purl.org/dc/dcmitype/"/>
    <ds:schemaRef ds:uri="http://purl.org/dc/elements/1.1/"/>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E151B5-E2EE-4BEC-82C3-105A302A3BE7}">
  <ds:schemaRefs>
    <ds:schemaRef ds:uri="http://schemas.microsoft.com/office/2006/metadata/longProperties"/>
  </ds:schemaRefs>
</ds:datastoreItem>
</file>

<file path=customXml/itemProps3.xml><?xml version="1.0" encoding="utf-8"?>
<ds:datastoreItem xmlns:ds="http://schemas.openxmlformats.org/officeDocument/2006/customXml" ds:itemID="{77FB4D66-387D-4097-B593-5868FAC44108}">
  <ds:schemaRefs>
    <ds:schemaRef ds:uri="http://schemas.microsoft.com/sharepoint/events"/>
  </ds:schemaRefs>
</ds:datastoreItem>
</file>

<file path=customXml/itemProps4.xml><?xml version="1.0" encoding="utf-8"?>
<ds:datastoreItem xmlns:ds="http://schemas.openxmlformats.org/officeDocument/2006/customXml" ds:itemID="{D2BDEFE9-3223-4D06-B102-B5069B98F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4cbe69-32bd-412a-b004-9152f949605e"/>
    <ds:schemaRef ds:uri="4e4f4e7e-9f4f-43a6-877a-42e06864aa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A18F4D2-3653-4F4F-B917-116198900D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6339</TotalTime>
  <Words>7699</Words>
  <Application>Microsoft Office PowerPoint</Application>
  <PresentationFormat>Widescreen</PresentationFormat>
  <Paragraphs>1633</Paragraphs>
  <Slides>47</Slides>
  <Notes>47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47</vt:i4>
      </vt:variant>
    </vt:vector>
  </HeadingPairs>
  <TitlesOfParts>
    <vt:vector size="55" baseType="lpstr">
      <vt:lpstr>Arial</vt:lpstr>
      <vt:lpstr>Calibri</vt:lpstr>
      <vt:lpstr>Cambria</vt:lpstr>
      <vt:lpstr>Century Gothic</vt:lpstr>
      <vt:lpstr>Times</vt:lpstr>
      <vt:lpstr>Wingdings</vt:lpstr>
      <vt:lpstr>1_2022_CCO_Template</vt:lpstr>
      <vt:lpstr>2022_CCO_Template</vt:lpstr>
      <vt:lpstr>Advances in Management in NMIBC and MIBC</vt:lpstr>
      <vt:lpstr>About These Slides</vt:lpstr>
      <vt:lpstr>Faculty</vt:lpstr>
      <vt:lpstr>Initial Diagnosis Cystoscopy/TURBT</vt:lpstr>
      <vt:lpstr>AUA Risk Stratification</vt:lpstr>
      <vt:lpstr>Overview of AUA/SUO Treatment Guidelines for NMIBC</vt:lpstr>
      <vt:lpstr>PowerPoint Presentation</vt:lpstr>
      <vt:lpstr> EAU NMIBC Guidelines 2022</vt:lpstr>
      <vt:lpstr>Validation of AUA/SUO Risk Grouping</vt:lpstr>
      <vt:lpstr>PowerPoint Presentation</vt:lpstr>
      <vt:lpstr>SWOG S0337: Intravesical Gemcitabine vs Saline in  Low-Grade NMIBC </vt:lpstr>
      <vt:lpstr>IBCG Classification of BCG Failures</vt:lpstr>
      <vt:lpstr>SWOG 8507: Recurrence-Free Survival ±  Maintenance BCG in Recurrent Ta, T1, CIS</vt:lpstr>
      <vt:lpstr>Alternatives to Cystectomy When BCG Fails Patient</vt:lpstr>
      <vt:lpstr>ICI for BCG-Refractory NMIBC</vt:lpstr>
      <vt:lpstr>CS-003: Nadofaragene Firadenovec-vncg in  High-Grade BCG-Unresponsive NMIBC</vt:lpstr>
      <vt:lpstr>CS-003: Primary Endpoint: CR in CIS ± Ta/T1 Cohort </vt:lpstr>
      <vt:lpstr>CS-003: Durability of Response </vt:lpstr>
      <vt:lpstr>Ongoing Phase III Trials of BCG + IO in NMIBC</vt:lpstr>
      <vt:lpstr>Conclusions </vt:lpstr>
      <vt:lpstr>MIBC</vt:lpstr>
      <vt:lpstr>Neoadjuvant Cisplatin-Based Chemotherapy  Prior to RC Improves Survival in Cisplatin-Eligible MIBC</vt:lpstr>
      <vt:lpstr>Neoadjuvant Cisplatin-Based Chemotherapy</vt:lpstr>
      <vt:lpstr>Adjuvant Therapy Ultimate Goal: Improve DFS, OS</vt:lpstr>
      <vt:lpstr>Adjuvant Therapy Ultimate Goal: Improve DFS, OS</vt:lpstr>
      <vt:lpstr>Adjuvant IO Trials in High-Risk MIUC</vt:lpstr>
      <vt:lpstr>IMvigor010 Adjuvant Atezolizumab vs Observation in High-Risk MIUC: DFS and OS </vt:lpstr>
      <vt:lpstr>CheckMate 274: Adjuvant Nivolumab vs Placebo After Radical Surgery ± Neoadjuvant CT in High-Risk MIUC</vt:lpstr>
      <vt:lpstr>CheckMate 274: Disease-Free Survival</vt:lpstr>
      <vt:lpstr>CheckMate 274: Safety and HRQoL</vt:lpstr>
      <vt:lpstr>ALLIANCE/AMBASSADOR: Adjuvant Pembrolizumab vs Observation in Muscle-Invasive or Locally Advanced UC</vt:lpstr>
      <vt:lpstr>POUT: Adjuvant CT Improves DFS in Upper-Tract UC</vt:lpstr>
      <vt:lpstr>POUT: Adjuvant CT Improves DFS in Upper-Tract UC</vt:lpstr>
      <vt:lpstr>Emerging Role of Immunotherapy,  Novel Therapies, and Biomarkers in MIBC</vt:lpstr>
      <vt:lpstr>Neoadjuvant Chemo-IO in Cis-Eligible MIBC: Efficacy</vt:lpstr>
      <vt:lpstr>Neoadjuvant Single-Agent IO and Enfortumab Vedotin Also Are Effective in MIBC</vt:lpstr>
      <vt:lpstr>Neoadjuvant Single-Agent IO and Enfortumab Vedotin Also Are Effective in MIBC</vt:lpstr>
      <vt:lpstr>Ongoing Phase III Neoadjuvant IO-based Trials in MIBC</vt:lpstr>
      <vt:lpstr>IMvigor010: Survival Outcomes With Atezolizumab vs Observation by Postsurgical ctDNA Status</vt:lpstr>
      <vt:lpstr>ctDNA-Guided Adjuvant IO Trials</vt:lpstr>
      <vt:lpstr>Trimodality Therapy in MIBC</vt:lpstr>
      <vt:lpstr>Harnessing IO for Trimodality Therapy in MIBC</vt:lpstr>
      <vt:lpstr> MIBC is a Molecularly Diverse Disease  With Heterogeneous Outcomes </vt:lpstr>
      <vt:lpstr>Biomarkers Associated With  IO Neoadjuvant Approaches </vt:lpstr>
      <vt:lpstr>Biomarkers Associated With  IO Neoadjuvant Approaches </vt:lpstr>
      <vt:lpstr>Conclusions and Future Directions</vt:lpstr>
      <vt:lpstr>Go Online for More CCO  Coverage of Bladder Cancer!</vt:lpstr>
    </vt:vector>
  </TitlesOfParts>
  <Company>Preferred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Advances in Management in NMIBC and MIBC</dc:title>
  <dc:creator>Preferred User</dc:creator>
  <cp:lastModifiedBy>CLINICALOPTIONS\jeimers</cp:lastModifiedBy>
  <cp:revision>617</cp:revision>
  <cp:lastPrinted>2016-09-26T20:21:49Z</cp:lastPrinted>
  <dcterms:created xsi:type="dcterms:W3CDTF">2005-05-27T15:08:01Z</dcterms:created>
  <dcterms:modified xsi:type="dcterms:W3CDTF">2023-04-14T19:11:48Z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gs">
    <vt:lpwstr/>
  </property>
  <property fmtid="{D5CDD505-2E9C-101B-9397-08002B2CF9AE}" pid="3" name="display_urn:schemas-microsoft-com:office:office#Editor">
    <vt:lpwstr>Melanie Couton</vt:lpwstr>
  </property>
  <property fmtid="{D5CDD505-2E9C-101B-9397-08002B2CF9AE}" pid="4" name="display_urn:schemas-microsoft-com:office:office#Author">
    <vt:lpwstr>Melanie Couton</vt:lpwstr>
  </property>
  <property fmtid="{D5CDD505-2E9C-101B-9397-08002B2CF9AE}" pid="5" name="_dlc_DocId">
    <vt:lpwstr>56M7VY3CDVN5-387186687-1</vt:lpwstr>
  </property>
  <property fmtid="{D5CDD505-2E9C-101B-9397-08002B2CF9AE}" pid="6" name="_dlc_DocIdItemGuid">
    <vt:lpwstr>4ece9e1b-c887-447c-b082-c74a74af2a48</vt:lpwstr>
  </property>
  <property fmtid="{D5CDD505-2E9C-101B-9397-08002B2CF9AE}" pid="7" name="_dlc_DocIdUrl">
    <vt:lpwstr>https://intranet.clinicaloptions.com/mews/oncology/ASH_ALL_Satellite-TU_2016/Template/_layouts/15/DocIdRedir.aspx?ID=56M7VY3CDVN5-387186687-1, 56M7VY3CDVN5-387186687-1</vt:lpwstr>
  </property>
  <property fmtid="{D5CDD505-2E9C-101B-9397-08002B2CF9AE}" pid="8" name="ContentTypeId">
    <vt:lpwstr>0x01010069359E4988C63A47873E7206B9F7083D</vt:lpwstr>
  </property>
  <property fmtid="{D5CDD505-2E9C-101B-9397-08002B2CF9AE}" pid="9" name="MediaServiceImageTags">
    <vt:lpwstr/>
  </property>
</Properties>
</file>